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 id="2147483684" r:id="rId2"/>
  </p:sldMasterIdLst>
  <p:notesMasterIdLst>
    <p:notesMasterId r:id="rId61"/>
  </p:notesMasterIdLst>
  <p:sldIdLst>
    <p:sldId id="1851" r:id="rId3"/>
    <p:sldId id="1870" r:id="rId4"/>
    <p:sldId id="1857" r:id="rId5"/>
    <p:sldId id="1858" r:id="rId6"/>
    <p:sldId id="1859" r:id="rId7"/>
    <p:sldId id="1860" r:id="rId8"/>
    <p:sldId id="1865" r:id="rId9"/>
    <p:sldId id="1866" r:id="rId10"/>
    <p:sldId id="1867" r:id="rId11"/>
    <p:sldId id="1871" r:id="rId12"/>
    <p:sldId id="1872" r:id="rId13"/>
    <p:sldId id="1874" r:id="rId14"/>
    <p:sldId id="1873" r:id="rId15"/>
    <p:sldId id="1875" r:id="rId16"/>
    <p:sldId id="1879" r:id="rId17"/>
    <p:sldId id="1974" r:id="rId18"/>
    <p:sldId id="1880" r:id="rId19"/>
    <p:sldId id="1975" r:id="rId20"/>
    <p:sldId id="1977" r:id="rId21"/>
    <p:sldId id="1978" r:id="rId22"/>
    <p:sldId id="1979" r:id="rId23"/>
    <p:sldId id="1980" r:id="rId24"/>
    <p:sldId id="1981" r:id="rId25"/>
    <p:sldId id="1982" r:id="rId26"/>
    <p:sldId id="2083" r:id="rId27"/>
    <p:sldId id="1983" r:id="rId28"/>
    <p:sldId id="2030" r:id="rId29"/>
    <p:sldId id="2062" r:id="rId30"/>
    <p:sldId id="2085" r:id="rId31"/>
    <p:sldId id="2084" r:id="rId32"/>
    <p:sldId id="2070" r:id="rId33"/>
    <p:sldId id="2071" r:id="rId34"/>
    <p:sldId id="2064" r:id="rId35"/>
    <p:sldId id="2065" r:id="rId36"/>
    <p:sldId id="2086" r:id="rId37"/>
    <p:sldId id="1984" r:id="rId38"/>
    <p:sldId id="1985" r:id="rId39"/>
    <p:sldId id="2088" r:id="rId40"/>
    <p:sldId id="1986" r:id="rId41"/>
    <p:sldId id="1988" r:id="rId42"/>
    <p:sldId id="1989" r:id="rId43"/>
    <p:sldId id="1990" r:id="rId44"/>
    <p:sldId id="1987" r:id="rId45"/>
    <p:sldId id="1991" r:id="rId46"/>
    <p:sldId id="2087" r:id="rId47"/>
    <p:sldId id="1992" r:id="rId48"/>
    <p:sldId id="1993" r:id="rId49"/>
    <p:sldId id="1995" r:id="rId50"/>
    <p:sldId id="1994" r:id="rId51"/>
    <p:sldId id="1996" r:id="rId52"/>
    <p:sldId id="1997" r:id="rId53"/>
    <p:sldId id="257" r:id="rId54"/>
    <p:sldId id="1998" r:id="rId55"/>
    <p:sldId id="1971" r:id="rId56"/>
    <p:sldId id="1877" r:id="rId57"/>
    <p:sldId id="1972" r:id="rId58"/>
    <p:sldId id="1878" r:id="rId59"/>
    <p:sldId id="269" r:id="rId6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004992"/>
    <a:srgbClr val="0A3D90"/>
    <a:srgbClr val="0000B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6742AA-D110-D4D8-AD8C-5A50A2CD5400}" v="7" dt="2024-04-30T11:32:13.708"/>
    <p1510:client id="{E4511559-A167-1BFE-8980-0F6B40BC87FA}" v="86" dt="2024-04-30T11:52:24.905"/>
    <p1510:client id="{EC9A40A6-5E77-B8F4-0BD1-C5E68011E0C3}" v="11" dt="2024-05-02T08:25:54.794"/>
    <p1510:client id="{F91C6537-4A1C-95E5-E0C0-A92EAF25BC80}" v="1" dt="2024-04-30T11:36:45.163"/>
  </p1510:revLst>
</p1510:revInfo>
</file>

<file path=ppt/tableStyles.xml><?xml version="1.0" encoding="utf-8"?>
<a:tblStyleLst xmlns:a="http://schemas.openxmlformats.org/drawingml/2006/main" def="{5C22544A-7EE6-4342-B048-85BDC9FD1C3A}">
  <a:tblStyle styleId="{10A1B5D5-9B99-4C35-A422-299274C87663}" styleName="Styl pośredni 1 — Ak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AF606853-7671-496A-8E4F-DF71F8EC918B}" styleName="Styl ciemny 1 — Ak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6D9F66E-5EB9-4882-86FB-DCBF35E3C3E4}" styleName="Styl pośredni 4 — Ak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25E5076-3810-47DD-B79F-674D7AD40C01}" styleName="Styl ciemny 1 — Ak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Styl pośredni 1 — Ak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Styl pośredni 4 — Ak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Styl jasny 2 — Ak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8" autoAdjust="0"/>
    <p:restoredTop sz="96222" autoAdjust="0"/>
  </p:normalViewPr>
  <p:slideViewPr>
    <p:cSldViewPr>
      <p:cViewPr varScale="1">
        <p:scale>
          <a:sx n="152" d="100"/>
          <a:sy n="152" d="100"/>
        </p:scale>
        <p:origin x="498" y="138"/>
      </p:cViewPr>
      <p:guideLst>
        <p:guide orient="horz" pos="2160"/>
        <p:guide pos="3840"/>
      </p:guideLst>
    </p:cSldViewPr>
  </p:slideViewPr>
  <p:outlineViewPr>
    <p:cViewPr>
      <p:scale>
        <a:sx n="33" d="100"/>
        <a:sy n="33" d="100"/>
      </p:scale>
      <p:origin x="0" y="-53514"/>
    </p:cViewPr>
  </p:outlineViewPr>
  <p:notesTextViewPr>
    <p:cViewPr>
      <p:scale>
        <a:sx n="1" d="1"/>
        <a:sy n="1" d="1"/>
      </p:scale>
      <p:origin x="0" y="0"/>
    </p:cViewPr>
  </p:notesTextViewPr>
  <p:gridSpacing cx="45000" cy="450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microsoft.com/office/2015/10/relationships/revisionInfo" Target="revisionInfo.xml"/><Relationship Id="rId5" Type="http://schemas.openxmlformats.org/officeDocument/2006/relationships/slide" Target="slides/slide3.xml"/><Relationship Id="rId61"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EF8C33-F731-4628-836D-0A69BC7424E9}" type="datetimeFigureOut">
              <a:rPr lang="pl-PL" smtClean="0"/>
              <a:t>25.02.2026</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2CB28-2A32-4D7A-8147-1104F3CB4562}" type="slidenum">
              <a:rPr lang="pl-PL" smtClean="0"/>
              <a:t>‹#›</a:t>
            </a:fld>
            <a:endParaRPr lang="pl-PL"/>
          </a:p>
        </p:txBody>
      </p:sp>
    </p:spTree>
    <p:extLst>
      <p:ext uri="{BB962C8B-B14F-4D97-AF65-F5344CB8AC3E}">
        <p14:creationId xmlns:p14="http://schemas.microsoft.com/office/powerpoint/2010/main" val="3694851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a:xfrm>
            <a:off x="419100" y="1239838"/>
            <a:ext cx="5954713" cy="3351212"/>
          </a:xfrm>
        </p:spPr>
      </p:sp>
      <p:sp>
        <p:nvSpPr>
          <p:cNvPr id="3" name="Symbol zastępczy notatek 2"/>
          <p:cNvSpPr>
            <a:spLocks noGrp="1"/>
          </p:cNvSpPr>
          <p:nvPr>
            <p:ph type="body" idx="1"/>
          </p:nvPr>
        </p:nvSpPr>
        <p:spPr/>
        <p:txBody>
          <a:bodyPr/>
          <a:lstStyle/>
          <a:p>
            <a:endParaRPr lang="pl-PL"/>
          </a:p>
        </p:txBody>
      </p:sp>
    </p:spTree>
    <p:extLst>
      <p:ext uri="{BB962C8B-B14F-4D97-AF65-F5344CB8AC3E}">
        <p14:creationId xmlns:p14="http://schemas.microsoft.com/office/powerpoint/2010/main" val="2785440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3" name="Google Shape;24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pl-PL"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2/25/2026</a:t>
            </a:fld>
            <a:endParaRPr lang="en-US" dirty="0"/>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C0DE7FCD-74FC-4D3A-9665-54A6D3DBFCED}" type="slidenum">
              <a:rPr lang="pl-PL" smtClean="0"/>
              <a:t>‹#›</a:t>
            </a:fld>
            <a:endParaRPr lang="pl-PL"/>
          </a:p>
        </p:txBody>
      </p:sp>
      <p:pic>
        <p:nvPicPr>
          <p:cNvPr id="7" name="Obraz 6">
            <a:extLst>
              <a:ext uri="{FF2B5EF4-FFF2-40B4-BE49-F238E27FC236}">
                <a16:creationId xmlns:a16="http://schemas.microsoft.com/office/drawing/2014/main" id="{F798F37B-07F4-DCD8-8A2A-7BD293C6D0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53747" y="6365234"/>
            <a:ext cx="720196" cy="492766"/>
          </a:xfrm>
          <a:prstGeom prst="rect">
            <a:avLst/>
          </a:prstGeom>
        </p:spPr>
      </p:pic>
    </p:spTree>
    <p:extLst>
      <p:ext uri="{BB962C8B-B14F-4D97-AF65-F5344CB8AC3E}">
        <p14:creationId xmlns:p14="http://schemas.microsoft.com/office/powerpoint/2010/main" val="3389213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Vertical Text Placeholder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1979980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pl-PL"/>
              <a:t>Kliknij, aby edytować styl</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4604011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ytuł i zawartość" type="obj">
  <p:cSld name="Tytuł i zawartość">
    <p:spTree>
      <p:nvGrpSpPr>
        <p:cNvPr id="1" name="Shape 17"/>
        <p:cNvGrpSpPr/>
        <p:nvPr/>
      </p:nvGrpSpPr>
      <p:grpSpPr>
        <a:xfrm>
          <a:off x="0" y="0"/>
          <a:ext cx="0" cy="0"/>
          <a:chOff x="0" y="0"/>
          <a:chExt cx="0" cy="0"/>
        </a:xfrm>
      </p:grpSpPr>
      <p:sp>
        <p:nvSpPr>
          <p:cNvPr id="18" name="Google Shape;18;p16"/>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6"/>
          <p:cNvSpPr txBox="1">
            <a:spLocks noGrp="1"/>
          </p:cNvSpPr>
          <p:nvPr>
            <p:ph type="body" idx="1"/>
          </p:nvPr>
        </p:nvSpPr>
        <p:spPr>
          <a:xfrm>
            <a:off x="838201"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6"/>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1" name="Google Shape;21;p16"/>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6"/>
          <p:cNvSpPr txBox="1">
            <a:spLocks noGrp="1"/>
          </p:cNvSpPr>
          <p:nvPr>
            <p:ph type="sldNum" idx="12"/>
          </p:nvPr>
        </p:nvSpPr>
        <p:spPr>
          <a:xfrm>
            <a:off x="9126847" y="63429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pl-PL" smtClean="0"/>
              <a:pPr/>
              <a:t>‹#›</a:t>
            </a:fld>
            <a:endParaRPr lang="pl-PL"/>
          </a:p>
        </p:txBody>
      </p:sp>
    </p:spTree>
    <p:extLst>
      <p:ext uri="{BB962C8B-B14F-4D97-AF65-F5344CB8AC3E}">
        <p14:creationId xmlns:p14="http://schemas.microsoft.com/office/powerpoint/2010/main" val="25411481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wa elementy zawartości" type="twoObj">
  <p:cSld name="Dwa elementy zawartości">
    <p:spTree>
      <p:nvGrpSpPr>
        <p:cNvPr id="1" name="Shape 23"/>
        <p:cNvGrpSpPr/>
        <p:nvPr/>
      </p:nvGrpSpPr>
      <p:grpSpPr>
        <a:xfrm>
          <a:off x="0" y="0"/>
          <a:ext cx="0" cy="0"/>
          <a:chOff x="0" y="0"/>
          <a:chExt cx="0" cy="0"/>
        </a:xfrm>
      </p:grpSpPr>
      <p:sp>
        <p:nvSpPr>
          <p:cNvPr id="24" name="Google Shape;24;p17"/>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7"/>
          <p:cNvSpPr txBox="1">
            <a:spLocks noGrp="1"/>
          </p:cNvSpPr>
          <p:nvPr>
            <p:ph type="body" idx="1"/>
          </p:nvPr>
        </p:nvSpPr>
        <p:spPr>
          <a:xfrm>
            <a:off x="838201"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17"/>
          <p:cNvSpPr txBox="1">
            <a:spLocks noGrp="1"/>
          </p:cNvSpPr>
          <p:nvPr>
            <p:ph type="body" idx="2"/>
          </p:nvPr>
        </p:nvSpPr>
        <p:spPr>
          <a:xfrm>
            <a:off x="6172201"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17"/>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8" name="Google Shape;28;p17"/>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7"/>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pl-PL" smtClean="0"/>
              <a:pPr/>
              <a:t>‹#›</a:t>
            </a:fld>
            <a:endParaRPr lang="pl-PL"/>
          </a:p>
        </p:txBody>
      </p:sp>
    </p:spTree>
    <p:extLst>
      <p:ext uri="{BB962C8B-B14F-4D97-AF65-F5344CB8AC3E}">
        <p14:creationId xmlns:p14="http://schemas.microsoft.com/office/powerpoint/2010/main" val="17492247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lajd tytułowy" type="title">
  <p:cSld name="Slajd tytułowy">
    <p:spTree>
      <p:nvGrpSpPr>
        <p:cNvPr id="1" name="Shape 30"/>
        <p:cNvGrpSpPr/>
        <p:nvPr/>
      </p:nvGrpSpPr>
      <p:grpSpPr>
        <a:xfrm>
          <a:off x="0" y="0"/>
          <a:ext cx="0" cy="0"/>
          <a:chOff x="0" y="0"/>
          <a:chExt cx="0" cy="0"/>
        </a:xfrm>
      </p:grpSpPr>
      <p:sp>
        <p:nvSpPr>
          <p:cNvPr id="31" name="Google Shape;31;p18"/>
          <p:cNvSpPr txBox="1">
            <a:spLocks noGrp="1"/>
          </p:cNvSpPr>
          <p:nvPr>
            <p:ph type="ctrTitle"/>
          </p:nvPr>
        </p:nvSpPr>
        <p:spPr>
          <a:xfrm>
            <a:off x="914400" y="1122363"/>
            <a:ext cx="103632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1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8"/>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8"/>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pl-PL" smtClean="0"/>
              <a:pPr/>
              <a:t>‹#›</a:t>
            </a:fld>
            <a:endParaRPr lang="pl-PL"/>
          </a:p>
        </p:txBody>
      </p:sp>
      <p:pic>
        <p:nvPicPr>
          <p:cNvPr id="35" name="Google Shape;35;p18"/>
          <p:cNvPicPr preferRelativeResize="0"/>
          <p:nvPr/>
        </p:nvPicPr>
        <p:blipFill rotWithShape="1">
          <a:blip r:embed="rId2">
            <a:alphaModFix/>
          </a:blip>
          <a:srcRect/>
          <a:stretch/>
        </p:blipFill>
        <p:spPr>
          <a:xfrm>
            <a:off x="10053747" y="6365234"/>
            <a:ext cx="720196" cy="492766"/>
          </a:xfrm>
          <a:prstGeom prst="rect">
            <a:avLst/>
          </a:prstGeom>
          <a:noFill/>
          <a:ln>
            <a:noFill/>
          </a:ln>
        </p:spPr>
      </p:pic>
    </p:spTree>
    <p:extLst>
      <p:ext uri="{BB962C8B-B14F-4D97-AF65-F5344CB8AC3E}">
        <p14:creationId xmlns:p14="http://schemas.microsoft.com/office/powerpoint/2010/main" val="3079641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Nagłówek sekcji" type="secHead">
  <p:cSld name="Nagłówek sekcji">
    <p:spTree>
      <p:nvGrpSpPr>
        <p:cNvPr id="1" name="Shape 36"/>
        <p:cNvGrpSpPr/>
        <p:nvPr/>
      </p:nvGrpSpPr>
      <p:grpSpPr>
        <a:xfrm>
          <a:off x="0" y="0"/>
          <a:ext cx="0" cy="0"/>
          <a:chOff x="0" y="0"/>
          <a:chExt cx="0" cy="0"/>
        </a:xfrm>
      </p:grpSpPr>
      <p:sp>
        <p:nvSpPr>
          <p:cNvPr id="37" name="Google Shape;37;p19"/>
          <p:cNvSpPr txBox="1">
            <a:spLocks noGrp="1"/>
          </p:cNvSpPr>
          <p:nvPr>
            <p:ph type="title"/>
          </p:nvPr>
        </p:nvSpPr>
        <p:spPr>
          <a:xfrm>
            <a:off x="831852" y="1709741"/>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9"/>
          <p:cNvSpPr txBox="1">
            <a:spLocks noGrp="1"/>
          </p:cNvSpPr>
          <p:nvPr>
            <p:ph type="body" idx="1"/>
          </p:nvPr>
        </p:nvSpPr>
        <p:spPr>
          <a:xfrm>
            <a:off x="831852" y="4589466"/>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9" name="Google Shape;39;p19"/>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0" name="Google Shape;40;p19"/>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19"/>
          <p:cNvSpPr txBox="1">
            <a:spLocks noGrp="1"/>
          </p:cNvSpPr>
          <p:nvPr>
            <p:ph type="sldNum" idx="12"/>
          </p:nvPr>
        </p:nvSpPr>
        <p:spPr>
          <a:xfrm>
            <a:off x="8910023"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pl-PL" smtClean="0"/>
              <a:pPr/>
              <a:t>‹#›</a:t>
            </a:fld>
            <a:endParaRPr lang="pl-PL"/>
          </a:p>
        </p:txBody>
      </p:sp>
    </p:spTree>
    <p:extLst>
      <p:ext uri="{BB962C8B-B14F-4D97-AF65-F5344CB8AC3E}">
        <p14:creationId xmlns:p14="http://schemas.microsoft.com/office/powerpoint/2010/main" val="6032218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orównanie" type="twoTxTwoObj">
  <p:cSld name="Porównanie">
    <p:spTree>
      <p:nvGrpSpPr>
        <p:cNvPr id="1" name="Shape 42"/>
        <p:cNvGrpSpPr/>
        <p:nvPr/>
      </p:nvGrpSpPr>
      <p:grpSpPr>
        <a:xfrm>
          <a:off x="0" y="0"/>
          <a:ext cx="0" cy="0"/>
          <a:chOff x="0" y="0"/>
          <a:chExt cx="0" cy="0"/>
        </a:xfrm>
      </p:grpSpPr>
      <p:sp>
        <p:nvSpPr>
          <p:cNvPr id="43" name="Google Shape;43;p20"/>
          <p:cNvSpPr txBox="1">
            <a:spLocks noGrp="1"/>
          </p:cNvSpPr>
          <p:nvPr>
            <p:ph type="title"/>
          </p:nvPr>
        </p:nvSpPr>
        <p:spPr>
          <a:xfrm>
            <a:off x="839789"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20"/>
          <p:cNvSpPr txBox="1">
            <a:spLocks noGrp="1"/>
          </p:cNvSpPr>
          <p:nvPr>
            <p:ph type="body" idx="1"/>
          </p:nvPr>
        </p:nvSpPr>
        <p:spPr>
          <a:xfrm>
            <a:off x="839790"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20"/>
          <p:cNvSpPr txBox="1">
            <a:spLocks noGrp="1"/>
          </p:cNvSpPr>
          <p:nvPr>
            <p:ph type="body" idx="2"/>
          </p:nvPr>
        </p:nvSpPr>
        <p:spPr>
          <a:xfrm>
            <a:off x="839790"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20"/>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20"/>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0"/>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9" name="Google Shape;49;p20"/>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20"/>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pl-PL" smtClean="0"/>
              <a:pPr/>
              <a:t>‹#›</a:t>
            </a:fld>
            <a:endParaRPr lang="pl-PL"/>
          </a:p>
        </p:txBody>
      </p:sp>
    </p:spTree>
    <p:extLst>
      <p:ext uri="{BB962C8B-B14F-4D97-AF65-F5344CB8AC3E}">
        <p14:creationId xmlns:p14="http://schemas.microsoft.com/office/powerpoint/2010/main" val="13356685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ylko tytuł" type="titleOnly">
  <p:cSld name="Tylko tytuł">
    <p:spTree>
      <p:nvGrpSpPr>
        <p:cNvPr id="1" name="Shape 51"/>
        <p:cNvGrpSpPr/>
        <p:nvPr/>
      </p:nvGrpSpPr>
      <p:grpSpPr>
        <a:xfrm>
          <a:off x="0" y="0"/>
          <a:ext cx="0" cy="0"/>
          <a:chOff x="0" y="0"/>
          <a:chExt cx="0" cy="0"/>
        </a:xfrm>
      </p:grpSpPr>
      <p:sp>
        <p:nvSpPr>
          <p:cNvPr id="52" name="Google Shape;52;p21"/>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21"/>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4" name="Google Shape;54;p21"/>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21"/>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pl-PL" smtClean="0"/>
              <a:pPr/>
              <a:t>‹#›</a:t>
            </a:fld>
            <a:endParaRPr lang="pl-PL"/>
          </a:p>
        </p:txBody>
      </p:sp>
    </p:spTree>
    <p:extLst>
      <p:ext uri="{BB962C8B-B14F-4D97-AF65-F5344CB8AC3E}">
        <p14:creationId xmlns:p14="http://schemas.microsoft.com/office/powerpoint/2010/main" val="14349804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usty" type="blank">
  <p:cSld name="Pusty">
    <p:spTree>
      <p:nvGrpSpPr>
        <p:cNvPr id="1" name="Shape 56"/>
        <p:cNvGrpSpPr/>
        <p:nvPr/>
      </p:nvGrpSpPr>
      <p:grpSpPr>
        <a:xfrm>
          <a:off x="0" y="0"/>
          <a:ext cx="0" cy="0"/>
          <a:chOff x="0" y="0"/>
          <a:chExt cx="0" cy="0"/>
        </a:xfrm>
      </p:grpSpPr>
      <p:sp>
        <p:nvSpPr>
          <p:cNvPr id="57" name="Google Shape;57;p22"/>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8" name="Google Shape;58;p22"/>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2"/>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pl-PL" smtClean="0"/>
              <a:pPr/>
              <a:t>‹#›</a:t>
            </a:fld>
            <a:endParaRPr lang="pl-PL"/>
          </a:p>
        </p:txBody>
      </p:sp>
    </p:spTree>
    <p:extLst>
      <p:ext uri="{BB962C8B-B14F-4D97-AF65-F5344CB8AC3E}">
        <p14:creationId xmlns:p14="http://schemas.microsoft.com/office/powerpoint/2010/main" val="26990318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Zawartość z podpisem" type="objTx">
  <p:cSld name="Zawartość z podpisem">
    <p:spTree>
      <p:nvGrpSpPr>
        <p:cNvPr id="1" name="Shape 60"/>
        <p:cNvGrpSpPr/>
        <p:nvPr/>
      </p:nvGrpSpPr>
      <p:grpSpPr>
        <a:xfrm>
          <a:off x="0" y="0"/>
          <a:ext cx="0" cy="0"/>
          <a:chOff x="0" y="0"/>
          <a:chExt cx="0" cy="0"/>
        </a:xfrm>
      </p:grpSpPr>
      <p:sp>
        <p:nvSpPr>
          <p:cNvPr id="61" name="Google Shape;61;p23"/>
          <p:cNvSpPr txBox="1">
            <a:spLocks noGrp="1"/>
          </p:cNvSpPr>
          <p:nvPr>
            <p:ph type="title"/>
          </p:nvPr>
        </p:nvSpPr>
        <p:spPr>
          <a:xfrm>
            <a:off x="839789" y="457200"/>
            <a:ext cx="393223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23"/>
          <p:cNvSpPr txBox="1">
            <a:spLocks noGrp="1"/>
          </p:cNvSpPr>
          <p:nvPr>
            <p:ph type="body" idx="1"/>
          </p:nvPr>
        </p:nvSpPr>
        <p:spPr>
          <a:xfrm>
            <a:off x="5183188" y="987428"/>
            <a:ext cx="6172201"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3" name="Google Shape;63;p23"/>
          <p:cNvSpPr txBox="1">
            <a:spLocks noGrp="1"/>
          </p:cNvSpPr>
          <p:nvPr>
            <p:ph type="body" idx="2"/>
          </p:nvPr>
        </p:nvSpPr>
        <p:spPr>
          <a:xfrm>
            <a:off x="839789" y="2057400"/>
            <a:ext cx="393223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4" name="Google Shape;64;p23"/>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5" name="Google Shape;65;p23"/>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3"/>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pl-PL" smtClean="0"/>
              <a:pPr/>
              <a:t>‹#›</a:t>
            </a:fld>
            <a:endParaRPr lang="pl-PL"/>
          </a:p>
        </p:txBody>
      </p:sp>
    </p:spTree>
    <p:extLst>
      <p:ext uri="{BB962C8B-B14F-4D97-AF65-F5344CB8AC3E}">
        <p14:creationId xmlns:p14="http://schemas.microsoft.com/office/powerpoint/2010/main" val="2565503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C0DE7FCD-74FC-4D3A-9665-54A6D3DBFCED}" type="slidenum">
              <a:rPr lang="pl-PL" smtClean="0"/>
              <a:t>‹#›</a:t>
            </a:fld>
            <a:endParaRPr lang="pl-PL" dirty="0"/>
          </a:p>
        </p:txBody>
      </p:sp>
    </p:spTree>
    <p:extLst>
      <p:ext uri="{BB962C8B-B14F-4D97-AF65-F5344CB8AC3E}">
        <p14:creationId xmlns:p14="http://schemas.microsoft.com/office/powerpoint/2010/main" val="23352159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braz z podpisem" type="picTx">
  <p:cSld name="Obraz z podpisem">
    <p:spTree>
      <p:nvGrpSpPr>
        <p:cNvPr id="1" name="Shape 67"/>
        <p:cNvGrpSpPr/>
        <p:nvPr/>
      </p:nvGrpSpPr>
      <p:grpSpPr>
        <a:xfrm>
          <a:off x="0" y="0"/>
          <a:ext cx="0" cy="0"/>
          <a:chOff x="0" y="0"/>
          <a:chExt cx="0" cy="0"/>
        </a:xfrm>
      </p:grpSpPr>
      <p:sp>
        <p:nvSpPr>
          <p:cNvPr id="68" name="Google Shape;68;p24"/>
          <p:cNvSpPr txBox="1">
            <a:spLocks noGrp="1"/>
          </p:cNvSpPr>
          <p:nvPr>
            <p:ph type="title"/>
          </p:nvPr>
        </p:nvSpPr>
        <p:spPr>
          <a:xfrm>
            <a:off x="839789" y="457200"/>
            <a:ext cx="393223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 name="Google Shape;69;p24"/>
          <p:cNvSpPr>
            <a:spLocks noGrp="1"/>
          </p:cNvSpPr>
          <p:nvPr>
            <p:ph type="pic" idx="2"/>
          </p:nvPr>
        </p:nvSpPr>
        <p:spPr>
          <a:xfrm>
            <a:off x="5183188" y="987428"/>
            <a:ext cx="6172201" cy="4873625"/>
          </a:xfrm>
          <a:prstGeom prst="rect">
            <a:avLst/>
          </a:prstGeom>
          <a:noFill/>
          <a:ln>
            <a:noFill/>
          </a:ln>
        </p:spPr>
      </p:sp>
      <p:sp>
        <p:nvSpPr>
          <p:cNvPr id="70" name="Google Shape;70;p24"/>
          <p:cNvSpPr txBox="1">
            <a:spLocks noGrp="1"/>
          </p:cNvSpPr>
          <p:nvPr>
            <p:ph type="body" idx="1"/>
          </p:nvPr>
        </p:nvSpPr>
        <p:spPr>
          <a:xfrm>
            <a:off x="839789" y="2057400"/>
            <a:ext cx="393223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1" name="Google Shape;71;p24"/>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2" name="Google Shape;72;p24"/>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4"/>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pl-PL" smtClean="0"/>
              <a:pPr/>
              <a:t>‹#›</a:t>
            </a:fld>
            <a:endParaRPr lang="pl-PL"/>
          </a:p>
        </p:txBody>
      </p:sp>
    </p:spTree>
    <p:extLst>
      <p:ext uri="{BB962C8B-B14F-4D97-AF65-F5344CB8AC3E}">
        <p14:creationId xmlns:p14="http://schemas.microsoft.com/office/powerpoint/2010/main" val="22916193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ytuł i tekst pionowy" type="vertTx">
  <p:cSld name="Tytuł i tekst pionowy">
    <p:spTree>
      <p:nvGrpSpPr>
        <p:cNvPr id="1" name="Shape 74"/>
        <p:cNvGrpSpPr/>
        <p:nvPr/>
      </p:nvGrpSpPr>
      <p:grpSpPr>
        <a:xfrm>
          <a:off x="0" y="0"/>
          <a:ext cx="0" cy="0"/>
          <a:chOff x="0" y="0"/>
          <a:chExt cx="0" cy="0"/>
        </a:xfrm>
      </p:grpSpPr>
      <p:sp>
        <p:nvSpPr>
          <p:cNvPr id="75" name="Google Shape;75;p25"/>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5"/>
          <p:cNvSpPr txBox="1">
            <a:spLocks noGrp="1"/>
          </p:cNvSpPr>
          <p:nvPr>
            <p:ph type="body" idx="1"/>
          </p:nvPr>
        </p:nvSpPr>
        <p:spPr>
          <a:xfrm rot="5400000">
            <a:off x="3920332" y="-1256505"/>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5"/>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8" name="Google Shape;78;p25"/>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5"/>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pl-PL" smtClean="0"/>
              <a:pPr/>
              <a:t>‹#›</a:t>
            </a:fld>
            <a:endParaRPr lang="pl-PL"/>
          </a:p>
        </p:txBody>
      </p:sp>
    </p:spTree>
    <p:extLst>
      <p:ext uri="{BB962C8B-B14F-4D97-AF65-F5344CB8AC3E}">
        <p14:creationId xmlns:p14="http://schemas.microsoft.com/office/powerpoint/2010/main" val="25426027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ytuł pionowy i tekst" type="vertTitleAndTx">
  <p:cSld name="Tytuł pionowy i tekst">
    <p:spTree>
      <p:nvGrpSpPr>
        <p:cNvPr id="1" name="Shape 80"/>
        <p:cNvGrpSpPr/>
        <p:nvPr/>
      </p:nvGrpSpPr>
      <p:grpSpPr>
        <a:xfrm>
          <a:off x="0" y="0"/>
          <a:ext cx="0" cy="0"/>
          <a:chOff x="0" y="0"/>
          <a:chExt cx="0" cy="0"/>
        </a:xfrm>
      </p:grpSpPr>
      <p:sp>
        <p:nvSpPr>
          <p:cNvPr id="81" name="Google Shape;81;p26"/>
          <p:cNvSpPr txBox="1">
            <a:spLocks noGrp="1"/>
          </p:cNvSpPr>
          <p:nvPr>
            <p:ph type="title"/>
          </p:nvPr>
        </p:nvSpPr>
        <p:spPr>
          <a:xfrm rot="5400000">
            <a:off x="7133432" y="1956595"/>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 name="Google Shape;82;p26"/>
          <p:cNvSpPr txBox="1">
            <a:spLocks noGrp="1"/>
          </p:cNvSpPr>
          <p:nvPr>
            <p:ph type="body" idx="1"/>
          </p:nvPr>
        </p:nvSpPr>
        <p:spPr>
          <a:xfrm rot="5400000">
            <a:off x="1799432"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26"/>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4" name="Google Shape;84;p26"/>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26"/>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pl-PL" smtClean="0"/>
              <a:pPr/>
              <a:t>‹#›</a:t>
            </a:fld>
            <a:endParaRPr lang="pl-PL"/>
          </a:p>
        </p:txBody>
      </p:sp>
    </p:spTree>
    <p:extLst>
      <p:ext uri="{BB962C8B-B14F-4D97-AF65-F5344CB8AC3E}">
        <p14:creationId xmlns:p14="http://schemas.microsoft.com/office/powerpoint/2010/main" val="3794546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pl-PL"/>
              <a:t>Kliknij, aby edytować styl</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C0DE7FCD-74FC-4D3A-9665-54A6D3DBFCED}" type="slidenum">
              <a:rPr lang="pl-PL" smtClean="0"/>
              <a:t>‹#›</a:t>
            </a:fld>
            <a:endParaRPr lang="pl-PL" dirty="0"/>
          </a:p>
        </p:txBody>
      </p:sp>
    </p:spTree>
    <p:extLst>
      <p:ext uri="{BB962C8B-B14F-4D97-AF65-F5344CB8AC3E}">
        <p14:creationId xmlns:p14="http://schemas.microsoft.com/office/powerpoint/2010/main" val="3858121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Date Placeholder 4"/>
          <p:cNvSpPr>
            <a:spLocks noGrp="1"/>
          </p:cNvSpPr>
          <p:nvPr>
            <p:ph type="dt" sz="half" idx="10"/>
          </p:nvPr>
        </p:nvSpPr>
        <p:spPr/>
        <p:txBody>
          <a:bodyPr/>
          <a:lstStyle/>
          <a:p>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35200966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pl-PL"/>
              <a:t>Kliknij, aby edytować styl</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Content Placeholder 3"/>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Content Placeholder 5"/>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6"/>
          <p:cNvSpPr>
            <a:spLocks noGrp="1"/>
          </p:cNvSpPr>
          <p:nvPr>
            <p:ph type="dt" sz="half" idx="10"/>
          </p:nvPr>
        </p:nvSpPr>
        <p:spPr/>
        <p:txBody>
          <a:bodyPr/>
          <a:lstStyle/>
          <a:p>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3631862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Date Placeholder 2"/>
          <p:cNvSpPr>
            <a:spLocks noGrp="1"/>
          </p:cNvSpPr>
          <p:nvPr>
            <p:ph type="dt" sz="half" idx="10"/>
          </p:nvPr>
        </p:nvSpPr>
        <p:spPr/>
        <p:txBody>
          <a:bodyPr/>
          <a:lstStyle/>
          <a:p>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25125135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pl-PL"/>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1128826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Date Placeholder 4"/>
          <p:cNvSpPr>
            <a:spLocks noGrp="1"/>
          </p:cNvSpPr>
          <p:nvPr>
            <p:ph type="dt" sz="half" idx="10"/>
          </p:nvPr>
        </p:nvSpPr>
        <p:spPr/>
        <p:txBody>
          <a:bodyPr/>
          <a:lstStyle/>
          <a:p>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741317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a:t>Kliknij ikonę, aby dodać obraz</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Date Placeholder 4"/>
          <p:cNvSpPr>
            <a:spLocks noGrp="1"/>
          </p:cNvSpPr>
          <p:nvPr>
            <p:ph type="dt" sz="half" idx="10"/>
          </p:nvPr>
        </p:nvSpPr>
        <p:spPr/>
        <p:txBody>
          <a:bodyPr/>
          <a:lstStyle/>
          <a:p>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891895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5.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2/25/2026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DE7FCD-74FC-4D3A-9665-54A6D3DBFCED}" type="slidenum">
              <a:rPr lang="pl-PL" smtClean="0"/>
              <a:t>‹#›</a:t>
            </a:fld>
            <a:endParaRPr lang="pl-PL"/>
          </a:p>
        </p:txBody>
      </p:sp>
      <p:pic>
        <p:nvPicPr>
          <p:cNvPr id="7" name="Obraz 6" descr="&quot; &quot;">
            <a:extLst>
              <a:ext uri="{FF2B5EF4-FFF2-40B4-BE49-F238E27FC236}">
                <a16:creationId xmlns:a16="http://schemas.microsoft.com/office/drawing/2014/main" id="{74B89A0A-974E-BDA4-00DB-0EA969BCF11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826893" y="6125552"/>
            <a:ext cx="7000954" cy="826724"/>
          </a:xfrm>
          <a:prstGeom prst="rect">
            <a:avLst/>
          </a:prstGeom>
        </p:spPr>
      </p:pic>
      <p:pic>
        <p:nvPicPr>
          <p:cNvPr id="8" name="Obraz 7">
            <a:extLst>
              <a:ext uri="{FF2B5EF4-FFF2-40B4-BE49-F238E27FC236}">
                <a16:creationId xmlns:a16="http://schemas.microsoft.com/office/drawing/2014/main" id="{9390F502-89C9-D75C-35F4-26900EC1676B}"/>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088916" y="6365234"/>
            <a:ext cx="720196" cy="492766"/>
          </a:xfrm>
          <a:prstGeom prst="rect">
            <a:avLst/>
          </a:prstGeom>
        </p:spPr>
      </p:pic>
      <p:pic>
        <p:nvPicPr>
          <p:cNvPr id="9" name="Obraz 8">
            <a:extLst>
              <a:ext uri="{FF2B5EF4-FFF2-40B4-BE49-F238E27FC236}">
                <a16:creationId xmlns:a16="http://schemas.microsoft.com/office/drawing/2014/main" id="{4A59AEE9-C047-938E-DEDA-79B206E731D1}"/>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626192" y="6356353"/>
            <a:ext cx="939631" cy="480525"/>
          </a:xfrm>
          <a:prstGeom prst="rect">
            <a:avLst/>
          </a:prstGeom>
        </p:spPr>
      </p:pic>
    </p:spTree>
    <p:extLst>
      <p:ext uri="{BB962C8B-B14F-4D97-AF65-F5344CB8AC3E}">
        <p14:creationId xmlns:p14="http://schemas.microsoft.com/office/powerpoint/2010/main" val="5899537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5"/>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5"/>
          <p:cNvSpPr txBox="1">
            <a:spLocks noGrp="1"/>
          </p:cNvSpPr>
          <p:nvPr>
            <p:ph type="body" idx="1"/>
          </p:nvPr>
        </p:nvSpPr>
        <p:spPr>
          <a:xfrm>
            <a:off x="838201"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15"/>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5"/>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fld id="{00000000-1234-1234-1234-123412341234}" type="slidenum">
              <a:rPr lang="pl-PL" smtClean="0"/>
              <a:pPr/>
              <a:t>‹#›</a:t>
            </a:fld>
            <a:endParaRPr lang="pl-PL"/>
          </a:p>
        </p:txBody>
      </p:sp>
      <p:pic>
        <p:nvPicPr>
          <p:cNvPr id="14" name="Google Shape;14;p15" descr="&quot; &quot;"/>
          <p:cNvPicPr preferRelativeResize="0"/>
          <p:nvPr/>
        </p:nvPicPr>
        <p:blipFill rotWithShape="1">
          <a:blip r:embed="rId13">
            <a:alphaModFix/>
          </a:blip>
          <a:srcRect/>
          <a:stretch/>
        </p:blipFill>
        <p:spPr>
          <a:xfrm>
            <a:off x="2826893" y="6125552"/>
            <a:ext cx="7000954" cy="826724"/>
          </a:xfrm>
          <a:prstGeom prst="rect">
            <a:avLst/>
          </a:prstGeom>
          <a:noFill/>
          <a:ln>
            <a:noFill/>
          </a:ln>
        </p:spPr>
      </p:pic>
      <p:pic>
        <p:nvPicPr>
          <p:cNvPr id="15" name="Google Shape;15;p15"/>
          <p:cNvPicPr preferRelativeResize="0"/>
          <p:nvPr/>
        </p:nvPicPr>
        <p:blipFill rotWithShape="1">
          <a:blip r:embed="rId14">
            <a:alphaModFix/>
          </a:blip>
          <a:srcRect/>
          <a:stretch/>
        </p:blipFill>
        <p:spPr>
          <a:xfrm>
            <a:off x="10088916" y="6365234"/>
            <a:ext cx="720196" cy="492766"/>
          </a:xfrm>
          <a:prstGeom prst="rect">
            <a:avLst/>
          </a:prstGeom>
          <a:noFill/>
          <a:ln>
            <a:noFill/>
          </a:ln>
        </p:spPr>
      </p:pic>
      <p:pic>
        <p:nvPicPr>
          <p:cNvPr id="16" name="Google Shape;16;p15"/>
          <p:cNvPicPr preferRelativeResize="0"/>
          <p:nvPr/>
        </p:nvPicPr>
        <p:blipFill rotWithShape="1">
          <a:blip r:embed="rId15">
            <a:alphaModFix/>
          </a:blip>
          <a:srcRect/>
          <a:stretch/>
        </p:blipFill>
        <p:spPr>
          <a:xfrm>
            <a:off x="1626192" y="6356353"/>
            <a:ext cx="939631" cy="480525"/>
          </a:xfrm>
          <a:prstGeom prst="rect">
            <a:avLst/>
          </a:prstGeom>
          <a:noFill/>
          <a:ln>
            <a:noFill/>
          </a:ln>
        </p:spPr>
      </p:pic>
    </p:spTree>
    <p:extLst>
      <p:ext uri="{BB962C8B-B14F-4D97-AF65-F5344CB8AC3E}">
        <p14:creationId xmlns:p14="http://schemas.microsoft.com/office/powerpoint/2010/main" val="2225701757"/>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nik.gov.pl/plik/id,18209,vp,20806.pdf"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hyperlink" Target="https://us.edu.pl/pracownik/wp-content/uploads/sites/2/pracownik/Trudne_sytuacje_w_relacjach_ze_studentami__Zasady_post%C4%99powania_i_scenariusze_rozm%C3%B3w_3.pdf" TargetMode="External"/><Relationship Id="rId2" Type="http://schemas.openxmlformats.org/officeDocument/2006/relationships/hyperlink" Target="https://us.edu.pl/pracownik/wp-content/uploads/sites/2/pracownik/cos_broszura_final.pdf" TargetMode="Externa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nvda.p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orticus.com/pl/dysleksja-czy-zaburzenia-widzenia-.html" TargetMode="External"/><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hyperlink" Target="http://orticus.com/pl/dysleksja-czy-zaburzenia-widzenia-.html" TargetMode="External"/><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5.jpg"/></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hyperlink" Target="http://orticus.com/pl/dysleksja-czy-zaburzenia-widzenia-.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hyperlink" Target="http://orticus.com/pl/dysleksja-czy-zaburzenia-widzenia-.html"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joemonster.org/art/37830" TargetMode="External"/><Relationship Id="rId2" Type="http://schemas.openxmlformats.org/officeDocument/2006/relationships/image" Target="../media/image20.jp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youtube.com/watch?v=YRmRL5gCGCg&amp;t=1s"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www.tabletowo.pl/opaska-dla-chorych-na-padaczke/" TargetMode="External"/><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us.edu.pl/pracownik/wp-content/uploads/sites/2/pracownik/cos_broszura_final.pdf"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cm.ujk.edu.pl/index.php/centrum-wsparcia-psychologicznego" TargetMode="External"/><Relationship Id="rId2" Type="http://schemas.openxmlformats.org/officeDocument/2006/relationships/hyperlink" Target="mailto:centrum.wsparcia.psychologicznego@ujk.edu.pl" TargetMode="Externa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hyperlink" Target="https://www.czytelniamedyczna.pl/6519,wiedza-dotyczaca-zaburzen-odzywiania-w-opinii-studentow-pielegniarstwa.html"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www.nik.gov.pl/plik/id,18209,vp,20806.pdf" TargetMode="External"/><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www.nik.gov.pl/plik/id,18209,vp,20806.pdf" TargetMode="External"/><Relationship Id="rId1" Type="http://schemas.openxmlformats.org/officeDocument/2006/relationships/slideLayout" Target="../slideLayouts/slideLayout2.xml"/><Relationship Id="rId4" Type="http://schemas.microsoft.com/office/2007/relationships/hdphoto" Target="../media/hdphoto2.wdp"/></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dtytuł 2">
            <a:extLst>
              <a:ext uri="{FF2B5EF4-FFF2-40B4-BE49-F238E27FC236}">
                <a16:creationId xmlns:a16="http://schemas.microsoft.com/office/drawing/2014/main" id="{03B11D36-B853-6DA4-4099-C970D0B8E91A}"/>
              </a:ext>
            </a:extLst>
          </p:cNvPr>
          <p:cNvSpPr txBox="1">
            <a:spLocks noGrp="1"/>
          </p:cNvSpPr>
          <p:nvPr>
            <p:ph type="title"/>
          </p:nvPr>
        </p:nvSpPr>
        <p:spPr>
          <a:xfrm>
            <a:off x="14855" y="2073"/>
            <a:ext cx="12177145" cy="16200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defRPr/>
            </a:pPr>
            <a:r>
              <a:rPr lang="pl-PL" sz="2800" b="1" dirty="0"/>
              <a:t>Projekt „Uniwersytet otwarty na potrzeby osób z niepełnosprawnościami” dofinansowany ze środków Programu Operacyjnego Wiedza Edukacja Rozwój POWR.03.05.00-00-A023/19</a:t>
            </a:r>
          </a:p>
        </p:txBody>
      </p:sp>
      <p:sp>
        <p:nvSpPr>
          <p:cNvPr id="2" name="Tytuł 6" descr="&quot; &quot;">
            <a:extLst>
              <a:ext uri="{FF2B5EF4-FFF2-40B4-BE49-F238E27FC236}">
                <a16:creationId xmlns:a16="http://schemas.microsoft.com/office/drawing/2014/main" id="{3907A4B9-15EB-0915-6FC0-4BE79AB55E90}"/>
              </a:ext>
            </a:extLst>
          </p:cNvPr>
          <p:cNvSpPr txBox="1">
            <a:spLocks/>
          </p:cNvSpPr>
          <p:nvPr/>
        </p:nvSpPr>
        <p:spPr>
          <a:xfrm>
            <a:off x="0" y="1764000"/>
            <a:ext cx="12190269" cy="2547708"/>
          </a:xfrm>
          <a:prstGeom prst="rect">
            <a:avLst/>
          </a:prstGeom>
          <a:solidFill>
            <a:srgbClr val="004992"/>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pl-PL" sz="5400" b="1" dirty="0">
                <a:solidFill>
                  <a:schemeClr val="bg1"/>
                </a:solidFill>
              </a:rPr>
              <a:t>Dostępność przestrzeni akademickiej dla osób z niepełnosprawnościami</a:t>
            </a:r>
            <a:endParaRPr lang="en-US" sz="5400" b="1" dirty="0">
              <a:solidFill>
                <a:schemeClr val="bg1"/>
              </a:solidFill>
            </a:endParaRPr>
          </a:p>
        </p:txBody>
      </p:sp>
      <p:sp>
        <p:nvSpPr>
          <p:cNvPr id="5" name="Symbol zastępczy numeru slajdu 4">
            <a:extLst>
              <a:ext uri="{FF2B5EF4-FFF2-40B4-BE49-F238E27FC236}">
                <a16:creationId xmlns:a16="http://schemas.microsoft.com/office/drawing/2014/main" id="{D01F1937-559C-756A-E582-75D1036CF48F}"/>
              </a:ext>
            </a:extLst>
          </p:cNvPr>
          <p:cNvSpPr>
            <a:spLocks noGrp="1"/>
          </p:cNvSpPr>
          <p:nvPr>
            <p:ph type="sldNum" sz="quarter" idx="12"/>
          </p:nvPr>
        </p:nvSpPr>
        <p:spPr>
          <a:xfrm>
            <a:off x="9430033" y="6468370"/>
            <a:ext cx="2743200" cy="365125"/>
          </a:xfrm>
        </p:spPr>
        <p:txBody>
          <a:bodyPr/>
          <a:lstStyle/>
          <a:p>
            <a:fld id="{C0DE7FCD-74FC-4D3A-9665-54A6D3DBFCED}" type="slidenum">
              <a:rPr lang="pl-PL" smtClean="0"/>
              <a:t>1</a:t>
            </a:fld>
            <a:endParaRPr lang="pl-PL" dirty="0"/>
          </a:p>
        </p:txBody>
      </p:sp>
    </p:spTree>
    <p:extLst>
      <p:ext uri="{BB962C8B-B14F-4D97-AF65-F5344CB8AC3E}">
        <p14:creationId xmlns:p14="http://schemas.microsoft.com/office/powerpoint/2010/main" val="31856978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0"/>
            <a:ext cx="9543000" cy="747350"/>
          </a:xfrm>
        </p:spPr>
        <p:txBody>
          <a:bodyPr>
            <a:normAutofit/>
          </a:bodyPr>
          <a:lstStyle/>
          <a:p>
            <a:r>
              <a:rPr lang="pl-PL" sz="3600" b="1" dirty="0">
                <a:latin typeface="+mn-lt"/>
              </a:rPr>
              <a:t>Symbole niepełnosprawności</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201000" y="747351"/>
            <a:ext cx="5617194" cy="5229403"/>
          </a:xfrm>
        </p:spPr>
        <p:txBody>
          <a:bodyPr>
            <a:noAutofit/>
          </a:bodyPr>
          <a:lstStyle/>
          <a:p>
            <a:pPr marL="357188" lvl="1" indent="-174625">
              <a:lnSpc>
                <a:spcPct val="150000"/>
              </a:lnSpc>
              <a:buFont typeface="Wingdings" panose="05000000000000000000" pitchFamily="2" charset="2"/>
              <a:buChar char="§"/>
            </a:pPr>
            <a:r>
              <a:rPr lang="pl-PL" sz="2000" b="1" dirty="0"/>
              <a:t>1- U </a:t>
            </a:r>
            <a:r>
              <a:rPr lang="pl-PL" sz="2000" dirty="0"/>
              <a:t>upośledzenie umysłowe;</a:t>
            </a:r>
          </a:p>
          <a:p>
            <a:pPr marL="357188" lvl="1" indent="-174625">
              <a:lnSpc>
                <a:spcPct val="150000"/>
              </a:lnSpc>
              <a:buFont typeface="Wingdings" panose="05000000000000000000" pitchFamily="2" charset="2"/>
              <a:buChar char="§"/>
            </a:pPr>
            <a:r>
              <a:rPr lang="pl-PL" sz="2000" b="1" dirty="0"/>
              <a:t>02-P</a:t>
            </a:r>
            <a:r>
              <a:rPr lang="pl-PL" sz="2000" dirty="0"/>
              <a:t> choroby psychiczne;</a:t>
            </a:r>
          </a:p>
          <a:p>
            <a:pPr marL="357188" lvl="1" indent="-174625">
              <a:lnSpc>
                <a:spcPct val="150000"/>
              </a:lnSpc>
              <a:buFont typeface="Wingdings" panose="05000000000000000000" pitchFamily="2" charset="2"/>
              <a:buChar char="§"/>
            </a:pPr>
            <a:r>
              <a:rPr lang="pl-PL" sz="2000" b="1" dirty="0"/>
              <a:t>03-L</a:t>
            </a:r>
            <a:r>
              <a:rPr lang="pl-PL" sz="2000" dirty="0"/>
              <a:t> zaburzenia głosu, mowy i choroby słuchu;</a:t>
            </a:r>
          </a:p>
          <a:p>
            <a:pPr marL="357188" lvl="1" indent="-174625">
              <a:lnSpc>
                <a:spcPct val="150000"/>
              </a:lnSpc>
              <a:buFont typeface="Wingdings" panose="05000000000000000000" pitchFamily="2" charset="2"/>
              <a:buChar char="§"/>
            </a:pPr>
            <a:r>
              <a:rPr lang="pl-PL" sz="2000" b="1" dirty="0"/>
              <a:t>04-O</a:t>
            </a:r>
            <a:r>
              <a:rPr lang="pl-PL" sz="2000" dirty="0"/>
              <a:t> choroby narządu wzroku;</a:t>
            </a:r>
          </a:p>
          <a:p>
            <a:pPr marL="357188" lvl="1" indent="-174625">
              <a:lnSpc>
                <a:spcPct val="150000"/>
              </a:lnSpc>
              <a:buFont typeface="Wingdings" panose="05000000000000000000" pitchFamily="2" charset="2"/>
              <a:buChar char="§"/>
            </a:pPr>
            <a:r>
              <a:rPr lang="pl-PL" sz="2000" b="1" dirty="0"/>
              <a:t>05-R</a:t>
            </a:r>
            <a:r>
              <a:rPr lang="pl-PL" sz="2000" dirty="0"/>
              <a:t> upośledzenie narządu ruchu;</a:t>
            </a:r>
          </a:p>
          <a:p>
            <a:pPr marL="357188" lvl="1" indent="-174625">
              <a:lnSpc>
                <a:spcPct val="150000"/>
              </a:lnSpc>
              <a:buFont typeface="Wingdings" panose="05000000000000000000" pitchFamily="2" charset="2"/>
              <a:buChar char="§"/>
            </a:pPr>
            <a:r>
              <a:rPr lang="pl-PL" sz="2000" b="1" dirty="0"/>
              <a:t>06-E</a:t>
            </a:r>
            <a:r>
              <a:rPr lang="pl-PL" sz="2000" dirty="0"/>
              <a:t> epilepsja;</a:t>
            </a:r>
          </a:p>
          <a:p>
            <a:pPr marL="357188" lvl="1" indent="-174625">
              <a:lnSpc>
                <a:spcPct val="150000"/>
              </a:lnSpc>
              <a:buFont typeface="Wingdings" panose="05000000000000000000" pitchFamily="2" charset="2"/>
              <a:buChar char="§"/>
            </a:pPr>
            <a:r>
              <a:rPr lang="pl-PL" sz="2000" b="1" dirty="0"/>
              <a:t>07-S</a:t>
            </a:r>
            <a:r>
              <a:rPr lang="pl-PL" sz="2000" dirty="0"/>
              <a:t> choroby układu oddechowego i krążenia;</a:t>
            </a:r>
          </a:p>
          <a:p>
            <a:pPr marL="357188" lvl="1" indent="-174625">
              <a:lnSpc>
                <a:spcPct val="150000"/>
              </a:lnSpc>
              <a:buFont typeface="Wingdings" panose="05000000000000000000" pitchFamily="2" charset="2"/>
              <a:buChar char="§"/>
            </a:pPr>
            <a:r>
              <a:rPr lang="pl-PL" sz="2000" b="1" dirty="0"/>
              <a:t>08-T</a:t>
            </a:r>
            <a:r>
              <a:rPr lang="pl-PL" sz="2000" dirty="0"/>
              <a:t> choroby układu pokarmowego;</a:t>
            </a:r>
          </a:p>
          <a:p>
            <a:pPr marL="357188" lvl="1" indent="-174625">
              <a:lnSpc>
                <a:spcPct val="150000"/>
              </a:lnSpc>
              <a:buFont typeface="Wingdings" panose="05000000000000000000" pitchFamily="2" charset="2"/>
              <a:buChar char="§"/>
            </a:pPr>
            <a:r>
              <a:rPr lang="pl-PL" sz="2000" dirty="0"/>
              <a:t> </a:t>
            </a:r>
            <a:r>
              <a:rPr lang="pl-PL" sz="2000" b="1" dirty="0"/>
              <a:t>09-M</a:t>
            </a:r>
            <a:r>
              <a:rPr lang="pl-PL" sz="2000" dirty="0"/>
              <a:t> choroby układu moczowo płciowego;</a:t>
            </a:r>
          </a:p>
        </p:txBody>
      </p:sp>
      <p:sp>
        <p:nvSpPr>
          <p:cNvPr id="4" name="Symbol zastępczy zawartości 2">
            <a:extLst>
              <a:ext uri="{FF2B5EF4-FFF2-40B4-BE49-F238E27FC236}">
                <a16:creationId xmlns:a16="http://schemas.microsoft.com/office/drawing/2014/main" id="{B63BD26D-C332-30A6-3033-C91D81C70A88}"/>
              </a:ext>
            </a:extLst>
          </p:cNvPr>
          <p:cNvSpPr txBox="1">
            <a:spLocks/>
          </p:cNvSpPr>
          <p:nvPr/>
        </p:nvSpPr>
        <p:spPr>
          <a:xfrm>
            <a:off x="6096000" y="804398"/>
            <a:ext cx="5940000" cy="350315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b="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lvl="1" indent="-174625">
              <a:lnSpc>
                <a:spcPct val="150000"/>
              </a:lnSpc>
              <a:buFont typeface="Wingdings" panose="05000000000000000000" pitchFamily="2" charset="2"/>
              <a:buChar char="§"/>
            </a:pPr>
            <a:r>
              <a:rPr lang="pl-PL" sz="2000" b="1" dirty="0"/>
              <a:t>10-N</a:t>
            </a:r>
            <a:r>
              <a:rPr lang="pl-PL" sz="2000" dirty="0"/>
              <a:t> choroby neurologiczne;</a:t>
            </a:r>
            <a:endParaRPr lang="pl-PL" sz="2000" b="1" dirty="0"/>
          </a:p>
          <a:p>
            <a:pPr marL="357188" lvl="1" indent="-174625">
              <a:lnSpc>
                <a:spcPct val="150000"/>
              </a:lnSpc>
              <a:buFont typeface="Wingdings" panose="05000000000000000000" pitchFamily="2" charset="2"/>
              <a:buChar char="§"/>
            </a:pPr>
            <a:r>
              <a:rPr lang="pl-PL" sz="2000" b="1" dirty="0"/>
              <a:t>11-I inne</a:t>
            </a:r>
            <a:r>
              <a:rPr lang="pl-PL" sz="2000" dirty="0"/>
              <a:t>, w tym schorzenia endokrynologiczne, metaboliczne, zaburzenia enzymatyczne, choroby zakaźne i odzwierzęce, zeszpecenia, choroby układu krwiotwórczego;</a:t>
            </a:r>
          </a:p>
          <a:p>
            <a:pPr marL="357188" lvl="1" indent="-174625">
              <a:lnSpc>
                <a:spcPct val="150000"/>
              </a:lnSpc>
              <a:buFont typeface="Wingdings" panose="05000000000000000000" pitchFamily="2" charset="2"/>
              <a:buChar char="§"/>
            </a:pPr>
            <a:r>
              <a:rPr lang="pl-PL" sz="2000" b="1" dirty="0"/>
              <a:t>12-C</a:t>
            </a:r>
            <a:r>
              <a:rPr lang="pl-PL" sz="2000" dirty="0"/>
              <a:t> całościowe zaburzenia rozwojowe.</a:t>
            </a:r>
          </a:p>
        </p:txBody>
      </p:sp>
      <p:sp>
        <p:nvSpPr>
          <p:cNvPr id="5" name="Prostokąt 4" descr="&quot; &quot;">
            <a:extLst>
              <a:ext uri="{FF2B5EF4-FFF2-40B4-BE49-F238E27FC236}">
                <a16:creationId xmlns:a16="http://schemas.microsoft.com/office/drawing/2014/main" id="{56515535-5DF6-E6D3-6999-4AAA56C5A791}"/>
              </a:ext>
            </a:extLst>
          </p:cNvPr>
          <p:cNvSpPr/>
          <p:nvPr/>
        </p:nvSpPr>
        <p:spPr>
          <a:xfrm>
            <a:off x="6374054" y="4307550"/>
            <a:ext cx="5832900" cy="1776642"/>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984250"/>
            <a:r>
              <a:rPr lang="pl-PL" sz="2000" dirty="0"/>
              <a:t>Często możemy mieć do czynienia </a:t>
            </a:r>
            <a:br>
              <a:rPr lang="pl-PL" sz="2000" dirty="0"/>
            </a:br>
            <a:r>
              <a:rPr lang="pl-PL" sz="2000" dirty="0"/>
              <a:t>z niepełnosprawnością sprzężoną tzn. kilka niepełnosprawności jednocześnie, </a:t>
            </a:r>
            <a:br>
              <a:rPr lang="pl-PL" sz="2000" dirty="0"/>
            </a:br>
            <a:r>
              <a:rPr lang="pl-PL" sz="2000" dirty="0"/>
              <a:t>np. osoba poruszająca się na wózku może mieć poważną wadę słuchu</a:t>
            </a:r>
          </a:p>
        </p:txBody>
      </p:sp>
      <p:sp>
        <p:nvSpPr>
          <p:cNvPr id="6" name="Symbol zastępczy numeru slajdu 5">
            <a:extLst>
              <a:ext uri="{FF2B5EF4-FFF2-40B4-BE49-F238E27FC236}">
                <a16:creationId xmlns:a16="http://schemas.microsoft.com/office/drawing/2014/main" id="{C407E37A-91F4-121A-C101-8C6C35E4007E}"/>
              </a:ext>
            </a:extLst>
          </p:cNvPr>
          <p:cNvSpPr>
            <a:spLocks noGrp="1"/>
          </p:cNvSpPr>
          <p:nvPr>
            <p:ph type="sldNum" sz="quarter" idx="12"/>
          </p:nvPr>
        </p:nvSpPr>
        <p:spPr>
          <a:xfrm>
            <a:off x="9448800" y="6478463"/>
            <a:ext cx="2743200" cy="365125"/>
          </a:xfrm>
        </p:spPr>
        <p:txBody>
          <a:bodyPr/>
          <a:lstStyle/>
          <a:p>
            <a:fld id="{C0DE7FCD-74FC-4D3A-9665-54A6D3DBFCED}" type="slidenum">
              <a:rPr lang="pl-PL" smtClean="0"/>
              <a:t>10</a:t>
            </a:fld>
            <a:endParaRPr lang="pl-PL" dirty="0"/>
          </a:p>
        </p:txBody>
      </p:sp>
      <p:pic>
        <p:nvPicPr>
          <p:cNvPr id="7" name="Obraz 6">
            <a:extLst>
              <a:ext uri="{FF2B5EF4-FFF2-40B4-BE49-F238E27FC236}">
                <a16:creationId xmlns:a16="http://schemas.microsoft.com/office/drawing/2014/main" id="{97FFF4AF-80F9-0591-8EA9-D2479C9D9D2E}"/>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6372263" y="4775135"/>
            <a:ext cx="1000799" cy="841473"/>
          </a:xfrm>
          <a:prstGeom prst="rect">
            <a:avLst/>
          </a:prstGeom>
        </p:spPr>
      </p:pic>
    </p:spTree>
    <p:extLst>
      <p:ext uri="{BB962C8B-B14F-4D97-AF65-F5344CB8AC3E}">
        <p14:creationId xmlns:p14="http://schemas.microsoft.com/office/powerpoint/2010/main" val="189914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7450"/>
            <a:ext cx="6456000" cy="846550"/>
          </a:xfrm>
        </p:spPr>
        <p:txBody>
          <a:bodyPr>
            <a:noAutofit/>
          </a:bodyPr>
          <a:lstStyle/>
          <a:p>
            <a:r>
              <a:rPr lang="pl-PL" sz="3600" b="1" dirty="0">
                <a:latin typeface="+mn-lt"/>
              </a:rPr>
              <a:t>Niepełnosprawność w liczbach</a:t>
            </a:r>
          </a:p>
        </p:txBody>
      </p:sp>
      <p:pic>
        <p:nvPicPr>
          <p:cNvPr id="10" name="Obraz 9" descr="Struktura niepełnosprawności względem wieku i płci, wśród kobiet najwięcej jest w wieku 70-74, w przypadku mężczyzn w wieku 60-64. Do wieku ok 70 lat mężczyzn z niepełnosprawnością w każdy przedziale wiekowym jest więcej, natomiast po 70 roku życia jest więcej kobiet.">
            <a:extLst>
              <a:ext uri="{FF2B5EF4-FFF2-40B4-BE49-F238E27FC236}">
                <a16:creationId xmlns:a16="http://schemas.microsoft.com/office/drawing/2014/main" id="{8235190A-F777-1B4F-5052-5D400944F5D1}"/>
              </a:ext>
            </a:extLst>
          </p:cNvPr>
          <p:cNvPicPr>
            <a:picLocks noChangeAspect="1"/>
          </p:cNvPicPr>
          <p:nvPr/>
        </p:nvPicPr>
        <p:blipFill>
          <a:blip r:embed="rId2"/>
          <a:stretch>
            <a:fillRect/>
          </a:stretch>
        </p:blipFill>
        <p:spPr>
          <a:xfrm>
            <a:off x="447323" y="729000"/>
            <a:ext cx="6525000" cy="4903723"/>
          </a:xfrm>
          <a:prstGeom prst="rect">
            <a:avLst/>
          </a:prstGeom>
        </p:spPr>
      </p:pic>
      <p:sp>
        <p:nvSpPr>
          <p:cNvPr id="9" name="pole tekstowe 8">
            <a:extLst>
              <a:ext uri="{FF2B5EF4-FFF2-40B4-BE49-F238E27FC236}">
                <a16:creationId xmlns:a16="http://schemas.microsoft.com/office/drawing/2014/main" id="{F533D729-EB22-E43A-9DE3-2BC99C3E192D}"/>
              </a:ext>
            </a:extLst>
          </p:cNvPr>
          <p:cNvSpPr txBox="1"/>
          <p:nvPr/>
        </p:nvSpPr>
        <p:spPr>
          <a:xfrm>
            <a:off x="291162" y="5762710"/>
            <a:ext cx="6816000" cy="307777"/>
          </a:xfrm>
          <a:prstGeom prst="rect">
            <a:avLst/>
          </a:prstGeom>
          <a:noFill/>
        </p:spPr>
        <p:txBody>
          <a:bodyPr wrap="square">
            <a:spAutoFit/>
          </a:bodyPr>
          <a:lstStyle/>
          <a:p>
            <a:pPr algn="l"/>
            <a:r>
              <a:rPr lang="pl-PL" sz="1400" dirty="0">
                <a:solidFill>
                  <a:srgbClr val="000000"/>
                </a:solidFill>
              </a:rPr>
              <a:t>Źródło: Kompleksowy System Informatyczny ZUS za GUS - Osoby niepełnosprawne w 2022 r.</a:t>
            </a:r>
            <a:endParaRPr lang="pl-PL" sz="1600" dirty="0"/>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6951000" y="136525"/>
            <a:ext cx="5130000" cy="6063950"/>
          </a:xfrm>
        </p:spPr>
        <p:txBody>
          <a:bodyPr vert="horz" lIns="91440" tIns="45720" rIns="91440" bIns="45720" rtlCol="0" anchor="t">
            <a:noAutofit/>
          </a:bodyPr>
          <a:lstStyle/>
          <a:p>
            <a:pPr marL="0" lvl="1" indent="0">
              <a:lnSpc>
                <a:spcPct val="140000"/>
              </a:lnSpc>
              <a:buNone/>
            </a:pPr>
            <a:endParaRPr lang="pl-PL" sz="2000" dirty="0"/>
          </a:p>
          <a:p>
            <a:pPr marL="266700" lvl="1" indent="-174625">
              <a:lnSpc>
                <a:spcPct val="140000"/>
              </a:lnSpc>
              <a:buFont typeface="Wingdings" panose="05000000000000000000" pitchFamily="2" charset="2"/>
              <a:buChar char="§"/>
            </a:pPr>
            <a:r>
              <a:rPr lang="pl-PL" sz="2000" dirty="0"/>
              <a:t>Co roku w Polsce rodzi się ponad 2 tysiące dzieci z głębokimi wadami wrodzonymi;</a:t>
            </a:r>
          </a:p>
          <a:p>
            <a:pPr marL="266700" lvl="1" indent="-174625">
              <a:lnSpc>
                <a:spcPct val="140000"/>
              </a:lnSpc>
              <a:buFont typeface="Wingdings" panose="05000000000000000000" pitchFamily="2" charset="2"/>
              <a:buChar char="§"/>
            </a:pPr>
            <a:r>
              <a:rPr lang="pl-PL" sz="2000" dirty="0"/>
              <a:t>Szacuje się że w Polsce w 2023 r. osób </a:t>
            </a:r>
            <a:br>
              <a:rPr lang="pl-PL" sz="2000" dirty="0"/>
            </a:br>
            <a:r>
              <a:rPr lang="pl-PL" sz="2000" dirty="0"/>
              <a:t>z niepełnosprawnościami było między 4,9 mln - 7,7 mln;</a:t>
            </a:r>
          </a:p>
          <a:p>
            <a:pPr marL="266700" lvl="1" indent="-174625">
              <a:lnSpc>
                <a:spcPct val="140000"/>
              </a:lnSpc>
              <a:buFont typeface="Wingdings" panose="05000000000000000000" pitchFamily="2" charset="2"/>
              <a:buChar char="§"/>
            </a:pPr>
            <a:r>
              <a:rPr lang="pl-PL" sz="2000" dirty="0">
                <a:cs typeface="Arial" panose="020B0604020202020204" pitchFamily="34" charset="0"/>
              </a:rPr>
              <a:t>Do 2050 szacuje się, że osoby </a:t>
            </a:r>
            <a:br>
              <a:rPr lang="pl-PL" sz="2000" dirty="0">
                <a:cs typeface="Arial" panose="020B0604020202020204" pitchFamily="34" charset="0"/>
              </a:rPr>
            </a:br>
            <a:r>
              <a:rPr lang="pl-PL" sz="2000" dirty="0">
                <a:cs typeface="Arial" panose="020B0604020202020204" pitchFamily="34" charset="0"/>
              </a:rPr>
              <a:t>z niepełnosprawnościami będą stanowiły 30% populacji (GUS);</a:t>
            </a:r>
          </a:p>
          <a:p>
            <a:pPr marL="266700" lvl="1" indent="-174625">
              <a:lnSpc>
                <a:spcPct val="140000"/>
              </a:lnSpc>
              <a:buFont typeface="Wingdings" panose="05000000000000000000" pitchFamily="2" charset="2"/>
              <a:buChar char="§"/>
            </a:pPr>
            <a:r>
              <a:rPr lang="pl-PL" sz="2000" dirty="0"/>
              <a:t>Dane po pandemii wskazują na lawinowy wzrost zaburzeń depresyjnych oraz zespołu objawów spektrum autyzmu.</a:t>
            </a:r>
            <a:endParaRPr lang="pl-PL" sz="2000" dirty="0">
              <a:cs typeface="Arial"/>
            </a:endParaRPr>
          </a:p>
          <a:p>
            <a:pPr marL="356870" lvl="1" indent="-174625">
              <a:lnSpc>
                <a:spcPct val="140000"/>
              </a:lnSpc>
            </a:pPr>
            <a:endParaRPr lang="pl-PL" sz="2000" dirty="0">
              <a:cs typeface="Arial"/>
            </a:endParaRPr>
          </a:p>
          <a:p>
            <a:pPr>
              <a:lnSpc>
                <a:spcPct val="140000"/>
              </a:lnSpc>
              <a:spcBef>
                <a:spcPts val="600"/>
              </a:spcBef>
            </a:pPr>
            <a:endParaRPr lang="pl-PL" sz="2000" dirty="0"/>
          </a:p>
        </p:txBody>
      </p:sp>
      <p:sp>
        <p:nvSpPr>
          <p:cNvPr id="4" name="Symbol zastępczy numeru slajdu 3">
            <a:extLst>
              <a:ext uri="{FF2B5EF4-FFF2-40B4-BE49-F238E27FC236}">
                <a16:creationId xmlns:a16="http://schemas.microsoft.com/office/drawing/2014/main" id="{F56144AB-C2D0-A32F-58D4-C735B836201A}"/>
              </a:ext>
              <a:ext uri="{C183D7F6-B498-43B3-948B-1728B52AA6E4}">
                <adec:decorative xmlns:adec="http://schemas.microsoft.com/office/drawing/2017/decorative" val="0"/>
              </a:ext>
            </a:extLst>
          </p:cNvPr>
          <p:cNvSpPr>
            <a:spLocks noGrp="1"/>
          </p:cNvSpPr>
          <p:nvPr>
            <p:ph type="sldNum" sz="quarter" idx="12"/>
          </p:nvPr>
        </p:nvSpPr>
        <p:spPr>
          <a:xfrm>
            <a:off x="9447182" y="6496525"/>
            <a:ext cx="2743200" cy="365125"/>
          </a:xfrm>
        </p:spPr>
        <p:txBody>
          <a:bodyPr/>
          <a:lstStyle/>
          <a:p>
            <a:fld id="{C0DE7FCD-74FC-4D3A-9665-54A6D3DBFCED}" type="slidenum">
              <a:rPr lang="pl-PL" smtClean="0"/>
              <a:t>11</a:t>
            </a:fld>
            <a:endParaRPr lang="pl-PL" dirty="0"/>
          </a:p>
        </p:txBody>
      </p:sp>
    </p:spTree>
    <p:extLst>
      <p:ext uri="{BB962C8B-B14F-4D97-AF65-F5344CB8AC3E}">
        <p14:creationId xmlns:p14="http://schemas.microsoft.com/office/powerpoint/2010/main" val="16852058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13999" y="1"/>
            <a:ext cx="9248355" cy="909000"/>
          </a:xfrm>
        </p:spPr>
        <p:txBody>
          <a:bodyPr>
            <a:normAutofit/>
          </a:bodyPr>
          <a:lstStyle/>
          <a:p>
            <a:r>
              <a:rPr lang="pl-PL" sz="3600" b="1" dirty="0">
                <a:latin typeface="+mn-lt"/>
              </a:rPr>
              <a:t>Struktura niepełnosprawności w Polsce </a:t>
            </a:r>
          </a:p>
        </p:txBody>
      </p:sp>
      <p:pic>
        <p:nvPicPr>
          <p:cNvPr id="5" name="Obraz 4" descr="Struktura niepełnosprawności w Polsce według województw, w świętokrzyskim 277 osób na 10 tysięcy, najmniej mazowiecjiw 127, najwięcej lubuskie 319">
            <a:extLst>
              <a:ext uri="{FF2B5EF4-FFF2-40B4-BE49-F238E27FC236}">
                <a16:creationId xmlns:a16="http://schemas.microsoft.com/office/drawing/2014/main" id="{C864FBBA-1BE3-26DC-E590-16919741E36F}"/>
              </a:ext>
            </a:extLst>
          </p:cNvPr>
          <p:cNvPicPr>
            <a:picLocks noChangeAspect="1"/>
          </p:cNvPicPr>
          <p:nvPr/>
        </p:nvPicPr>
        <p:blipFill>
          <a:blip r:embed="rId2"/>
          <a:stretch>
            <a:fillRect/>
          </a:stretch>
        </p:blipFill>
        <p:spPr>
          <a:xfrm>
            <a:off x="348493" y="784824"/>
            <a:ext cx="5200853" cy="4939176"/>
          </a:xfrm>
          <a:prstGeom prst="rect">
            <a:avLst/>
          </a:prstGeom>
        </p:spPr>
      </p:pic>
      <p:sp>
        <p:nvSpPr>
          <p:cNvPr id="12" name="pole tekstowe 11">
            <a:extLst>
              <a:ext uri="{FF2B5EF4-FFF2-40B4-BE49-F238E27FC236}">
                <a16:creationId xmlns:a16="http://schemas.microsoft.com/office/drawing/2014/main" id="{C83B6B40-2458-0870-052D-A16F25C02D02}"/>
              </a:ext>
            </a:extLst>
          </p:cNvPr>
          <p:cNvSpPr txBox="1"/>
          <p:nvPr/>
        </p:nvSpPr>
        <p:spPr>
          <a:xfrm>
            <a:off x="111000" y="5859000"/>
            <a:ext cx="6840000" cy="307777"/>
          </a:xfrm>
          <a:prstGeom prst="rect">
            <a:avLst/>
          </a:prstGeom>
          <a:noFill/>
        </p:spPr>
        <p:txBody>
          <a:bodyPr wrap="square">
            <a:spAutoFit/>
          </a:bodyPr>
          <a:lstStyle/>
          <a:p>
            <a:pPr algn="l"/>
            <a:r>
              <a:rPr lang="pl-PL" sz="1400" dirty="0">
                <a:solidFill>
                  <a:srgbClr val="000000"/>
                </a:solidFill>
              </a:rPr>
              <a:t>Źródło: Kompleksowy System Informatyczny ZUS za GUS - Osoby niepełnosprawne w 2022 r.</a:t>
            </a:r>
            <a:endParaRPr lang="pl-PL" sz="1600" dirty="0"/>
          </a:p>
        </p:txBody>
      </p:sp>
      <p:sp>
        <p:nvSpPr>
          <p:cNvPr id="8" name="pole tekstowe 7">
            <a:extLst>
              <a:ext uri="{FF2B5EF4-FFF2-40B4-BE49-F238E27FC236}">
                <a16:creationId xmlns:a16="http://schemas.microsoft.com/office/drawing/2014/main" id="{04D4F7CC-F67E-97B4-0E63-9C857D2BEDCC}"/>
              </a:ext>
            </a:extLst>
          </p:cNvPr>
          <p:cNvSpPr txBox="1"/>
          <p:nvPr/>
        </p:nvSpPr>
        <p:spPr>
          <a:xfrm>
            <a:off x="6456000" y="909000"/>
            <a:ext cx="5174999" cy="2814617"/>
          </a:xfrm>
          <a:prstGeom prst="rect">
            <a:avLst/>
          </a:prstGeom>
          <a:noFill/>
        </p:spPr>
        <p:txBody>
          <a:bodyPr wrap="square">
            <a:spAutoFit/>
          </a:bodyPr>
          <a:lstStyle/>
          <a:p>
            <a:pPr marL="285750" indent="-285750">
              <a:lnSpc>
                <a:spcPct val="150000"/>
              </a:lnSpc>
              <a:buFont typeface="Wingdings" panose="05000000000000000000" pitchFamily="2" charset="2"/>
              <a:buChar char="§"/>
            </a:pPr>
            <a:r>
              <a:rPr lang="pl-PL" sz="2000" dirty="0">
                <a:solidFill>
                  <a:srgbClr val="000000"/>
                </a:solidFill>
              </a:rPr>
              <a:t>Osoby zgłoszone do ubezpieczenia w ZUS przez płatników składek, które okazały orzeczenie o niepełnosprawności, stopniu niepełnosprawności lub stopniu niezdolności do pracy na 10 tysięcy ludności według województw w 2022 r. </a:t>
            </a:r>
            <a:endParaRPr lang="pl-PL" sz="2000" dirty="0"/>
          </a:p>
        </p:txBody>
      </p:sp>
      <p:sp>
        <p:nvSpPr>
          <p:cNvPr id="3" name="Symbol zastępczy numeru slajdu 2">
            <a:extLst>
              <a:ext uri="{FF2B5EF4-FFF2-40B4-BE49-F238E27FC236}">
                <a16:creationId xmlns:a16="http://schemas.microsoft.com/office/drawing/2014/main" id="{99E2A4AE-A7B2-5984-5597-079CA8A27B00}"/>
              </a:ext>
            </a:extLst>
          </p:cNvPr>
          <p:cNvSpPr>
            <a:spLocks noGrp="1"/>
          </p:cNvSpPr>
          <p:nvPr>
            <p:ph type="sldNum" sz="quarter" idx="12"/>
          </p:nvPr>
        </p:nvSpPr>
        <p:spPr>
          <a:xfrm>
            <a:off x="9429120" y="6492875"/>
            <a:ext cx="2743200" cy="365125"/>
          </a:xfrm>
        </p:spPr>
        <p:txBody>
          <a:bodyPr/>
          <a:lstStyle/>
          <a:p>
            <a:fld id="{C0DE7FCD-74FC-4D3A-9665-54A6D3DBFCED}" type="slidenum">
              <a:rPr lang="pl-PL" smtClean="0"/>
              <a:t>12</a:t>
            </a:fld>
            <a:endParaRPr lang="pl-PL" dirty="0"/>
          </a:p>
        </p:txBody>
      </p:sp>
    </p:spTree>
    <p:extLst>
      <p:ext uri="{BB962C8B-B14F-4D97-AF65-F5344CB8AC3E}">
        <p14:creationId xmlns:p14="http://schemas.microsoft.com/office/powerpoint/2010/main" val="1395377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0"/>
            <a:ext cx="9366000" cy="925354"/>
          </a:xfrm>
        </p:spPr>
        <p:txBody>
          <a:bodyPr>
            <a:normAutofit/>
          </a:bodyPr>
          <a:lstStyle/>
          <a:p>
            <a:r>
              <a:rPr lang="pl-PL" sz="3600" b="1" dirty="0">
                <a:latin typeface="+mn-lt"/>
              </a:rPr>
              <a:t>Rodzaje niepełnosprawności studentów</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0" y="925354"/>
            <a:ext cx="6006000" cy="5116539"/>
          </a:xfrm>
        </p:spPr>
        <p:txBody>
          <a:bodyPr>
            <a:noAutofit/>
          </a:bodyPr>
          <a:lstStyle/>
          <a:p>
            <a:pPr marL="357188" lvl="1" indent="-174625">
              <a:lnSpc>
                <a:spcPct val="150000"/>
              </a:lnSpc>
              <a:buFont typeface="Wingdings" panose="05000000000000000000" pitchFamily="2" charset="2"/>
              <a:buChar char="§"/>
            </a:pPr>
            <a:r>
              <a:rPr lang="pl-PL" sz="2000" dirty="0"/>
              <a:t>wg danych NIK udział studentów </a:t>
            </a:r>
            <a:br>
              <a:rPr lang="pl-PL" sz="2000" dirty="0"/>
            </a:br>
            <a:r>
              <a:rPr lang="pl-PL" sz="2000" dirty="0"/>
              <a:t>z niepełnosprawnościami wzrósł z 0,08% w 1998 do 1,89% w 2014, do 2017 wynosił ok 2%; </a:t>
            </a:r>
          </a:p>
          <a:p>
            <a:pPr marL="357188" lvl="1" indent="-174625">
              <a:lnSpc>
                <a:spcPct val="150000"/>
              </a:lnSpc>
              <a:buFont typeface="Wingdings" panose="05000000000000000000" pitchFamily="2" charset="2"/>
              <a:buChar char="§"/>
            </a:pPr>
            <a:r>
              <a:rPr lang="pl-PL" sz="2000" dirty="0"/>
              <a:t>w roku akademickim 2022/23 w uczelniach kształciło się 20,9 tys. osób z orzeczeniem o stopniu niepełnosprawności (1,7%), a ukończyło je 5,4 tys. </a:t>
            </a:r>
          </a:p>
          <a:p>
            <a:pPr marL="357188" lvl="1" indent="-174625">
              <a:lnSpc>
                <a:spcPct val="150000"/>
              </a:lnSpc>
              <a:buFont typeface="Wingdings" panose="05000000000000000000" pitchFamily="2" charset="2"/>
              <a:buChar char="§"/>
            </a:pPr>
            <a:r>
              <a:rPr lang="pl-PL" sz="2000" dirty="0"/>
              <a:t>wśród doktorantów 600 osób stanowiły osoby </a:t>
            </a:r>
            <a:br>
              <a:rPr lang="pl-PL" sz="2000" dirty="0"/>
            </a:br>
            <a:r>
              <a:rPr lang="pl-PL" sz="2000" dirty="0"/>
              <a:t>z orzeczeniem o stopniu niepełnosprawności (6,6%).</a:t>
            </a:r>
          </a:p>
        </p:txBody>
      </p:sp>
      <p:sp>
        <p:nvSpPr>
          <p:cNvPr id="6" name="pole tekstowe 5">
            <a:extLst>
              <a:ext uri="{FF2B5EF4-FFF2-40B4-BE49-F238E27FC236}">
                <a16:creationId xmlns:a16="http://schemas.microsoft.com/office/drawing/2014/main" id="{39143735-6F3E-FA31-A36F-616E58549BAD}"/>
              </a:ext>
            </a:extLst>
          </p:cNvPr>
          <p:cNvSpPr txBox="1"/>
          <p:nvPr/>
        </p:nvSpPr>
        <p:spPr>
          <a:xfrm>
            <a:off x="336000" y="5888004"/>
            <a:ext cx="4919723" cy="307777"/>
          </a:xfrm>
          <a:prstGeom prst="rect">
            <a:avLst/>
          </a:prstGeom>
          <a:noFill/>
        </p:spPr>
        <p:txBody>
          <a:bodyPr wrap="square">
            <a:spAutoFit/>
          </a:bodyPr>
          <a:lstStyle/>
          <a:p>
            <a:r>
              <a:rPr lang="pl-PL" sz="1400" dirty="0">
                <a:solidFill>
                  <a:srgbClr val="000000"/>
                </a:solidFill>
              </a:rPr>
              <a:t>Źródło: </a:t>
            </a:r>
            <a:r>
              <a:rPr lang="pl-PL" sz="1400" dirty="0">
                <a:hlinkClick r:id="rId2"/>
              </a:rPr>
              <a:t>https://www.nik.gov.pl/plik/id,18209,vp,20806.pdf</a:t>
            </a:r>
            <a:r>
              <a:rPr lang="pl-PL" sz="1400" dirty="0"/>
              <a:t> </a:t>
            </a:r>
          </a:p>
        </p:txBody>
      </p:sp>
      <p:pic>
        <p:nvPicPr>
          <p:cNvPr id="16" name="Obraz 15" descr="Rodzaje niepełnosprawności, najwięcej 31% studenci z dysfunkcją narządu ruchu, 9% wzroku, 7% słuchu, 53% pozostałe">
            <a:extLst>
              <a:ext uri="{FF2B5EF4-FFF2-40B4-BE49-F238E27FC236}">
                <a16:creationId xmlns:a16="http://schemas.microsoft.com/office/drawing/2014/main" id="{AC7FE55F-A414-1CD7-A58E-90D81217222D}"/>
              </a:ext>
            </a:extLst>
          </p:cNvPr>
          <p:cNvPicPr>
            <a:picLocks noChangeAspect="1"/>
          </p:cNvPicPr>
          <p:nvPr/>
        </p:nvPicPr>
        <p:blipFill>
          <a:blip r:embed="rId3"/>
          <a:stretch>
            <a:fillRect/>
          </a:stretch>
        </p:blipFill>
        <p:spPr>
          <a:xfrm>
            <a:off x="5869765" y="861079"/>
            <a:ext cx="6166235" cy="3917921"/>
          </a:xfrm>
          <a:prstGeom prst="rect">
            <a:avLst/>
          </a:prstGeom>
        </p:spPr>
      </p:pic>
      <p:sp>
        <p:nvSpPr>
          <p:cNvPr id="5" name="Prostokąt 4" descr="&quot; &quot;">
            <a:extLst>
              <a:ext uri="{FF2B5EF4-FFF2-40B4-BE49-F238E27FC236}">
                <a16:creationId xmlns:a16="http://schemas.microsoft.com/office/drawing/2014/main" id="{56515535-5DF6-E6D3-6999-4AAA56C5A791}"/>
              </a:ext>
            </a:extLst>
          </p:cNvPr>
          <p:cNvSpPr/>
          <p:nvPr/>
        </p:nvSpPr>
        <p:spPr>
          <a:xfrm>
            <a:off x="6699831" y="5059395"/>
            <a:ext cx="5497937" cy="862859"/>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719455"/>
            <a:r>
              <a:rPr lang="pl-PL" dirty="0"/>
              <a:t>Obserwuje się wśród studentów wzrost zaburzeń psychicznych, w tym depresyjnych</a:t>
            </a:r>
            <a:endParaRPr lang="pl-PL" b="1" dirty="0">
              <a:cs typeface="Arial"/>
            </a:endParaRPr>
          </a:p>
        </p:txBody>
      </p:sp>
      <p:sp>
        <p:nvSpPr>
          <p:cNvPr id="9" name="Symbol zastępczy numeru slajdu 8">
            <a:extLst>
              <a:ext uri="{FF2B5EF4-FFF2-40B4-BE49-F238E27FC236}">
                <a16:creationId xmlns:a16="http://schemas.microsoft.com/office/drawing/2014/main" id="{3A6127FC-21FF-BF7C-2DDC-A21F96AF9594}"/>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13</a:t>
            </a:fld>
            <a:endParaRPr lang="pl-PL" dirty="0"/>
          </a:p>
        </p:txBody>
      </p:sp>
      <p:pic>
        <p:nvPicPr>
          <p:cNvPr id="7" name="Obraz 6">
            <a:extLst>
              <a:ext uri="{FF2B5EF4-FFF2-40B4-BE49-F238E27FC236}">
                <a16:creationId xmlns:a16="http://schemas.microsoft.com/office/drawing/2014/main" id="{97FFF4AF-80F9-0591-8EA9-D2479C9D9D2E}"/>
              </a:ext>
              <a:ext uri="{C183D7F6-B498-43B3-948B-1728B52AA6E4}">
                <adec:decorative xmlns:adec="http://schemas.microsoft.com/office/drawing/2017/decorative" val="1"/>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681000" y="5059395"/>
            <a:ext cx="772617" cy="772617"/>
          </a:xfrm>
          <a:prstGeom prst="rect">
            <a:avLst/>
          </a:prstGeom>
        </p:spPr>
      </p:pic>
    </p:spTree>
    <p:extLst>
      <p:ext uri="{BB962C8B-B14F-4D97-AF65-F5344CB8AC3E}">
        <p14:creationId xmlns:p14="http://schemas.microsoft.com/office/powerpoint/2010/main" val="3930451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0229"/>
            <a:ext cx="5187344" cy="919229"/>
          </a:xfrm>
        </p:spPr>
        <p:txBody>
          <a:bodyPr>
            <a:normAutofit/>
          </a:bodyPr>
          <a:lstStyle/>
          <a:p>
            <a:r>
              <a:rPr lang="pl-PL" sz="3600" b="1" dirty="0">
                <a:latin typeface="+mn-lt"/>
              </a:rPr>
              <a:t>Wyniki badań</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0" y="701709"/>
            <a:ext cx="7470192" cy="4077291"/>
          </a:xfrm>
        </p:spPr>
        <p:txBody>
          <a:bodyPr>
            <a:normAutofit/>
          </a:bodyPr>
          <a:lstStyle/>
          <a:p>
            <a:pPr marL="341313" lvl="1" indent="-158750">
              <a:lnSpc>
                <a:spcPct val="150000"/>
              </a:lnSpc>
              <a:spcBef>
                <a:spcPts val="600"/>
              </a:spcBef>
              <a:buFont typeface="Wingdings" panose="05000000000000000000" pitchFamily="2" charset="2"/>
              <a:buChar char="§"/>
            </a:pPr>
            <a:r>
              <a:rPr lang="pl-PL" sz="2000" dirty="0"/>
              <a:t>Raport z badań stanu zdrowia psychicznego wśród studentów Uniwersytetu Śląskiego w Katowicach; </a:t>
            </a:r>
          </a:p>
          <a:p>
            <a:pPr marL="341313" lvl="1" indent="-158750">
              <a:lnSpc>
                <a:spcPct val="150000"/>
              </a:lnSpc>
              <a:spcBef>
                <a:spcPts val="600"/>
              </a:spcBef>
              <a:buFont typeface="Wingdings" panose="05000000000000000000" pitchFamily="2" charset="2"/>
              <a:buChar char="§"/>
            </a:pPr>
            <a:r>
              <a:rPr lang="pl-PL" sz="2000" dirty="0"/>
              <a:t>Wg opracowania: „</a:t>
            </a:r>
            <a:r>
              <a:rPr lang="pl-PL" sz="2000" b="1" dirty="0"/>
              <a:t>Kontakt z osobami z zaburzeniami psychicznymi – Poradnik dla pracowników Uniwersytetu Śląskiego </a:t>
            </a:r>
            <a:br>
              <a:rPr lang="pl-PL" sz="2000" b="1" dirty="0"/>
            </a:br>
            <a:r>
              <a:rPr lang="pl-PL" sz="2000" b="1" dirty="0"/>
              <a:t>w Katowicach</a:t>
            </a:r>
            <a:r>
              <a:rPr lang="pl-PL" sz="2000" dirty="0"/>
              <a:t>” problemy depresyjne wśród studentów mają charakter narastający </a:t>
            </a:r>
            <a:r>
              <a:rPr lang="pl-PL" sz="2000" dirty="0">
                <a:hlinkClick r:id="rId2"/>
              </a:rPr>
              <a:t>Poradnik 1</a:t>
            </a:r>
            <a:endParaRPr lang="pl-PL" sz="2000" dirty="0"/>
          </a:p>
          <a:p>
            <a:pPr marL="341313" lvl="1" indent="-158750">
              <a:lnSpc>
                <a:spcPct val="150000"/>
              </a:lnSpc>
              <a:spcBef>
                <a:spcPts val="600"/>
              </a:spcBef>
              <a:buFont typeface="Wingdings" panose="05000000000000000000" pitchFamily="2" charset="2"/>
              <a:buChar char="§"/>
            </a:pPr>
            <a:r>
              <a:rPr lang="pl-PL" sz="2000" dirty="0"/>
              <a:t>„</a:t>
            </a:r>
            <a:r>
              <a:rPr lang="pl-PL" sz="2000" b="1" dirty="0"/>
              <a:t>Trudne sytuacje w relacjach ze studentami. Zasady postępowania i scenariusze rozmów</a:t>
            </a:r>
            <a:r>
              <a:rPr lang="pl-PL" sz="2000" dirty="0"/>
              <a:t>” </a:t>
            </a:r>
            <a:r>
              <a:rPr lang="pl-PL" sz="2000" dirty="0">
                <a:hlinkClick r:id="rId3"/>
              </a:rPr>
              <a:t>Poradnik 2</a:t>
            </a:r>
            <a:r>
              <a:rPr lang="pl-PL" sz="2000" dirty="0"/>
              <a:t>.</a:t>
            </a:r>
          </a:p>
          <a:p>
            <a:pPr marL="0" lvl="1" indent="0">
              <a:lnSpc>
                <a:spcPct val="150000"/>
              </a:lnSpc>
              <a:spcBef>
                <a:spcPts val="600"/>
              </a:spcBef>
              <a:buNone/>
            </a:pPr>
            <a:endParaRPr lang="pl-PL" sz="2000" dirty="0"/>
          </a:p>
        </p:txBody>
      </p:sp>
      <p:sp>
        <p:nvSpPr>
          <p:cNvPr id="6" name="pole tekstowe 5">
            <a:extLst>
              <a:ext uri="{FF2B5EF4-FFF2-40B4-BE49-F238E27FC236}">
                <a16:creationId xmlns:a16="http://schemas.microsoft.com/office/drawing/2014/main" id="{A46317CB-F272-59AA-2CA4-65208BA7CB9A}"/>
              </a:ext>
            </a:extLst>
          </p:cNvPr>
          <p:cNvSpPr txBox="1"/>
          <p:nvPr/>
        </p:nvSpPr>
        <p:spPr>
          <a:xfrm>
            <a:off x="47727" y="5504082"/>
            <a:ext cx="4768393" cy="738664"/>
          </a:xfrm>
          <a:prstGeom prst="rect">
            <a:avLst/>
          </a:prstGeom>
          <a:noFill/>
        </p:spPr>
        <p:txBody>
          <a:bodyPr wrap="square">
            <a:spAutoFit/>
          </a:bodyPr>
          <a:lstStyle/>
          <a:p>
            <a:r>
              <a:rPr lang="pl-PL" sz="1400" dirty="0">
                <a:latin typeface="Arial" panose="020B0604020202020204" pitchFamily="34" charset="0"/>
                <a:cs typeface="Arial" panose="020B0604020202020204" pitchFamily="34" charset="0"/>
              </a:rPr>
              <a:t>Źródło: </a:t>
            </a:r>
            <a:r>
              <a:rPr lang="pl-PL" sz="1400" dirty="0">
                <a:latin typeface="Arial" panose="020B0604020202020204" pitchFamily="34" charset="0"/>
                <a:cs typeface="Arial" panose="020B0604020202020204" pitchFamily="34" charset="0"/>
                <a:hlinkClick r:id="rId2"/>
              </a:rPr>
              <a:t>https://us.edu.pl/pracownik/wp-content/uploads/sites/2/pracownik/cos_broszura_final.pdf</a:t>
            </a:r>
            <a:r>
              <a:rPr lang="pl-PL" sz="1400" dirty="0">
                <a:latin typeface="Arial" panose="020B0604020202020204" pitchFamily="34" charset="0"/>
                <a:cs typeface="Arial" panose="020B0604020202020204" pitchFamily="34" charset="0"/>
              </a:rPr>
              <a:t> </a:t>
            </a:r>
          </a:p>
          <a:p>
            <a:endParaRPr lang="pl-PL" sz="1400" dirty="0"/>
          </a:p>
        </p:txBody>
      </p:sp>
      <p:pic>
        <p:nvPicPr>
          <p:cNvPr id="14" name="Obraz 13" descr="Fragment raportu z danymi o rosnących problemach depresyjnych u studentów, ok 30% wskazuje na patologiczne obniżenie nastroju, ok 6% przyznaje się do depresji w stopniu ciężkim, a blisko 1% do nasilonych myśli samobójczych.">
            <a:extLst>
              <a:ext uri="{FF2B5EF4-FFF2-40B4-BE49-F238E27FC236}">
                <a16:creationId xmlns:a16="http://schemas.microsoft.com/office/drawing/2014/main" id="{F7E87A6E-7AFE-1815-BE26-AF66EC989DE5}"/>
              </a:ext>
            </a:extLst>
          </p:cNvPr>
          <p:cNvPicPr>
            <a:picLocks noChangeAspect="1"/>
          </p:cNvPicPr>
          <p:nvPr/>
        </p:nvPicPr>
        <p:blipFill>
          <a:blip r:embed="rId4"/>
          <a:stretch>
            <a:fillRect/>
          </a:stretch>
        </p:blipFill>
        <p:spPr>
          <a:xfrm>
            <a:off x="7851000" y="113970"/>
            <a:ext cx="4140340" cy="5363416"/>
          </a:xfrm>
          <a:prstGeom prst="rect">
            <a:avLst/>
          </a:prstGeom>
        </p:spPr>
      </p:pic>
      <p:sp>
        <p:nvSpPr>
          <p:cNvPr id="5" name="Prostokąt 4" descr="&quot; &quot;">
            <a:extLst>
              <a:ext uri="{FF2B5EF4-FFF2-40B4-BE49-F238E27FC236}">
                <a16:creationId xmlns:a16="http://schemas.microsoft.com/office/drawing/2014/main" id="{56515535-5DF6-E6D3-6999-4AAA56C5A791}"/>
              </a:ext>
            </a:extLst>
          </p:cNvPr>
          <p:cNvSpPr/>
          <p:nvPr/>
        </p:nvSpPr>
        <p:spPr>
          <a:xfrm>
            <a:off x="5750321" y="5544000"/>
            <a:ext cx="6441679" cy="715723"/>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19982"/>
            <a:r>
              <a:rPr lang="pl-PL" sz="2000" dirty="0"/>
              <a:t>Poradniki zawierają przykładowe scenariusze rozmowy ze studentem z zaburzeniami psychicznymi</a:t>
            </a:r>
          </a:p>
        </p:txBody>
      </p:sp>
      <p:sp>
        <p:nvSpPr>
          <p:cNvPr id="4" name="Symbol zastępczy numeru slajdu 3">
            <a:extLst>
              <a:ext uri="{FF2B5EF4-FFF2-40B4-BE49-F238E27FC236}">
                <a16:creationId xmlns:a16="http://schemas.microsoft.com/office/drawing/2014/main" id="{3A036002-1AB9-9034-2E86-BDFE94E8339C}"/>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14</a:t>
            </a:fld>
            <a:endParaRPr lang="pl-PL" dirty="0"/>
          </a:p>
        </p:txBody>
      </p:sp>
      <p:pic>
        <p:nvPicPr>
          <p:cNvPr id="7" name="Obraz 6">
            <a:extLst>
              <a:ext uri="{FF2B5EF4-FFF2-40B4-BE49-F238E27FC236}">
                <a16:creationId xmlns:a16="http://schemas.microsoft.com/office/drawing/2014/main" id="{97FFF4AF-80F9-0591-8EA9-D2479C9D9D2E}"/>
              </a:ext>
              <a:ext uri="{C183D7F6-B498-43B3-948B-1728B52AA6E4}">
                <adec:decorative xmlns:adec="http://schemas.microsoft.com/office/drawing/2017/decorative" val="1"/>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5733555" y="5487106"/>
            <a:ext cx="772617" cy="772617"/>
          </a:xfrm>
          <a:prstGeom prst="rect">
            <a:avLst/>
          </a:prstGeom>
        </p:spPr>
      </p:pic>
    </p:spTree>
    <p:extLst>
      <p:ext uri="{BB962C8B-B14F-4D97-AF65-F5344CB8AC3E}">
        <p14:creationId xmlns:p14="http://schemas.microsoft.com/office/powerpoint/2010/main" val="27325010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20305" y="-13419"/>
            <a:ext cx="9278162" cy="877419"/>
          </a:xfrm>
        </p:spPr>
        <p:txBody>
          <a:bodyPr>
            <a:normAutofit/>
          </a:bodyPr>
          <a:lstStyle/>
          <a:p>
            <a:r>
              <a:rPr lang="pl-PL" sz="3600" b="1" dirty="0">
                <a:latin typeface="+mn-lt"/>
              </a:rPr>
              <a:t>Osoby z dysfunkcją wzroku (1 z 2)</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20304" y="909000"/>
            <a:ext cx="11745695" cy="5220000"/>
          </a:xfrm>
        </p:spPr>
        <p:txBody>
          <a:bodyPr>
            <a:noAutofit/>
          </a:bodyPr>
          <a:lstStyle/>
          <a:p>
            <a:pPr marL="357188" lvl="1" indent="-174625">
              <a:lnSpc>
                <a:spcPct val="170000"/>
              </a:lnSpc>
              <a:buFont typeface="Wingdings" panose="05000000000000000000" pitchFamily="2" charset="2"/>
              <a:buChar char="§"/>
            </a:pPr>
            <a:r>
              <a:rPr lang="pl-PL" sz="2000" b="1" dirty="0"/>
              <a:t>słabowidząca</a:t>
            </a:r>
            <a:r>
              <a:rPr lang="pl-PL" sz="2000" dirty="0"/>
              <a:t> – osoba, która ma uszkodzony wzrok, ale to nadal on jest podstawowym lub jednym </a:t>
            </a:r>
            <a:br>
              <a:rPr lang="pl-PL" sz="2000" dirty="0"/>
            </a:br>
            <a:r>
              <a:rPr lang="pl-PL" sz="2000" dirty="0"/>
              <a:t>z podstawowych sposobów zbierania informacji. Różnice w widzeniu kształtów, kolorów, ocenie odległości mogą być bardzo duże.</a:t>
            </a:r>
          </a:p>
          <a:p>
            <a:pPr marL="357188" lvl="1" indent="-174625">
              <a:lnSpc>
                <a:spcPct val="170000"/>
              </a:lnSpc>
              <a:buFont typeface="Wingdings" panose="05000000000000000000" pitchFamily="2" charset="2"/>
              <a:buChar char="§"/>
            </a:pPr>
            <a:r>
              <a:rPr lang="pl-PL" sz="2000" dirty="0"/>
              <a:t> </a:t>
            </a:r>
            <a:r>
              <a:rPr lang="pl-PL" sz="2000" b="1" dirty="0"/>
              <a:t>niewidoma </a:t>
            </a:r>
            <a:r>
              <a:rPr lang="pl-PL" sz="2000" dirty="0"/>
              <a:t>– osoba, która nie widzi i ma tylko „czucie światła”. Informacje zbiera przy pomocy słuchu </a:t>
            </a:r>
            <a:br>
              <a:rPr lang="pl-PL" sz="2000" dirty="0"/>
            </a:br>
            <a:r>
              <a:rPr lang="pl-PL" sz="2000" dirty="0"/>
              <a:t>i dotyku. Jest to określenie, którego ludzie używają, żeby mówić o sobie. Tylko niewielka część osób niewidomych obecnie wykorzystuje alfabet Braille’a. Znacznie częściej posługują się przy korzystaniu </a:t>
            </a:r>
            <a:br>
              <a:rPr lang="pl-PL" sz="2000" dirty="0"/>
            </a:br>
            <a:r>
              <a:rPr lang="pl-PL" sz="2000" dirty="0"/>
              <a:t>z komputerów ze zwykłej klawiatury i czytników ekranu.</a:t>
            </a:r>
          </a:p>
        </p:txBody>
      </p:sp>
      <p:sp>
        <p:nvSpPr>
          <p:cNvPr id="4" name="Symbol zastępczy numeru slajdu 3">
            <a:extLst>
              <a:ext uri="{FF2B5EF4-FFF2-40B4-BE49-F238E27FC236}">
                <a16:creationId xmlns:a16="http://schemas.microsoft.com/office/drawing/2014/main" id="{64C8357D-217E-AAC5-0F5B-68DC184FB62E}"/>
              </a:ext>
            </a:extLst>
          </p:cNvPr>
          <p:cNvSpPr>
            <a:spLocks noGrp="1"/>
          </p:cNvSpPr>
          <p:nvPr>
            <p:ph type="sldNum" sz="quarter" idx="12"/>
          </p:nvPr>
        </p:nvSpPr>
        <p:spPr>
          <a:xfrm>
            <a:off x="9452632" y="6492875"/>
            <a:ext cx="2743200" cy="365125"/>
          </a:xfrm>
        </p:spPr>
        <p:txBody>
          <a:bodyPr/>
          <a:lstStyle/>
          <a:p>
            <a:fld id="{C0DE7FCD-74FC-4D3A-9665-54A6D3DBFCED}" type="slidenum">
              <a:rPr lang="pl-PL" smtClean="0"/>
              <a:t>15</a:t>
            </a:fld>
            <a:endParaRPr lang="pl-PL" dirty="0"/>
          </a:p>
        </p:txBody>
      </p:sp>
    </p:spTree>
    <p:extLst>
      <p:ext uri="{BB962C8B-B14F-4D97-AF65-F5344CB8AC3E}">
        <p14:creationId xmlns:p14="http://schemas.microsoft.com/office/powerpoint/2010/main" val="23769034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6997" y="1"/>
            <a:ext cx="9375444" cy="864000"/>
          </a:xfrm>
        </p:spPr>
        <p:txBody>
          <a:bodyPr>
            <a:normAutofit/>
          </a:bodyPr>
          <a:lstStyle/>
          <a:p>
            <a:r>
              <a:rPr lang="pl-PL" sz="3600" b="1" dirty="0">
                <a:latin typeface="+mn-lt"/>
              </a:rPr>
              <a:t>Osoby z dysfunkcją wzroku (2 z 2)</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90990" y="984837"/>
            <a:ext cx="11585010" cy="2039164"/>
          </a:xfrm>
        </p:spPr>
        <p:txBody>
          <a:bodyPr>
            <a:noAutofit/>
          </a:bodyPr>
          <a:lstStyle/>
          <a:p>
            <a:pPr marL="357188" lvl="1" indent="-174625">
              <a:lnSpc>
                <a:spcPct val="150000"/>
              </a:lnSpc>
              <a:spcBef>
                <a:spcPts val="1200"/>
              </a:spcBef>
              <a:buFont typeface="Wingdings" panose="05000000000000000000" pitchFamily="2" charset="2"/>
              <a:buChar char="§"/>
            </a:pPr>
            <a:r>
              <a:rPr lang="pl-PL" sz="2000" dirty="0"/>
              <a:t>z poziomu nauki języka obcego i częstotliwości występowania, jedna z największych barier; </a:t>
            </a:r>
          </a:p>
          <a:p>
            <a:pPr marL="357188" lvl="1" indent="-174625">
              <a:lnSpc>
                <a:spcPct val="150000"/>
              </a:lnSpc>
              <a:spcBef>
                <a:spcPts val="1200"/>
              </a:spcBef>
              <a:buFont typeface="Wingdings" panose="05000000000000000000" pitchFamily="2" charset="2"/>
              <a:buChar char="§"/>
            </a:pPr>
            <a:r>
              <a:rPr lang="pl-PL" sz="2000" dirty="0"/>
              <a:t>wady wzroku na skutek korzystania z narzędzi emitujących światło niebieskie (laptop, tablet, telefon komórkowy) ulegają pogłębieniu;</a:t>
            </a:r>
          </a:p>
        </p:txBody>
      </p:sp>
      <p:sp>
        <p:nvSpPr>
          <p:cNvPr id="5" name="Prostokąt 4" descr="&quot; &quot;">
            <a:extLst>
              <a:ext uri="{FF2B5EF4-FFF2-40B4-BE49-F238E27FC236}">
                <a16:creationId xmlns:a16="http://schemas.microsoft.com/office/drawing/2014/main" id="{56515535-5DF6-E6D3-6999-4AAA56C5A791}"/>
              </a:ext>
            </a:extLst>
          </p:cNvPr>
          <p:cNvSpPr/>
          <p:nvPr/>
        </p:nvSpPr>
        <p:spPr>
          <a:xfrm>
            <a:off x="6636000" y="4194000"/>
            <a:ext cx="5556000" cy="1841565"/>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19982"/>
            <a:r>
              <a:rPr lang="pl-PL" sz="2000" dirty="0"/>
              <a:t>Warto sprawdzić czy nasze formularze dla studentów z dysfunkcją wzroku nie posiadają błędów testując je przez czytnik ekranu </a:t>
            </a:r>
          </a:p>
          <a:p>
            <a:pPr marL="719982"/>
            <a:endParaRPr lang="pl-PL" sz="2000" dirty="0"/>
          </a:p>
          <a:p>
            <a:pPr marL="719982"/>
            <a:r>
              <a:rPr lang="pl-PL" sz="2000" dirty="0"/>
              <a:t>Darmowy czytnik ekranu NVDA </a:t>
            </a:r>
            <a:r>
              <a:rPr lang="pl-PL" sz="2000" dirty="0">
                <a:hlinkClick r:id="rId2">
                  <a:extLst>
                    <a:ext uri="{A12FA001-AC4F-418D-AE19-62706E023703}">
                      <ahyp:hlinkClr xmlns:ahyp="http://schemas.microsoft.com/office/drawing/2018/hyperlinkcolor" val="tx"/>
                    </a:ext>
                  </a:extLst>
                </a:hlinkClick>
              </a:rPr>
              <a:t>https://www.nvda.pl/</a:t>
            </a:r>
            <a:endParaRPr lang="pl-PL" sz="2000" dirty="0"/>
          </a:p>
        </p:txBody>
      </p:sp>
      <p:sp>
        <p:nvSpPr>
          <p:cNvPr id="4" name="Symbol zastępczy numeru slajdu 3">
            <a:extLst>
              <a:ext uri="{FF2B5EF4-FFF2-40B4-BE49-F238E27FC236}">
                <a16:creationId xmlns:a16="http://schemas.microsoft.com/office/drawing/2014/main" id="{29FD6D1A-8CD9-D2C9-8BBB-18F215EA78F3}"/>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16</a:t>
            </a:fld>
            <a:endParaRPr lang="pl-PL" dirty="0"/>
          </a:p>
        </p:txBody>
      </p:sp>
      <p:pic>
        <p:nvPicPr>
          <p:cNvPr id="7" name="Obraz 6">
            <a:extLst>
              <a:ext uri="{FF2B5EF4-FFF2-40B4-BE49-F238E27FC236}">
                <a16:creationId xmlns:a16="http://schemas.microsoft.com/office/drawing/2014/main" id="{97FFF4AF-80F9-0591-8EA9-D2479C9D9D2E}"/>
              </a:ext>
              <a:ext uri="{C183D7F6-B498-43B3-948B-1728B52AA6E4}">
                <adec:decorative xmlns:adec="http://schemas.microsoft.com/office/drawing/2017/decorative" val="1"/>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6645579" y="4599000"/>
            <a:ext cx="772617" cy="772617"/>
          </a:xfrm>
          <a:prstGeom prst="rect">
            <a:avLst/>
          </a:prstGeom>
        </p:spPr>
      </p:pic>
    </p:spTree>
    <p:extLst>
      <p:ext uri="{BB962C8B-B14F-4D97-AF65-F5344CB8AC3E}">
        <p14:creationId xmlns:p14="http://schemas.microsoft.com/office/powerpoint/2010/main" val="10478395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14855" y="7833"/>
            <a:ext cx="9369000" cy="982411"/>
          </a:xfrm>
        </p:spPr>
        <p:txBody>
          <a:bodyPr>
            <a:normAutofit/>
          </a:bodyPr>
          <a:lstStyle/>
          <a:p>
            <a:r>
              <a:rPr lang="pl-PL" sz="3600" b="1" dirty="0">
                <a:latin typeface="+mn-lt"/>
              </a:rPr>
              <a:t>Najczęstsze wady wzroku (1 z 5) </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1956000" y="1083363"/>
            <a:ext cx="2171335" cy="37162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l-PL" sz="2000" b="1" dirty="0"/>
              <a:t>Przykłady widzenia</a:t>
            </a:r>
          </a:p>
        </p:txBody>
      </p:sp>
      <p:pic>
        <p:nvPicPr>
          <p:cNvPr id="4" name="Obraz 3" descr="Symulacja wad wzroku&#10;Przykłady popularnych dysfunkcji wad wzroku">
            <a:extLst>
              <a:ext uri="{FF2B5EF4-FFF2-40B4-BE49-F238E27FC236}">
                <a16:creationId xmlns:a16="http://schemas.microsoft.com/office/drawing/2014/main" id="{BBD91C02-6848-A286-BD36-DFFD8488D2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590" y="1503177"/>
            <a:ext cx="4556410" cy="4366559"/>
          </a:xfrm>
          <a:prstGeom prst="rect">
            <a:avLst/>
          </a:prstGeom>
        </p:spPr>
      </p:pic>
      <p:sp>
        <p:nvSpPr>
          <p:cNvPr id="6" name="pole tekstowe 5">
            <a:extLst>
              <a:ext uri="{FF2B5EF4-FFF2-40B4-BE49-F238E27FC236}">
                <a16:creationId xmlns:a16="http://schemas.microsoft.com/office/drawing/2014/main" id="{8F69DC66-6CA9-77B6-4785-5CAAE6AB73E9}"/>
              </a:ext>
            </a:extLst>
          </p:cNvPr>
          <p:cNvSpPr txBox="1"/>
          <p:nvPr/>
        </p:nvSpPr>
        <p:spPr>
          <a:xfrm>
            <a:off x="156000" y="5917926"/>
            <a:ext cx="5543411" cy="307777"/>
          </a:xfrm>
          <a:prstGeom prst="rect">
            <a:avLst/>
          </a:prstGeom>
          <a:noFill/>
        </p:spPr>
        <p:txBody>
          <a:bodyPr wrap="square">
            <a:spAutoFit/>
          </a:bodyPr>
          <a:lstStyle/>
          <a:p>
            <a:r>
              <a:rPr lang="pl-PL" sz="1400" dirty="0">
                <a:cs typeface="Arial" panose="020B0604020202020204" pitchFamily="34" charset="0"/>
              </a:rPr>
              <a:t>Źródło: </a:t>
            </a:r>
            <a:r>
              <a:rPr lang="pl-PL" sz="1400" dirty="0">
                <a:cs typeface="Arial" panose="020B0604020202020204" pitchFamily="34" charset="0"/>
                <a:hlinkClick r:id="rId3"/>
              </a:rPr>
              <a:t>http://orticus.com/pl/dysleksja-czy-zaburzenia-widzenia-.html</a:t>
            </a:r>
            <a:r>
              <a:rPr lang="pl-PL" sz="1400" dirty="0">
                <a:cs typeface="Arial" panose="020B0604020202020204" pitchFamily="34" charset="0"/>
              </a:rPr>
              <a:t> </a:t>
            </a:r>
          </a:p>
        </p:txBody>
      </p:sp>
      <p:sp>
        <p:nvSpPr>
          <p:cNvPr id="11" name="pole tekstowe 10">
            <a:extLst>
              <a:ext uri="{FF2B5EF4-FFF2-40B4-BE49-F238E27FC236}">
                <a16:creationId xmlns:a16="http://schemas.microsoft.com/office/drawing/2014/main" id="{7937A9FB-154F-B80D-C560-91C53C0B7D5A}"/>
              </a:ext>
            </a:extLst>
          </p:cNvPr>
          <p:cNvSpPr txBox="1"/>
          <p:nvPr/>
        </p:nvSpPr>
        <p:spPr>
          <a:xfrm>
            <a:off x="7653337" y="575581"/>
            <a:ext cx="1914525" cy="400110"/>
          </a:xfrm>
          <a:prstGeom prst="rect">
            <a:avLst/>
          </a:prstGeom>
          <a:noFill/>
        </p:spPr>
        <p:txBody>
          <a:bodyPr wrap="square">
            <a:spAutoFit/>
          </a:bodyPr>
          <a:lstStyle/>
          <a:p>
            <a:r>
              <a:rPr lang="pl-PL" sz="2000" b="1" dirty="0"/>
              <a:t>Astygmatyzm</a:t>
            </a:r>
          </a:p>
        </p:txBody>
      </p:sp>
      <p:pic>
        <p:nvPicPr>
          <p:cNvPr id="7" name="Obraz 6" descr="Tekst widziany przez osobę z astygmatyzmem">
            <a:extLst>
              <a:ext uri="{FF2B5EF4-FFF2-40B4-BE49-F238E27FC236}">
                <a16:creationId xmlns:a16="http://schemas.microsoft.com/office/drawing/2014/main" id="{BC8BBF67-1B97-4177-0EAC-3D2B3FFA985E}"/>
              </a:ext>
            </a:extLst>
          </p:cNvPr>
          <p:cNvPicPr>
            <a:picLocks noChangeAspect="1"/>
          </p:cNvPicPr>
          <p:nvPr/>
        </p:nvPicPr>
        <p:blipFill>
          <a:blip r:embed="rId4"/>
          <a:stretch>
            <a:fillRect/>
          </a:stretch>
        </p:blipFill>
        <p:spPr>
          <a:xfrm>
            <a:off x="5961000" y="1083363"/>
            <a:ext cx="5036592" cy="2143381"/>
          </a:xfrm>
          <a:prstGeom prst="rect">
            <a:avLst/>
          </a:prstGeom>
        </p:spPr>
      </p:pic>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5826000" y="3334416"/>
            <a:ext cx="6272214" cy="2794584"/>
          </a:xfrm>
        </p:spPr>
        <p:txBody>
          <a:bodyPr vert="horz" lIns="91440" tIns="45720" rIns="91440" bIns="45720" rtlCol="0" anchor="t">
            <a:noAutofit/>
          </a:bodyPr>
          <a:lstStyle/>
          <a:p>
            <a:pPr marL="356870" lvl="1" indent="-174625">
              <a:lnSpc>
                <a:spcPct val="150000"/>
              </a:lnSpc>
              <a:spcBef>
                <a:spcPts val="0"/>
              </a:spcBef>
              <a:buFont typeface="Wingdings" panose="05000000000000000000" pitchFamily="2" charset="2"/>
              <a:buChar char="§"/>
            </a:pPr>
            <a:r>
              <a:rPr lang="pl-PL" sz="2000" b="1" dirty="0"/>
              <a:t>Astygmatyzm</a:t>
            </a:r>
            <a:r>
              <a:rPr lang="pl-PL" sz="2000" dirty="0"/>
              <a:t> – zniekształcenie obrazu, na ilustracji </a:t>
            </a:r>
            <a:br>
              <a:rPr lang="pl-PL" sz="2000" dirty="0"/>
            </a:br>
            <a:r>
              <a:rPr lang="pl-PL" sz="2000" dirty="0"/>
              <a:t>w ujęciu statycznym;</a:t>
            </a:r>
          </a:p>
          <a:p>
            <a:pPr marL="356870" lvl="1" indent="-174625">
              <a:lnSpc>
                <a:spcPct val="150000"/>
              </a:lnSpc>
              <a:spcBef>
                <a:spcPts val="0"/>
              </a:spcBef>
              <a:buFont typeface="Wingdings" panose="05000000000000000000" pitchFamily="2" charset="2"/>
              <a:buChar char="§"/>
            </a:pPr>
            <a:r>
              <a:rPr lang="pl-PL" sz="2000" b="1" dirty="0"/>
              <a:t>Krótkowzroczność</a:t>
            </a:r>
            <a:r>
              <a:rPr lang="pl-PL" sz="2000" dirty="0"/>
              <a:t> – im dalej, tym ostrość widzenia się zmniejsza;</a:t>
            </a:r>
            <a:endParaRPr lang="pl-PL" sz="2000" dirty="0">
              <a:cs typeface="Arial"/>
            </a:endParaRPr>
          </a:p>
          <a:p>
            <a:pPr marL="356870" lvl="1" indent="-174625">
              <a:lnSpc>
                <a:spcPct val="150000"/>
              </a:lnSpc>
              <a:spcBef>
                <a:spcPts val="0"/>
              </a:spcBef>
              <a:buFont typeface="Wingdings" panose="05000000000000000000" pitchFamily="2" charset="2"/>
              <a:buChar char="§"/>
            </a:pPr>
            <a:r>
              <a:rPr lang="pl-PL" sz="2000" b="1" dirty="0"/>
              <a:t>Nadwzroczność</a:t>
            </a:r>
            <a:r>
              <a:rPr lang="pl-PL" sz="2000" dirty="0"/>
              <a:t> – im dalej, tym ostrość widzenia się zwiększa.</a:t>
            </a:r>
            <a:endParaRPr lang="pl-PL" sz="2000" dirty="0">
              <a:cs typeface="Arial"/>
            </a:endParaRPr>
          </a:p>
        </p:txBody>
      </p:sp>
      <p:sp>
        <p:nvSpPr>
          <p:cNvPr id="12" name="Symbol zastępczy numeru slajdu 11">
            <a:extLst>
              <a:ext uri="{FF2B5EF4-FFF2-40B4-BE49-F238E27FC236}">
                <a16:creationId xmlns:a16="http://schemas.microsoft.com/office/drawing/2014/main" id="{5D506F80-6ED6-B5A3-32FC-12878866925C}"/>
              </a:ext>
            </a:extLst>
          </p:cNvPr>
          <p:cNvSpPr>
            <a:spLocks noGrp="1"/>
          </p:cNvSpPr>
          <p:nvPr>
            <p:ph type="sldNum" sz="quarter" idx="12"/>
          </p:nvPr>
        </p:nvSpPr>
        <p:spPr>
          <a:xfrm>
            <a:off x="9439945" y="6492875"/>
            <a:ext cx="2743200" cy="365125"/>
          </a:xfrm>
        </p:spPr>
        <p:txBody>
          <a:bodyPr/>
          <a:lstStyle/>
          <a:p>
            <a:fld id="{C0DE7FCD-74FC-4D3A-9665-54A6D3DBFCED}" type="slidenum">
              <a:rPr lang="pl-PL" smtClean="0"/>
              <a:t>17</a:t>
            </a:fld>
            <a:endParaRPr lang="pl-PL" dirty="0"/>
          </a:p>
        </p:txBody>
      </p:sp>
    </p:spTree>
    <p:extLst>
      <p:ext uri="{BB962C8B-B14F-4D97-AF65-F5344CB8AC3E}">
        <p14:creationId xmlns:p14="http://schemas.microsoft.com/office/powerpoint/2010/main" val="9185504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7692" y="1"/>
            <a:ext cx="9396600" cy="898782"/>
          </a:xfrm>
        </p:spPr>
        <p:txBody>
          <a:bodyPr>
            <a:normAutofit/>
          </a:bodyPr>
          <a:lstStyle/>
          <a:p>
            <a:r>
              <a:rPr lang="pl-PL" sz="3600" b="1" dirty="0">
                <a:latin typeface="+mn-lt"/>
              </a:rPr>
              <a:t>Najczęstsze wady wzroku (2 z 5) </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1864607" y="1054596"/>
            <a:ext cx="2605124" cy="37162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l-PL" sz="2000" b="1" dirty="0"/>
              <a:t>Zaburzenia</a:t>
            </a:r>
            <a:r>
              <a:rPr lang="pl-PL" sz="2000" b="1" dirty="0">
                <a:solidFill>
                  <a:srgbClr val="414143"/>
                </a:solidFill>
                <a:cs typeface="Arial" panose="020B0604020202020204" pitchFamily="34" charset="0"/>
              </a:rPr>
              <a:t> </a:t>
            </a:r>
            <a:r>
              <a:rPr lang="pl-PL" sz="2000" b="1" dirty="0"/>
              <a:t>akomodacji</a:t>
            </a:r>
            <a:r>
              <a:rPr lang="pl-PL" sz="2000" dirty="0">
                <a:solidFill>
                  <a:srgbClr val="414143"/>
                </a:solidFill>
                <a:cs typeface="Arial" panose="020B0604020202020204" pitchFamily="34" charset="0"/>
              </a:rPr>
              <a:t>	</a:t>
            </a:r>
            <a:endParaRPr lang="pl-PL" sz="2000" dirty="0">
              <a:cs typeface="Arial" panose="020B0604020202020204" pitchFamily="34" charset="0"/>
            </a:endParaRPr>
          </a:p>
          <a:p>
            <a:pPr marL="0" indent="0">
              <a:buNone/>
            </a:pPr>
            <a:endParaRPr lang="pl-PL" sz="2000" b="1" dirty="0"/>
          </a:p>
        </p:txBody>
      </p:sp>
      <p:pic>
        <p:nvPicPr>
          <p:cNvPr id="19" name="Obraz 18" descr="Przykład jak wyglądają zaburzenia akomodacji">
            <a:extLst>
              <a:ext uri="{FF2B5EF4-FFF2-40B4-BE49-F238E27FC236}">
                <a16:creationId xmlns:a16="http://schemas.microsoft.com/office/drawing/2014/main" id="{A51BEFF2-2F7B-BCDA-D05B-8EEF4F53B85F}"/>
              </a:ext>
            </a:extLst>
          </p:cNvPr>
          <p:cNvPicPr>
            <a:picLocks noChangeAspect="1"/>
          </p:cNvPicPr>
          <p:nvPr/>
        </p:nvPicPr>
        <p:blipFill>
          <a:blip r:embed="rId2"/>
          <a:stretch>
            <a:fillRect/>
          </a:stretch>
        </p:blipFill>
        <p:spPr>
          <a:xfrm>
            <a:off x="831000" y="2088597"/>
            <a:ext cx="4672339" cy="1916700"/>
          </a:xfrm>
          <a:prstGeom prst="rect">
            <a:avLst/>
          </a:prstGeom>
        </p:spPr>
      </p:pic>
      <p:sp>
        <p:nvSpPr>
          <p:cNvPr id="6" name="pole tekstowe 5">
            <a:extLst>
              <a:ext uri="{FF2B5EF4-FFF2-40B4-BE49-F238E27FC236}">
                <a16:creationId xmlns:a16="http://schemas.microsoft.com/office/drawing/2014/main" id="{8F69DC66-6CA9-77B6-4785-5CAAE6AB73E9}"/>
              </a:ext>
            </a:extLst>
          </p:cNvPr>
          <p:cNvSpPr txBox="1"/>
          <p:nvPr/>
        </p:nvSpPr>
        <p:spPr>
          <a:xfrm>
            <a:off x="291000" y="5859000"/>
            <a:ext cx="4905001" cy="276999"/>
          </a:xfrm>
          <a:prstGeom prst="rect">
            <a:avLst/>
          </a:prstGeom>
          <a:noFill/>
        </p:spPr>
        <p:txBody>
          <a:bodyPr wrap="square">
            <a:spAutoFit/>
          </a:bodyPr>
          <a:lstStyle/>
          <a:p>
            <a:r>
              <a:rPr lang="pl-PL" sz="1200" dirty="0">
                <a:cs typeface="Arial" panose="020B0604020202020204" pitchFamily="34" charset="0"/>
              </a:rPr>
              <a:t>Źródło: </a:t>
            </a:r>
            <a:r>
              <a:rPr lang="pl-PL" sz="1200" dirty="0">
                <a:cs typeface="Arial" panose="020B0604020202020204" pitchFamily="34" charset="0"/>
                <a:hlinkClick r:id="rId3"/>
              </a:rPr>
              <a:t>http://orticus.com/pl/dysleksja-czy-zaburzenia-widzenia-.html</a:t>
            </a:r>
            <a:r>
              <a:rPr lang="pl-PL" sz="1200" dirty="0">
                <a:cs typeface="Arial" panose="020B0604020202020204" pitchFamily="34" charset="0"/>
              </a:rPr>
              <a:t> </a:t>
            </a:r>
          </a:p>
        </p:txBody>
      </p:sp>
      <p:sp>
        <p:nvSpPr>
          <p:cNvPr id="13" name="pole tekstowe 12">
            <a:extLst>
              <a:ext uri="{FF2B5EF4-FFF2-40B4-BE49-F238E27FC236}">
                <a16:creationId xmlns:a16="http://schemas.microsoft.com/office/drawing/2014/main" id="{1445F5B4-A3A5-32C4-354F-2B038C17CE92}"/>
              </a:ext>
            </a:extLst>
          </p:cNvPr>
          <p:cNvSpPr txBox="1"/>
          <p:nvPr/>
        </p:nvSpPr>
        <p:spPr>
          <a:xfrm>
            <a:off x="6470108" y="1054596"/>
            <a:ext cx="4921482" cy="707886"/>
          </a:xfrm>
          <a:prstGeom prst="rect">
            <a:avLst/>
          </a:prstGeom>
          <a:noFill/>
        </p:spPr>
        <p:txBody>
          <a:bodyPr wrap="square">
            <a:spAutoFit/>
          </a:bodyPr>
          <a:lstStyle/>
          <a:p>
            <a:pPr algn="ctr"/>
            <a:r>
              <a:rPr lang="pl-PL" sz="2000" b="1" dirty="0"/>
              <a:t>Zaburzenia widzenia obuocznego </a:t>
            </a:r>
          </a:p>
          <a:p>
            <a:pPr algn="ctr"/>
            <a:r>
              <a:rPr lang="pl-PL" sz="2000" b="1" dirty="0"/>
              <a:t>i mechanizmy kompensacyjne </a:t>
            </a:r>
          </a:p>
        </p:txBody>
      </p:sp>
      <p:pic>
        <p:nvPicPr>
          <p:cNvPr id="4" name="Obraz 3" descr="Zaburzenia widzenia obuocznego &#10;i mechanizmy kompensacyjne ">
            <a:extLst>
              <a:ext uri="{FF2B5EF4-FFF2-40B4-BE49-F238E27FC236}">
                <a16:creationId xmlns:a16="http://schemas.microsoft.com/office/drawing/2014/main" id="{11730EAC-A975-D710-7EBA-87A59443A0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1000" y="1860613"/>
            <a:ext cx="5219699" cy="2319866"/>
          </a:xfrm>
          <a:prstGeom prst="rect">
            <a:avLst/>
          </a:prstGeom>
        </p:spPr>
      </p:pic>
      <p:sp>
        <p:nvSpPr>
          <p:cNvPr id="15" name="Prostokąt 14" descr="&quot; &quot;">
            <a:extLst>
              <a:ext uri="{FF2B5EF4-FFF2-40B4-BE49-F238E27FC236}">
                <a16:creationId xmlns:a16="http://schemas.microsoft.com/office/drawing/2014/main" id="{A01196C5-A797-28E0-6CFF-3C055C71D3CF}"/>
              </a:ext>
            </a:extLst>
          </p:cNvPr>
          <p:cNvSpPr/>
          <p:nvPr/>
        </p:nvSpPr>
        <p:spPr>
          <a:xfrm>
            <a:off x="5297396" y="4517580"/>
            <a:ext cx="6894604" cy="1285824"/>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719455"/>
            <a:r>
              <a:rPr lang="pl-PL" sz="2000" dirty="0"/>
              <a:t>Bardzo często wady wzroku występują łącznie, mogą powodować utrudnienia w poruszaniu się, dlatego ważne jest, aby oznaczenia zewnątrz i wewnątrz budynków były czytelne oraz kontrastowe</a:t>
            </a:r>
            <a:endParaRPr lang="en-US" sz="2000" dirty="0">
              <a:cs typeface="Arial"/>
            </a:endParaRPr>
          </a:p>
        </p:txBody>
      </p:sp>
      <p:sp>
        <p:nvSpPr>
          <p:cNvPr id="20" name="Symbol zastępczy numeru slajdu 19">
            <a:extLst>
              <a:ext uri="{FF2B5EF4-FFF2-40B4-BE49-F238E27FC236}">
                <a16:creationId xmlns:a16="http://schemas.microsoft.com/office/drawing/2014/main" id="{90BE3804-0C30-8032-E219-E8AB3C1414B5}"/>
              </a:ext>
            </a:extLst>
          </p:cNvPr>
          <p:cNvSpPr>
            <a:spLocks noGrp="1"/>
          </p:cNvSpPr>
          <p:nvPr>
            <p:ph type="sldNum" sz="quarter" idx="12"/>
          </p:nvPr>
        </p:nvSpPr>
        <p:spPr>
          <a:xfrm>
            <a:off x="9429977" y="6477606"/>
            <a:ext cx="2743200" cy="365125"/>
          </a:xfrm>
        </p:spPr>
        <p:txBody>
          <a:bodyPr/>
          <a:lstStyle/>
          <a:p>
            <a:fld id="{C0DE7FCD-74FC-4D3A-9665-54A6D3DBFCED}" type="slidenum">
              <a:rPr lang="pl-PL" smtClean="0"/>
              <a:t>18</a:t>
            </a:fld>
            <a:endParaRPr lang="pl-PL" dirty="0"/>
          </a:p>
        </p:txBody>
      </p:sp>
      <p:pic>
        <p:nvPicPr>
          <p:cNvPr id="17" name="Obraz 16">
            <a:extLst>
              <a:ext uri="{FF2B5EF4-FFF2-40B4-BE49-F238E27FC236}">
                <a16:creationId xmlns:a16="http://schemas.microsoft.com/office/drawing/2014/main" id="{53E46032-8305-DB90-9C2D-0820D84E3F2B}"/>
              </a:ext>
              <a:ext uri="{C183D7F6-B498-43B3-948B-1728B52AA6E4}">
                <adec:decorative xmlns:adec="http://schemas.microsoft.com/office/drawing/2017/decorative" val="1"/>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5297397" y="4514988"/>
            <a:ext cx="772617" cy="772617"/>
          </a:xfrm>
          <a:prstGeom prst="rect">
            <a:avLst/>
          </a:prstGeom>
        </p:spPr>
      </p:pic>
    </p:spTree>
    <p:extLst>
      <p:ext uri="{BB962C8B-B14F-4D97-AF65-F5344CB8AC3E}">
        <p14:creationId xmlns:p14="http://schemas.microsoft.com/office/powerpoint/2010/main" val="11941545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5371" y="7173"/>
            <a:ext cx="9396600" cy="867289"/>
          </a:xfrm>
        </p:spPr>
        <p:txBody>
          <a:bodyPr>
            <a:normAutofit/>
          </a:bodyPr>
          <a:lstStyle/>
          <a:p>
            <a:r>
              <a:rPr lang="pl-PL" sz="3600" b="1" dirty="0">
                <a:latin typeface="+mn-lt"/>
              </a:rPr>
              <a:t>Najczęstsze wady wzroku (3 z 5) </a:t>
            </a:r>
          </a:p>
        </p:txBody>
      </p:sp>
      <p:sp>
        <p:nvSpPr>
          <p:cNvPr id="13" name="pole tekstowe 12">
            <a:extLst>
              <a:ext uri="{FF2B5EF4-FFF2-40B4-BE49-F238E27FC236}">
                <a16:creationId xmlns:a16="http://schemas.microsoft.com/office/drawing/2014/main" id="{1445F5B4-A3A5-32C4-354F-2B038C17CE92}"/>
              </a:ext>
            </a:extLst>
          </p:cNvPr>
          <p:cNvSpPr txBox="1"/>
          <p:nvPr/>
        </p:nvSpPr>
        <p:spPr>
          <a:xfrm>
            <a:off x="1524988" y="971621"/>
            <a:ext cx="3570957" cy="707886"/>
          </a:xfrm>
          <a:prstGeom prst="rect">
            <a:avLst/>
          </a:prstGeom>
          <a:noFill/>
        </p:spPr>
        <p:txBody>
          <a:bodyPr wrap="square">
            <a:spAutoFit/>
          </a:bodyPr>
          <a:lstStyle/>
          <a:p>
            <a:r>
              <a:rPr lang="pl-PL" sz="2000" b="1" dirty="0"/>
              <a:t>Zwyrodnienie plamki żółtej</a:t>
            </a:r>
          </a:p>
          <a:p>
            <a:r>
              <a:rPr lang="pl-PL" sz="2000" dirty="0">
                <a:solidFill>
                  <a:srgbClr val="414143"/>
                </a:solidFill>
                <a:cs typeface="Arial" panose="020B0604020202020204" pitchFamily="34" charset="0"/>
              </a:rPr>
              <a:t>	</a:t>
            </a:r>
            <a:endParaRPr lang="pl-PL" sz="2000" dirty="0">
              <a:cs typeface="Arial" panose="020B0604020202020204" pitchFamily="34" charset="0"/>
            </a:endParaRPr>
          </a:p>
        </p:txBody>
      </p:sp>
      <p:pic>
        <p:nvPicPr>
          <p:cNvPr id="7" name="Obraz 6" descr="Zwyrodnienie plamki żółtej&#10;">
            <a:extLst>
              <a:ext uri="{FF2B5EF4-FFF2-40B4-BE49-F238E27FC236}">
                <a16:creationId xmlns:a16="http://schemas.microsoft.com/office/drawing/2014/main" id="{5D1C171E-AEE1-A1E1-0583-88568B10DE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2587" y="1404000"/>
            <a:ext cx="4101554" cy="3076166"/>
          </a:xfrm>
          <a:prstGeom prst="rect">
            <a:avLst/>
          </a:prstGeom>
        </p:spPr>
      </p:pic>
      <p:sp>
        <p:nvSpPr>
          <p:cNvPr id="15" name="Prostokąt 14" descr="&quot; &quot;">
            <a:extLst>
              <a:ext uri="{FF2B5EF4-FFF2-40B4-BE49-F238E27FC236}">
                <a16:creationId xmlns:a16="http://schemas.microsoft.com/office/drawing/2014/main" id="{A01196C5-A797-28E0-6CFF-3C055C71D3CF}"/>
              </a:ext>
            </a:extLst>
          </p:cNvPr>
          <p:cNvSpPr/>
          <p:nvPr/>
        </p:nvSpPr>
        <p:spPr>
          <a:xfrm>
            <a:off x="0" y="4669335"/>
            <a:ext cx="4334933" cy="1021065"/>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Dlatego ważna jest możliwość przesuwania tekstu w pola widoczności</a:t>
            </a:r>
            <a:endParaRPr lang="en-US" sz="2000" dirty="0"/>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6581415" y="971621"/>
            <a:ext cx="3069585" cy="37162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l-PL" sz="2000" b="1" dirty="0"/>
              <a:t>Trudność separacji znaków</a:t>
            </a:r>
            <a:r>
              <a:rPr lang="pl-PL" sz="2000" dirty="0">
                <a:solidFill>
                  <a:srgbClr val="414143"/>
                </a:solidFill>
                <a:cs typeface="Arial" panose="020B0604020202020204" pitchFamily="34" charset="0"/>
              </a:rPr>
              <a:t>	</a:t>
            </a:r>
            <a:endParaRPr lang="pl-PL" sz="2000" dirty="0">
              <a:cs typeface="Arial" panose="020B0604020202020204" pitchFamily="34" charset="0"/>
            </a:endParaRPr>
          </a:p>
          <a:p>
            <a:pPr marL="0" indent="0">
              <a:buNone/>
            </a:pPr>
            <a:endParaRPr lang="pl-PL" sz="2000" b="1" dirty="0"/>
          </a:p>
        </p:txBody>
      </p:sp>
      <p:pic>
        <p:nvPicPr>
          <p:cNvPr id="3" name="Obraz 2" descr="Trudność separacji znaków &#10;">
            <a:extLst>
              <a:ext uri="{FF2B5EF4-FFF2-40B4-BE49-F238E27FC236}">
                <a16:creationId xmlns:a16="http://schemas.microsoft.com/office/drawing/2014/main" id="{9146C1FD-A280-87B4-9C14-F8CA7D68AC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7386" y="1299385"/>
            <a:ext cx="5348367" cy="2920177"/>
          </a:xfrm>
          <a:prstGeom prst="rect">
            <a:avLst/>
          </a:prstGeom>
        </p:spPr>
      </p:pic>
      <p:sp>
        <p:nvSpPr>
          <p:cNvPr id="10" name="Prostokąt 9" descr="&quot; &quot;">
            <a:extLst>
              <a:ext uri="{FF2B5EF4-FFF2-40B4-BE49-F238E27FC236}">
                <a16:creationId xmlns:a16="http://schemas.microsoft.com/office/drawing/2014/main" id="{437A8BBB-8BE0-4AAF-3349-CF666A015316}"/>
              </a:ext>
            </a:extLst>
          </p:cNvPr>
          <p:cNvSpPr/>
          <p:nvPr/>
        </p:nvSpPr>
        <p:spPr>
          <a:xfrm>
            <a:off x="7257306" y="4620811"/>
            <a:ext cx="4953000" cy="1069589"/>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Dlatego standardy określają minimalną wielkość spacji</a:t>
            </a:r>
            <a:endParaRPr lang="en-US" sz="2000" dirty="0"/>
          </a:p>
        </p:txBody>
      </p:sp>
      <p:sp>
        <p:nvSpPr>
          <p:cNvPr id="6" name="pole tekstowe 5">
            <a:extLst>
              <a:ext uri="{FF2B5EF4-FFF2-40B4-BE49-F238E27FC236}">
                <a16:creationId xmlns:a16="http://schemas.microsoft.com/office/drawing/2014/main" id="{8F69DC66-6CA9-77B6-4785-5CAAE6AB73E9}"/>
              </a:ext>
            </a:extLst>
          </p:cNvPr>
          <p:cNvSpPr txBox="1"/>
          <p:nvPr/>
        </p:nvSpPr>
        <p:spPr>
          <a:xfrm>
            <a:off x="7176000" y="6012970"/>
            <a:ext cx="5016000" cy="276999"/>
          </a:xfrm>
          <a:prstGeom prst="rect">
            <a:avLst/>
          </a:prstGeom>
          <a:noFill/>
        </p:spPr>
        <p:txBody>
          <a:bodyPr wrap="square">
            <a:spAutoFit/>
          </a:bodyPr>
          <a:lstStyle/>
          <a:p>
            <a:r>
              <a:rPr lang="pl-PL" sz="1200" dirty="0">
                <a:cs typeface="Arial" panose="020B0604020202020204" pitchFamily="34" charset="0"/>
              </a:rPr>
              <a:t>Źródło: </a:t>
            </a:r>
            <a:r>
              <a:rPr lang="pl-PL" sz="1200" dirty="0">
                <a:cs typeface="Arial" panose="020B0604020202020204" pitchFamily="34" charset="0"/>
                <a:hlinkClick r:id="rId4"/>
              </a:rPr>
              <a:t>http://orticus.com/pl/dysleksja-czy-zaburzenia-widzenia-.html</a:t>
            </a:r>
            <a:r>
              <a:rPr lang="pl-PL" sz="1200" dirty="0">
                <a:cs typeface="Arial" panose="020B0604020202020204" pitchFamily="34" charset="0"/>
              </a:rPr>
              <a:t> </a:t>
            </a:r>
          </a:p>
        </p:txBody>
      </p:sp>
      <p:sp>
        <p:nvSpPr>
          <p:cNvPr id="14" name="Symbol zastępczy numeru slajdu 13">
            <a:extLst>
              <a:ext uri="{FF2B5EF4-FFF2-40B4-BE49-F238E27FC236}">
                <a16:creationId xmlns:a16="http://schemas.microsoft.com/office/drawing/2014/main" id="{F6554E3F-6D44-4739-CBF3-6B1D8942403B}"/>
              </a:ext>
            </a:extLst>
          </p:cNvPr>
          <p:cNvSpPr>
            <a:spLocks noGrp="1"/>
          </p:cNvSpPr>
          <p:nvPr>
            <p:ph type="sldNum" sz="quarter" idx="12"/>
          </p:nvPr>
        </p:nvSpPr>
        <p:spPr>
          <a:xfrm>
            <a:off x="9445080" y="6497848"/>
            <a:ext cx="2743200" cy="365125"/>
          </a:xfrm>
        </p:spPr>
        <p:txBody>
          <a:bodyPr/>
          <a:lstStyle/>
          <a:p>
            <a:fld id="{C0DE7FCD-74FC-4D3A-9665-54A6D3DBFCED}" type="slidenum">
              <a:rPr lang="pl-PL" smtClean="0"/>
              <a:t>19</a:t>
            </a:fld>
            <a:endParaRPr lang="pl-PL" dirty="0"/>
          </a:p>
        </p:txBody>
      </p:sp>
      <p:pic>
        <p:nvPicPr>
          <p:cNvPr id="11" name="Obraz 10">
            <a:extLst>
              <a:ext uri="{FF2B5EF4-FFF2-40B4-BE49-F238E27FC236}">
                <a16:creationId xmlns:a16="http://schemas.microsoft.com/office/drawing/2014/main" id="{1188C17B-2859-B518-3C33-A49098E8B2D0}"/>
              </a:ext>
              <a:ext uri="{C183D7F6-B498-43B3-948B-1728B52AA6E4}">
                <adec:decorative xmlns:adec="http://schemas.microsoft.com/office/drawing/2017/decorative" val="1"/>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0" y="4620811"/>
            <a:ext cx="772617" cy="772617"/>
          </a:xfrm>
          <a:prstGeom prst="rect">
            <a:avLst/>
          </a:prstGeom>
        </p:spPr>
      </p:pic>
      <p:pic>
        <p:nvPicPr>
          <p:cNvPr id="12" name="Obraz 11">
            <a:extLst>
              <a:ext uri="{FF2B5EF4-FFF2-40B4-BE49-F238E27FC236}">
                <a16:creationId xmlns:a16="http://schemas.microsoft.com/office/drawing/2014/main" id="{8B632026-C928-8F18-6B18-5C0C14B0F2D9}"/>
              </a:ext>
              <a:ext uri="{C183D7F6-B498-43B3-948B-1728B52AA6E4}">
                <adec:decorative xmlns:adec="http://schemas.microsoft.com/office/drawing/2017/decorative" val="1"/>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7237340" y="4690134"/>
            <a:ext cx="772617" cy="772617"/>
          </a:xfrm>
          <a:prstGeom prst="rect">
            <a:avLst/>
          </a:prstGeom>
        </p:spPr>
      </p:pic>
    </p:spTree>
    <p:extLst>
      <p:ext uri="{BB962C8B-B14F-4D97-AF65-F5344CB8AC3E}">
        <p14:creationId xmlns:p14="http://schemas.microsoft.com/office/powerpoint/2010/main" val="3523655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quot; &quot;">
            <a:extLst>
              <a:ext uri="{FF2B5EF4-FFF2-40B4-BE49-F238E27FC236}">
                <a16:creationId xmlns:a16="http://schemas.microsoft.com/office/drawing/2014/main" id="{1FE5A80F-038A-F6B0-6274-9F67DF29D132}"/>
              </a:ext>
            </a:extLst>
          </p:cNvPr>
          <p:cNvSpPr>
            <a:spLocks noGrp="1"/>
          </p:cNvSpPr>
          <p:nvPr>
            <p:ph type="title"/>
          </p:nvPr>
        </p:nvSpPr>
        <p:spPr>
          <a:xfrm>
            <a:off x="21942" y="2124000"/>
            <a:ext cx="12170057" cy="1785448"/>
          </a:xfrm>
          <a:prstGeom prst="rect">
            <a:avLst/>
          </a:prstGeom>
          <a:solidFill>
            <a:srgbClr val="004992"/>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00000"/>
              </a:lnSpc>
              <a:spcBef>
                <a:spcPts val="0"/>
              </a:spcBef>
              <a:defRPr/>
            </a:pPr>
            <a:r>
              <a:rPr lang="pl-PL" sz="5400" b="1" dirty="0">
                <a:cs typeface="Arial" panose="020B0604020202020204" pitchFamily="34" charset="0"/>
              </a:rPr>
              <a:t>Szczególne potrzeby a niepełnosprawność </a:t>
            </a:r>
          </a:p>
        </p:txBody>
      </p:sp>
      <p:sp>
        <p:nvSpPr>
          <p:cNvPr id="2" name="Symbol zastępczy numeru slajdu 1">
            <a:extLst>
              <a:ext uri="{FF2B5EF4-FFF2-40B4-BE49-F238E27FC236}">
                <a16:creationId xmlns:a16="http://schemas.microsoft.com/office/drawing/2014/main" id="{4F19169A-9091-2989-B09C-630272FDF913}"/>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2</a:t>
            </a:fld>
            <a:endParaRPr lang="pl-PL" dirty="0"/>
          </a:p>
        </p:txBody>
      </p:sp>
    </p:spTree>
    <p:extLst>
      <p:ext uri="{BB962C8B-B14F-4D97-AF65-F5344CB8AC3E}">
        <p14:creationId xmlns:p14="http://schemas.microsoft.com/office/powerpoint/2010/main" val="4938822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8057"/>
            <a:ext cx="9412632" cy="859848"/>
          </a:xfrm>
        </p:spPr>
        <p:txBody>
          <a:bodyPr>
            <a:normAutofit/>
          </a:bodyPr>
          <a:lstStyle/>
          <a:p>
            <a:r>
              <a:rPr lang="pl-PL" sz="3600" b="1" dirty="0">
                <a:latin typeface="+mn-lt"/>
              </a:rPr>
              <a:t>Najczęstsze wady wzroku (4 z 5) </a:t>
            </a:r>
          </a:p>
        </p:txBody>
      </p:sp>
      <p:sp>
        <p:nvSpPr>
          <p:cNvPr id="13" name="pole tekstowe 12">
            <a:extLst>
              <a:ext uri="{FF2B5EF4-FFF2-40B4-BE49-F238E27FC236}">
                <a16:creationId xmlns:a16="http://schemas.microsoft.com/office/drawing/2014/main" id="{1445F5B4-A3A5-32C4-354F-2B038C17CE92}"/>
              </a:ext>
            </a:extLst>
          </p:cNvPr>
          <p:cNvSpPr txBox="1"/>
          <p:nvPr/>
        </p:nvSpPr>
        <p:spPr>
          <a:xfrm>
            <a:off x="2343070" y="1009379"/>
            <a:ext cx="1065658" cy="400110"/>
          </a:xfrm>
          <a:prstGeom prst="rect">
            <a:avLst/>
          </a:prstGeom>
          <a:noFill/>
        </p:spPr>
        <p:txBody>
          <a:bodyPr wrap="square">
            <a:spAutoFit/>
          </a:bodyPr>
          <a:lstStyle/>
          <a:p>
            <a:r>
              <a:rPr lang="pl-PL" sz="2000" b="1" dirty="0"/>
              <a:t>Jaskra</a:t>
            </a:r>
            <a:endParaRPr lang="pl-PL" sz="1600" b="1" dirty="0">
              <a:latin typeface="Arial" panose="020B0604020202020204" pitchFamily="34" charset="0"/>
              <a:cs typeface="Arial" panose="020B0604020202020204" pitchFamily="34" charset="0"/>
            </a:endParaRPr>
          </a:p>
        </p:txBody>
      </p:sp>
      <p:pic>
        <p:nvPicPr>
          <p:cNvPr id="4" name="Obraz 3" descr="Obraz przedstawia dwa zdjęcia umiejscowione obok siebie. na jednym przedstawiono jak widzi zdrowe oko, na drugim zaś oko w zaawansowanej jaskrze">
            <a:extLst>
              <a:ext uri="{FF2B5EF4-FFF2-40B4-BE49-F238E27FC236}">
                <a16:creationId xmlns:a16="http://schemas.microsoft.com/office/drawing/2014/main" id="{DE05809C-E662-DBCA-DAB8-B1C0207DC8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428251"/>
            <a:ext cx="6263721" cy="3102772"/>
          </a:xfrm>
          <a:prstGeom prst="rect">
            <a:avLst/>
          </a:prstGeom>
        </p:spPr>
      </p:pic>
      <p:sp>
        <p:nvSpPr>
          <p:cNvPr id="15" name="Prostokąt 14" descr="&quot; &quot;">
            <a:extLst>
              <a:ext uri="{FF2B5EF4-FFF2-40B4-BE49-F238E27FC236}">
                <a16:creationId xmlns:a16="http://schemas.microsoft.com/office/drawing/2014/main" id="{A01196C5-A797-28E0-6CFF-3C055C71D3CF}"/>
              </a:ext>
            </a:extLst>
          </p:cNvPr>
          <p:cNvSpPr/>
          <p:nvPr/>
        </p:nvSpPr>
        <p:spPr>
          <a:xfrm>
            <a:off x="-20015" y="4779471"/>
            <a:ext cx="4334933" cy="1021065"/>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Dlatego ważna jest możliwość przesuwania tekstu w pola widoczności</a:t>
            </a:r>
            <a:endParaRPr lang="en-US" sz="2000" dirty="0"/>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7896000" y="1198479"/>
            <a:ext cx="2168983" cy="37162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pl-PL" sz="2000" b="1" dirty="0"/>
              <a:t>Zaćma</a:t>
            </a:r>
          </a:p>
        </p:txBody>
      </p:sp>
      <p:pic>
        <p:nvPicPr>
          <p:cNvPr id="5" name="Obraz 4" descr="Obraz przedstawia dwa zdjęcia umiejscowione obok siebie. na jednym przedstawiono jak widzi zdrowe oko, na drugim zaś oko dotknięte zaćmą">
            <a:extLst>
              <a:ext uri="{FF2B5EF4-FFF2-40B4-BE49-F238E27FC236}">
                <a16:creationId xmlns:a16="http://schemas.microsoft.com/office/drawing/2014/main" id="{485A1009-7149-93DF-E0C7-97816EC588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5586" y="1611641"/>
            <a:ext cx="6191883" cy="2610117"/>
          </a:xfrm>
          <a:prstGeom prst="rect">
            <a:avLst/>
          </a:prstGeom>
        </p:spPr>
      </p:pic>
      <p:sp>
        <p:nvSpPr>
          <p:cNvPr id="10" name="Prostokąt 9" descr="&quot; &quot;">
            <a:extLst>
              <a:ext uri="{FF2B5EF4-FFF2-40B4-BE49-F238E27FC236}">
                <a16:creationId xmlns:a16="http://schemas.microsoft.com/office/drawing/2014/main" id="{437A8BBB-8BE0-4AAF-3349-CF666A015316}"/>
              </a:ext>
            </a:extLst>
          </p:cNvPr>
          <p:cNvSpPr/>
          <p:nvPr/>
        </p:nvSpPr>
        <p:spPr>
          <a:xfrm>
            <a:off x="7239000" y="4785577"/>
            <a:ext cx="4953000" cy="848423"/>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Możliwość powiększenia obrazu pozwala na lepszą percepcję</a:t>
            </a:r>
            <a:endParaRPr lang="en-US" sz="2000" dirty="0"/>
          </a:p>
        </p:txBody>
      </p:sp>
      <p:sp>
        <p:nvSpPr>
          <p:cNvPr id="6" name="pole tekstowe 5">
            <a:extLst>
              <a:ext uri="{FF2B5EF4-FFF2-40B4-BE49-F238E27FC236}">
                <a16:creationId xmlns:a16="http://schemas.microsoft.com/office/drawing/2014/main" id="{8F69DC66-6CA9-77B6-4785-5CAAE6AB73E9}"/>
              </a:ext>
            </a:extLst>
          </p:cNvPr>
          <p:cNvSpPr txBox="1"/>
          <p:nvPr/>
        </p:nvSpPr>
        <p:spPr>
          <a:xfrm>
            <a:off x="7147024" y="5997578"/>
            <a:ext cx="4531216" cy="276999"/>
          </a:xfrm>
          <a:prstGeom prst="rect">
            <a:avLst/>
          </a:prstGeom>
          <a:noFill/>
        </p:spPr>
        <p:txBody>
          <a:bodyPr wrap="square">
            <a:spAutoFit/>
          </a:bodyPr>
          <a:lstStyle/>
          <a:p>
            <a:r>
              <a:rPr lang="pl-PL" sz="1200" dirty="0">
                <a:cs typeface="Arial" panose="020B0604020202020204" pitchFamily="34" charset="0"/>
              </a:rPr>
              <a:t>Źródło: </a:t>
            </a:r>
            <a:r>
              <a:rPr lang="pl-PL" sz="1200" dirty="0">
                <a:cs typeface="Arial" panose="020B0604020202020204" pitchFamily="34" charset="0"/>
                <a:hlinkClick r:id="rId4"/>
              </a:rPr>
              <a:t>http://orticus.com/pl/dysleksja-czy-zaburzenia-widzenia-.html</a:t>
            </a:r>
            <a:r>
              <a:rPr lang="pl-PL" sz="1200" dirty="0">
                <a:cs typeface="Arial" panose="020B0604020202020204" pitchFamily="34" charset="0"/>
              </a:rPr>
              <a:t> </a:t>
            </a:r>
          </a:p>
        </p:txBody>
      </p:sp>
      <p:sp>
        <p:nvSpPr>
          <p:cNvPr id="14" name="Symbol zastępczy numeru slajdu 13">
            <a:extLst>
              <a:ext uri="{FF2B5EF4-FFF2-40B4-BE49-F238E27FC236}">
                <a16:creationId xmlns:a16="http://schemas.microsoft.com/office/drawing/2014/main" id="{7238A66A-5035-34DC-19BF-7FAA1441FB5F}"/>
              </a:ext>
            </a:extLst>
          </p:cNvPr>
          <p:cNvSpPr>
            <a:spLocks noGrp="1"/>
          </p:cNvSpPr>
          <p:nvPr>
            <p:ph type="sldNum" sz="quarter" idx="12"/>
          </p:nvPr>
        </p:nvSpPr>
        <p:spPr>
          <a:xfrm>
            <a:off x="9448800" y="6483912"/>
            <a:ext cx="2743200" cy="365125"/>
          </a:xfrm>
        </p:spPr>
        <p:txBody>
          <a:bodyPr/>
          <a:lstStyle/>
          <a:p>
            <a:fld id="{C0DE7FCD-74FC-4D3A-9665-54A6D3DBFCED}" type="slidenum">
              <a:rPr lang="pl-PL" smtClean="0"/>
              <a:t>20</a:t>
            </a:fld>
            <a:endParaRPr lang="pl-PL" dirty="0"/>
          </a:p>
        </p:txBody>
      </p:sp>
      <p:pic>
        <p:nvPicPr>
          <p:cNvPr id="11" name="Obraz 10">
            <a:extLst>
              <a:ext uri="{FF2B5EF4-FFF2-40B4-BE49-F238E27FC236}">
                <a16:creationId xmlns:a16="http://schemas.microsoft.com/office/drawing/2014/main" id="{1188C17B-2859-B518-3C33-A49098E8B2D0}"/>
              </a:ext>
              <a:ext uri="{C183D7F6-B498-43B3-948B-1728B52AA6E4}">
                <adec:decorative xmlns:adec="http://schemas.microsoft.com/office/drawing/2017/decorative" val="1"/>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20015" y="4779471"/>
            <a:ext cx="772617" cy="772617"/>
          </a:xfrm>
          <a:prstGeom prst="rect">
            <a:avLst/>
          </a:prstGeom>
        </p:spPr>
      </p:pic>
      <p:pic>
        <p:nvPicPr>
          <p:cNvPr id="12" name="Obraz 11">
            <a:extLst>
              <a:ext uri="{FF2B5EF4-FFF2-40B4-BE49-F238E27FC236}">
                <a16:creationId xmlns:a16="http://schemas.microsoft.com/office/drawing/2014/main" id="{8B632026-C928-8F18-6B18-5C0C14B0F2D9}"/>
              </a:ext>
              <a:ext uri="{C183D7F6-B498-43B3-948B-1728B52AA6E4}">
                <adec:decorative xmlns:adec="http://schemas.microsoft.com/office/drawing/2017/decorative" val="1"/>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7239001" y="4785577"/>
            <a:ext cx="772617" cy="772617"/>
          </a:xfrm>
          <a:prstGeom prst="rect">
            <a:avLst/>
          </a:prstGeom>
        </p:spPr>
      </p:pic>
    </p:spTree>
    <p:extLst>
      <p:ext uri="{BB962C8B-B14F-4D97-AF65-F5344CB8AC3E}">
        <p14:creationId xmlns:p14="http://schemas.microsoft.com/office/powerpoint/2010/main" val="8945501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0639"/>
            <a:ext cx="9393600" cy="879651"/>
          </a:xfrm>
        </p:spPr>
        <p:txBody>
          <a:bodyPr>
            <a:normAutofit/>
          </a:bodyPr>
          <a:lstStyle/>
          <a:p>
            <a:r>
              <a:rPr lang="pl-PL" sz="3600" b="1" dirty="0">
                <a:latin typeface="+mn-lt"/>
              </a:rPr>
              <a:t>Najczęstsze wady wzroku (5 z 5) </a:t>
            </a:r>
          </a:p>
        </p:txBody>
      </p:sp>
      <p:sp>
        <p:nvSpPr>
          <p:cNvPr id="13" name="pole tekstowe 12">
            <a:extLst>
              <a:ext uri="{FF2B5EF4-FFF2-40B4-BE49-F238E27FC236}">
                <a16:creationId xmlns:a16="http://schemas.microsoft.com/office/drawing/2014/main" id="{1445F5B4-A3A5-32C4-354F-2B038C17CE92}"/>
              </a:ext>
            </a:extLst>
          </p:cNvPr>
          <p:cNvSpPr txBox="1"/>
          <p:nvPr/>
        </p:nvSpPr>
        <p:spPr>
          <a:xfrm>
            <a:off x="1686001" y="880780"/>
            <a:ext cx="3725333" cy="400110"/>
          </a:xfrm>
          <a:prstGeom prst="rect">
            <a:avLst/>
          </a:prstGeom>
          <a:noFill/>
        </p:spPr>
        <p:txBody>
          <a:bodyPr wrap="square">
            <a:spAutoFit/>
          </a:bodyPr>
          <a:lstStyle/>
          <a:p>
            <a:r>
              <a:rPr lang="pl-PL" sz="2000" b="1" dirty="0"/>
              <a:t>Daltonizm – ślepota barw </a:t>
            </a:r>
            <a:r>
              <a:rPr lang="pl-PL" sz="2000" dirty="0">
                <a:solidFill>
                  <a:srgbClr val="414143"/>
                </a:solidFill>
                <a:cs typeface="Arial" panose="020B0604020202020204" pitchFamily="34" charset="0"/>
              </a:rPr>
              <a:t>	</a:t>
            </a:r>
            <a:endParaRPr lang="pl-PL" sz="2000" dirty="0">
              <a:cs typeface="Arial" panose="020B0604020202020204" pitchFamily="34" charset="0"/>
            </a:endParaRPr>
          </a:p>
        </p:txBody>
      </p:sp>
      <p:pic>
        <p:nvPicPr>
          <p:cNvPr id="3" name="Obraz 2" descr="Przykłady Daltonizmu">
            <a:extLst>
              <a:ext uri="{FF2B5EF4-FFF2-40B4-BE49-F238E27FC236}">
                <a16:creationId xmlns:a16="http://schemas.microsoft.com/office/drawing/2014/main" id="{F4295B58-6EC6-AE1D-3BB1-4F9F071041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3316" y="1262729"/>
            <a:ext cx="4292600" cy="4537187"/>
          </a:xfrm>
          <a:prstGeom prst="rect">
            <a:avLst/>
          </a:prstGeom>
        </p:spPr>
      </p:pic>
      <p:sp>
        <p:nvSpPr>
          <p:cNvPr id="6" name="pole tekstowe 5">
            <a:extLst>
              <a:ext uri="{FF2B5EF4-FFF2-40B4-BE49-F238E27FC236}">
                <a16:creationId xmlns:a16="http://schemas.microsoft.com/office/drawing/2014/main" id="{8F69DC66-6CA9-77B6-4785-5CAAE6AB73E9}"/>
              </a:ext>
            </a:extLst>
          </p:cNvPr>
          <p:cNvSpPr txBox="1"/>
          <p:nvPr/>
        </p:nvSpPr>
        <p:spPr>
          <a:xfrm>
            <a:off x="831000" y="5941522"/>
            <a:ext cx="2812684" cy="461665"/>
          </a:xfrm>
          <a:prstGeom prst="rect">
            <a:avLst/>
          </a:prstGeom>
          <a:noFill/>
        </p:spPr>
        <p:txBody>
          <a:bodyPr wrap="square">
            <a:spAutoFit/>
          </a:bodyPr>
          <a:lstStyle/>
          <a:p>
            <a:r>
              <a:rPr lang="pl-PL" sz="1200" dirty="0">
                <a:cs typeface="Arial" panose="020B0604020202020204" pitchFamily="34" charset="0"/>
              </a:rPr>
              <a:t>Źródło: </a:t>
            </a:r>
            <a:r>
              <a:rPr lang="pl-PL" sz="1200" dirty="0">
                <a:cs typeface="Arial" panose="020B0604020202020204" pitchFamily="34" charset="0"/>
                <a:hlinkClick r:id="rId3"/>
              </a:rPr>
              <a:t>https://joemonster.org/art/37830</a:t>
            </a:r>
            <a:r>
              <a:rPr lang="pl-PL" sz="1200" dirty="0">
                <a:cs typeface="Arial" panose="020B0604020202020204" pitchFamily="34" charset="0"/>
              </a:rPr>
              <a:t> </a:t>
            </a:r>
          </a:p>
          <a:p>
            <a:endParaRPr lang="pl-PL" sz="1200" dirty="0">
              <a:cs typeface="Arial" panose="020B0604020202020204" pitchFamily="34" charset="0"/>
            </a:endParaRPr>
          </a:p>
        </p:txBody>
      </p:sp>
      <p:pic>
        <p:nvPicPr>
          <p:cNvPr id="7" name="Obraz 6" descr="Tablica Ishihary - test rozróżniania kolorów">
            <a:extLst>
              <a:ext uri="{FF2B5EF4-FFF2-40B4-BE49-F238E27FC236}">
                <a16:creationId xmlns:a16="http://schemas.microsoft.com/office/drawing/2014/main" id="{368B7B3A-6BAB-955E-9A09-0E3E0E64124C}"/>
              </a:ext>
            </a:extLst>
          </p:cNvPr>
          <p:cNvPicPr>
            <a:picLocks noChangeAspect="1"/>
          </p:cNvPicPr>
          <p:nvPr/>
        </p:nvPicPr>
        <p:blipFill>
          <a:blip r:embed="rId4"/>
          <a:stretch>
            <a:fillRect/>
          </a:stretch>
        </p:blipFill>
        <p:spPr>
          <a:xfrm>
            <a:off x="7148100" y="217448"/>
            <a:ext cx="2925000" cy="2795630"/>
          </a:xfrm>
          <a:prstGeom prst="rect">
            <a:avLst/>
          </a:prstGeom>
        </p:spPr>
      </p:pic>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5751744" y="3007343"/>
            <a:ext cx="6374256" cy="244977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lvl="1" indent="-174625">
              <a:lnSpc>
                <a:spcPct val="150000"/>
              </a:lnSpc>
              <a:spcBef>
                <a:spcPts val="3000"/>
              </a:spcBef>
              <a:buFont typeface="Wingdings" panose="05000000000000000000" pitchFamily="2" charset="2"/>
              <a:buChar char="§"/>
            </a:pPr>
            <a:r>
              <a:rPr lang="pl-PL" sz="2000" b="1" dirty="0"/>
              <a:t>tablica </a:t>
            </a:r>
            <a:r>
              <a:rPr lang="pl-PL" sz="2000" b="1" dirty="0" err="1"/>
              <a:t>Ishihary</a:t>
            </a:r>
            <a:r>
              <a:rPr lang="pl-PL" sz="2000" b="1" dirty="0"/>
              <a:t> </a:t>
            </a:r>
            <a:r>
              <a:rPr lang="pl-PL" sz="2000" dirty="0"/>
              <a:t>- osoby prawidłowo rozróżniające kolory powinny odczytać liczbę "74", natomiast osoby ze ślepotą barw czerwono-zielonych mogą odczytać liczbę jako „21”, ok 8% mężczyzn i 0,5% kobiet posiada tę przypadłość.</a:t>
            </a:r>
          </a:p>
        </p:txBody>
      </p:sp>
      <p:sp>
        <p:nvSpPr>
          <p:cNvPr id="10" name="Prostokąt 9" descr="&quot; &quot;">
            <a:extLst>
              <a:ext uri="{FF2B5EF4-FFF2-40B4-BE49-F238E27FC236}">
                <a16:creationId xmlns:a16="http://schemas.microsoft.com/office/drawing/2014/main" id="{437A8BBB-8BE0-4AAF-3349-CF666A015316}"/>
              </a:ext>
            </a:extLst>
          </p:cNvPr>
          <p:cNvSpPr/>
          <p:nvPr/>
        </p:nvSpPr>
        <p:spPr>
          <a:xfrm>
            <a:off x="7239000" y="5467077"/>
            <a:ext cx="4953000" cy="710788"/>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Dlatego na światłach drogowych na górze zawsze jest czerwone światło</a:t>
            </a:r>
            <a:endParaRPr lang="en-US" sz="2000" dirty="0"/>
          </a:p>
        </p:txBody>
      </p:sp>
      <p:sp>
        <p:nvSpPr>
          <p:cNvPr id="14" name="Symbol zastępczy numeru slajdu 13">
            <a:extLst>
              <a:ext uri="{FF2B5EF4-FFF2-40B4-BE49-F238E27FC236}">
                <a16:creationId xmlns:a16="http://schemas.microsoft.com/office/drawing/2014/main" id="{8CEC631E-A5A1-E6CD-2DD2-0F026700DBBE}"/>
              </a:ext>
            </a:extLst>
          </p:cNvPr>
          <p:cNvSpPr>
            <a:spLocks noGrp="1"/>
          </p:cNvSpPr>
          <p:nvPr>
            <p:ph type="sldNum" sz="quarter" idx="12"/>
          </p:nvPr>
        </p:nvSpPr>
        <p:spPr>
          <a:xfrm>
            <a:off x="9448800" y="6457989"/>
            <a:ext cx="2743200" cy="365125"/>
          </a:xfrm>
        </p:spPr>
        <p:txBody>
          <a:bodyPr/>
          <a:lstStyle/>
          <a:p>
            <a:fld id="{C0DE7FCD-74FC-4D3A-9665-54A6D3DBFCED}" type="slidenum">
              <a:rPr lang="pl-PL" smtClean="0"/>
              <a:t>21</a:t>
            </a:fld>
            <a:endParaRPr lang="pl-PL" dirty="0"/>
          </a:p>
        </p:txBody>
      </p:sp>
      <p:pic>
        <p:nvPicPr>
          <p:cNvPr id="12" name="Obraz 11">
            <a:extLst>
              <a:ext uri="{FF2B5EF4-FFF2-40B4-BE49-F238E27FC236}">
                <a16:creationId xmlns:a16="http://schemas.microsoft.com/office/drawing/2014/main" id="{8B632026-C928-8F18-6B18-5C0C14B0F2D9}"/>
              </a:ext>
              <a:ext uri="{C183D7F6-B498-43B3-948B-1728B52AA6E4}">
                <adec:decorative xmlns:adec="http://schemas.microsoft.com/office/drawing/2017/decorative" val="1"/>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7239001" y="5436163"/>
            <a:ext cx="772617" cy="772617"/>
          </a:xfrm>
          <a:prstGeom prst="rect">
            <a:avLst/>
          </a:prstGeom>
        </p:spPr>
      </p:pic>
    </p:spTree>
    <p:extLst>
      <p:ext uri="{BB962C8B-B14F-4D97-AF65-F5344CB8AC3E}">
        <p14:creationId xmlns:p14="http://schemas.microsoft.com/office/powerpoint/2010/main" val="20783131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2383"/>
            <a:ext cx="9396600" cy="772617"/>
          </a:xfrm>
        </p:spPr>
        <p:txBody>
          <a:bodyPr>
            <a:normAutofit/>
          </a:bodyPr>
          <a:lstStyle/>
          <a:p>
            <a:r>
              <a:rPr lang="pl-PL" sz="3600" b="1" dirty="0">
                <a:latin typeface="+mn-lt"/>
              </a:rPr>
              <a:t>Rodzaje trudności w czytaniu </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201000" y="762146"/>
            <a:ext cx="11655000" cy="4196854"/>
          </a:xfrm>
          <a:prstGeom prst="rect">
            <a:avLst/>
          </a:prstGeom>
        </p:spPr>
        <p:txBody>
          <a:bodyPr lIns="0" tIns="0" rIns="0" bIns="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 lvl="1" indent="0">
              <a:lnSpc>
                <a:spcPct val="150000"/>
              </a:lnSpc>
              <a:spcBef>
                <a:spcPts val="0"/>
              </a:spcBef>
              <a:buNone/>
            </a:pPr>
            <a:r>
              <a:rPr lang="pl-PL" sz="2000" dirty="0"/>
              <a:t>U osób słabowidzących </a:t>
            </a:r>
            <a:r>
              <a:rPr lang="pl-PL" sz="2000" b="1" dirty="0"/>
              <a:t>trudności w czytaniu </a:t>
            </a:r>
            <a:r>
              <a:rPr lang="pl-PL" sz="2000" dirty="0"/>
              <a:t>najczęściej dotyczą problemów z: </a:t>
            </a:r>
          </a:p>
          <a:p>
            <a:pPr marL="356870" lvl="1" indent="-174625">
              <a:lnSpc>
                <a:spcPct val="150000"/>
              </a:lnSpc>
              <a:spcBef>
                <a:spcPts val="0"/>
              </a:spcBef>
              <a:buFont typeface="Wingdings" panose="05000000000000000000" pitchFamily="2" charset="2"/>
              <a:buChar char="§"/>
            </a:pPr>
            <a:r>
              <a:rPr lang="pl-PL" sz="2000" dirty="0"/>
              <a:t>wzrokowym, pobieżnym przejrzeniu tekstu; </a:t>
            </a:r>
            <a:endParaRPr lang="pl-PL" sz="2000" dirty="0">
              <a:cs typeface="Arial"/>
            </a:endParaRPr>
          </a:p>
          <a:p>
            <a:pPr marL="356870" lvl="1" indent="-174625">
              <a:lnSpc>
                <a:spcPct val="150000"/>
              </a:lnSpc>
              <a:spcBef>
                <a:spcPts val="0"/>
              </a:spcBef>
              <a:buFont typeface="Wingdings" panose="05000000000000000000" pitchFamily="2" charset="2"/>
              <a:buChar char="§"/>
            </a:pPr>
            <a:r>
              <a:rPr lang="pl-PL" sz="2000" dirty="0"/>
              <a:t>rozróżnianiu subtelnych różnic pomiędzy podobnymi literami, kolorami i wzorami użytymi w rysunkach, grafach czy wykresach; </a:t>
            </a:r>
            <a:endParaRPr lang="pl-PL" sz="2000" dirty="0">
              <a:cs typeface="Arial"/>
            </a:endParaRPr>
          </a:p>
          <a:p>
            <a:pPr marL="356870" lvl="1" indent="-174625">
              <a:lnSpc>
                <a:spcPct val="150000"/>
              </a:lnSpc>
              <a:spcBef>
                <a:spcPts val="0"/>
              </a:spcBef>
              <a:buFont typeface="Wingdings" panose="05000000000000000000" pitchFamily="2" charset="2"/>
              <a:buChar char="§"/>
            </a:pPr>
            <a:r>
              <a:rPr lang="pl-PL" sz="2000" dirty="0"/>
              <a:t>przenoszeniu wzroku pomiędzy elementami graficznymi i tekstem; </a:t>
            </a:r>
            <a:endParaRPr lang="pl-PL" sz="2000" dirty="0">
              <a:cs typeface="Arial"/>
            </a:endParaRPr>
          </a:p>
          <a:p>
            <a:pPr marL="356870" lvl="1" indent="-174625">
              <a:lnSpc>
                <a:spcPct val="150000"/>
              </a:lnSpc>
              <a:spcBef>
                <a:spcPts val="0"/>
              </a:spcBef>
              <a:buFont typeface="Wingdings" panose="05000000000000000000" pitchFamily="2" charset="2"/>
              <a:buChar char="§"/>
            </a:pPr>
            <a:r>
              <a:rPr lang="pl-PL" sz="2000" dirty="0"/>
              <a:t>przenoszeniu wzroku pomiędzy broszurami a kartami odpowiedzi w testach;</a:t>
            </a:r>
            <a:endParaRPr lang="pl-PL" sz="2000" dirty="0">
              <a:cs typeface="Arial"/>
            </a:endParaRPr>
          </a:p>
          <a:p>
            <a:pPr marL="356870" lvl="1" indent="-174625">
              <a:lnSpc>
                <a:spcPct val="150000"/>
              </a:lnSpc>
              <a:spcBef>
                <a:spcPts val="0"/>
              </a:spcBef>
              <a:buFont typeface="Wingdings" panose="05000000000000000000" pitchFamily="2" charset="2"/>
              <a:buChar char="§"/>
            </a:pPr>
            <a:r>
              <a:rPr lang="pl-PL" sz="2000" dirty="0"/>
              <a:t>wzrokowym objęciu całego elementu graficznego; </a:t>
            </a:r>
            <a:endParaRPr lang="pl-PL" sz="2000" dirty="0">
              <a:cs typeface="Arial"/>
            </a:endParaRPr>
          </a:p>
          <a:p>
            <a:pPr marL="356870" lvl="1" indent="-174625">
              <a:lnSpc>
                <a:spcPct val="150000"/>
              </a:lnSpc>
              <a:spcBef>
                <a:spcPts val="0"/>
              </a:spcBef>
              <a:buFont typeface="Wingdings" panose="05000000000000000000" pitchFamily="2" charset="2"/>
              <a:buChar char="§"/>
            </a:pPr>
            <a:r>
              <a:rPr lang="pl-PL" sz="2000" dirty="0"/>
              <a:t>przenoszeniu wzroku z jednej linii tekstu do kolejnej; </a:t>
            </a:r>
            <a:endParaRPr lang="pl-PL" sz="2000" dirty="0">
              <a:cs typeface="Arial"/>
            </a:endParaRPr>
          </a:p>
          <a:p>
            <a:pPr marL="356870" lvl="1" indent="-174625">
              <a:lnSpc>
                <a:spcPct val="150000"/>
              </a:lnSpc>
              <a:spcBef>
                <a:spcPts val="0"/>
              </a:spcBef>
              <a:buFont typeface="Wingdings" panose="05000000000000000000" pitchFamily="2" charset="2"/>
              <a:buChar char="§"/>
            </a:pPr>
            <a:r>
              <a:rPr lang="pl-PL" sz="2000" dirty="0"/>
              <a:t>interpretowaniu elementów graficznych, zwłaszcza grup rysunków. </a:t>
            </a:r>
            <a:endParaRPr lang="pl-PL" sz="2000" dirty="0">
              <a:cs typeface="Arial"/>
            </a:endParaRPr>
          </a:p>
          <a:p>
            <a:pPr marL="0" indent="0">
              <a:lnSpc>
                <a:spcPct val="150000"/>
              </a:lnSpc>
              <a:spcBef>
                <a:spcPts val="0"/>
              </a:spcBef>
              <a:buNone/>
            </a:pPr>
            <a:r>
              <a:rPr lang="pl-PL" sz="2000" dirty="0">
                <a:solidFill>
                  <a:srgbClr val="414143"/>
                </a:solidFill>
                <a:cs typeface="Arial" panose="020B0604020202020204" pitchFamily="34" charset="0"/>
              </a:rPr>
              <a:t>	</a:t>
            </a:r>
            <a:endParaRPr lang="pl-PL" sz="2000" dirty="0">
              <a:cs typeface="Arial" panose="020B0604020202020204" pitchFamily="34" charset="0"/>
            </a:endParaRPr>
          </a:p>
          <a:p>
            <a:pPr marL="0" indent="0">
              <a:lnSpc>
                <a:spcPct val="150000"/>
              </a:lnSpc>
              <a:spcBef>
                <a:spcPts val="0"/>
              </a:spcBef>
              <a:buNone/>
            </a:pPr>
            <a:endParaRPr lang="pl-PL" sz="2000" b="1" dirty="0"/>
          </a:p>
        </p:txBody>
      </p:sp>
      <p:sp>
        <p:nvSpPr>
          <p:cNvPr id="15" name="Prostokąt 14" descr="&quot; &quot;">
            <a:extLst>
              <a:ext uri="{FF2B5EF4-FFF2-40B4-BE49-F238E27FC236}">
                <a16:creationId xmlns:a16="http://schemas.microsoft.com/office/drawing/2014/main" id="{A01196C5-A797-28E0-6CFF-3C055C71D3CF}"/>
              </a:ext>
            </a:extLst>
          </p:cNvPr>
          <p:cNvSpPr/>
          <p:nvPr/>
        </p:nvSpPr>
        <p:spPr>
          <a:xfrm>
            <a:off x="2913145" y="5049000"/>
            <a:ext cx="9278855" cy="1099679"/>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Ponadto osoby słabowidzące mają trudność w utrzymaniu tempa czytania na poziomie określanym jako przeciętny dla osób prawidłowo widzących, dlatego np. tabliczki na drzwiach muszą być czytelne i kontrastowe</a:t>
            </a:r>
            <a:endParaRPr lang="en-US" sz="2000" dirty="0"/>
          </a:p>
        </p:txBody>
      </p:sp>
      <p:sp>
        <p:nvSpPr>
          <p:cNvPr id="3" name="Symbol zastępczy numeru slajdu 2">
            <a:extLst>
              <a:ext uri="{FF2B5EF4-FFF2-40B4-BE49-F238E27FC236}">
                <a16:creationId xmlns:a16="http://schemas.microsoft.com/office/drawing/2014/main" id="{C5C1DB59-9CB0-1209-DD09-D33AE8031D9C}"/>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22</a:t>
            </a:fld>
            <a:endParaRPr lang="pl-PL" dirty="0"/>
          </a:p>
        </p:txBody>
      </p:sp>
      <p:pic>
        <p:nvPicPr>
          <p:cNvPr id="17" name="Obraz 16">
            <a:extLst>
              <a:ext uri="{FF2B5EF4-FFF2-40B4-BE49-F238E27FC236}">
                <a16:creationId xmlns:a16="http://schemas.microsoft.com/office/drawing/2014/main" id="{53E46032-8305-DB90-9C2D-0820D84E3F2B}"/>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2913145" y="5069549"/>
            <a:ext cx="772617" cy="772617"/>
          </a:xfrm>
          <a:prstGeom prst="rect">
            <a:avLst/>
          </a:prstGeom>
        </p:spPr>
      </p:pic>
    </p:spTree>
    <p:extLst>
      <p:ext uri="{BB962C8B-B14F-4D97-AF65-F5344CB8AC3E}">
        <p14:creationId xmlns:p14="http://schemas.microsoft.com/office/powerpoint/2010/main" val="14094926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4779"/>
            <a:ext cx="9363000" cy="823779"/>
          </a:xfrm>
        </p:spPr>
        <p:txBody>
          <a:bodyPr>
            <a:normAutofit/>
          </a:bodyPr>
          <a:lstStyle/>
          <a:p>
            <a:r>
              <a:rPr lang="pl-PL" sz="3600" b="1" dirty="0">
                <a:latin typeface="+mn-lt"/>
              </a:rPr>
              <a:t>Osoby z częściową dysfunkcją słuchu</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8421" y="999000"/>
            <a:ext cx="11954421" cy="3386624"/>
          </a:xfrm>
          <a:prstGeom prst="rect">
            <a:avLst/>
          </a:prstGeom>
        </p:spPr>
        <p:txBody>
          <a:bodyPr lIns="0" tIns="0" rIns="0" bIns="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6870" lvl="1" indent="-174625">
              <a:lnSpc>
                <a:spcPct val="150000"/>
              </a:lnSpc>
              <a:spcBef>
                <a:spcPts val="600"/>
              </a:spcBef>
              <a:buFont typeface="Wingdings" panose="05000000000000000000" pitchFamily="2" charset="2"/>
              <a:buChar char="§"/>
            </a:pPr>
            <a:r>
              <a:rPr lang="pl-PL" sz="2000" b="1" dirty="0"/>
              <a:t>słabosłysząca, niedosłysząca </a:t>
            </a:r>
            <a:r>
              <a:rPr lang="pl-PL" sz="2000" dirty="0"/>
              <a:t>– pojęcie stosowane wobec osób, które mają problemy ze słuchem, ale ich pierwszym językiem jest język polski. Korzystają z rozwiązań technicznych, które wspomagają słyszenie, napisów itp. Najczęściej nie posługują się Polskim Językiem Migowym (PJM). </a:t>
            </a:r>
          </a:p>
          <a:p>
            <a:pPr marL="356870" lvl="1" indent="-174625">
              <a:lnSpc>
                <a:spcPct val="150000"/>
              </a:lnSpc>
              <a:spcBef>
                <a:spcPts val="600"/>
              </a:spcBef>
              <a:buFont typeface="Wingdings" panose="05000000000000000000" pitchFamily="2" charset="2"/>
              <a:buChar char="§"/>
            </a:pPr>
            <a:r>
              <a:rPr lang="pl-PL" sz="2000" b="1" dirty="0"/>
              <a:t>osoba z uszkodzonym słuchem </a:t>
            </a:r>
            <a:r>
              <a:rPr lang="pl-PL" sz="2000" dirty="0"/>
              <a:t>– pojęcie bardzo „techniczne” określające zarówno osoby głuche, jak </a:t>
            </a:r>
            <a:br>
              <a:rPr lang="pl-PL" sz="2000" dirty="0"/>
            </a:br>
            <a:r>
              <a:rPr lang="pl-PL" sz="2000" dirty="0"/>
              <a:t>i słabosłyszące. Właściwie nie jest wykorzystywane w sytuacji, gdy ktoś mówi o sobie. Występuje w języku projektów europejskich, ale powinno się go unikać na plakatach/materiałach informacyjnych. </a:t>
            </a:r>
            <a:endParaRPr lang="pl-PL" sz="2000" dirty="0">
              <a:cs typeface="Arial"/>
            </a:endParaRPr>
          </a:p>
          <a:p>
            <a:pPr marL="0" indent="0">
              <a:lnSpc>
                <a:spcPct val="140000"/>
              </a:lnSpc>
              <a:spcBef>
                <a:spcPts val="600"/>
              </a:spcBef>
              <a:buNone/>
            </a:pPr>
            <a:endParaRPr lang="pl-PL" sz="2000" b="1" dirty="0"/>
          </a:p>
        </p:txBody>
      </p:sp>
      <p:sp>
        <p:nvSpPr>
          <p:cNvPr id="4" name="Prostokąt 3" descr="&quot; &quot;">
            <a:extLst>
              <a:ext uri="{FF2B5EF4-FFF2-40B4-BE49-F238E27FC236}">
                <a16:creationId xmlns:a16="http://schemas.microsoft.com/office/drawing/2014/main" id="{A01196C5-A797-28E0-6CFF-3C055C71D3CF}"/>
              </a:ext>
            </a:extLst>
          </p:cNvPr>
          <p:cNvSpPr/>
          <p:nvPr/>
        </p:nvSpPr>
        <p:spPr>
          <a:xfrm>
            <a:off x="3729000" y="5049000"/>
            <a:ext cx="8463000" cy="909060"/>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Dla osób niesłyszących od urodzenia, które korzystają z PJM (Polski Język Migowy), także nauka języka polskiego jest jak nauka języka obcego. Dlatego należy mówić wolno i wyraźnie.</a:t>
            </a:r>
            <a:endParaRPr lang="en-US" sz="2000" dirty="0"/>
          </a:p>
        </p:txBody>
      </p:sp>
      <p:sp>
        <p:nvSpPr>
          <p:cNvPr id="3" name="Symbol zastępczy numeru slajdu 2">
            <a:extLst>
              <a:ext uri="{FF2B5EF4-FFF2-40B4-BE49-F238E27FC236}">
                <a16:creationId xmlns:a16="http://schemas.microsoft.com/office/drawing/2014/main" id="{E66D0A88-B092-3836-3CC8-CD328CD3A40A}"/>
              </a:ext>
            </a:extLst>
          </p:cNvPr>
          <p:cNvSpPr>
            <a:spLocks noGrp="1"/>
          </p:cNvSpPr>
          <p:nvPr>
            <p:ph type="sldNum" sz="quarter" idx="12"/>
          </p:nvPr>
        </p:nvSpPr>
        <p:spPr>
          <a:xfrm>
            <a:off x="9448800" y="6483912"/>
            <a:ext cx="2743200" cy="365125"/>
          </a:xfrm>
        </p:spPr>
        <p:txBody>
          <a:bodyPr/>
          <a:lstStyle/>
          <a:p>
            <a:fld id="{C0DE7FCD-74FC-4D3A-9665-54A6D3DBFCED}" type="slidenum">
              <a:rPr lang="pl-PL" smtClean="0"/>
              <a:t>23</a:t>
            </a:fld>
            <a:endParaRPr lang="pl-PL" dirty="0"/>
          </a:p>
        </p:txBody>
      </p:sp>
      <p:pic>
        <p:nvPicPr>
          <p:cNvPr id="5" name="Obraz 4">
            <a:extLst>
              <a:ext uri="{FF2B5EF4-FFF2-40B4-BE49-F238E27FC236}">
                <a16:creationId xmlns:a16="http://schemas.microsoft.com/office/drawing/2014/main" id="{1E420401-B168-DB20-1FDB-8433D593F889}"/>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3732691" y="5105625"/>
            <a:ext cx="772617" cy="772617"/>
          </a:xfrm>
          <a:prstGeom prst="rect">
            <a:avLst/>
          </a:prstGeom>
        </p:spPr>
      </p:pic>
    </p:spTree>
    <p:extLst>
      <p:ext uri="{BB962C8B-B14F-4D97-AF65-F5344CB8AC3E}">
        <p14:creationId xmlns:p14="http://schemas.microsoft.com/office/powerpoint/2010/main" val="34137377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8090" y="10639"/>
            <a:ext cx="9363000" cy="853361"/>
          </a:xfrm>
        </p:spPr>
        <p:txBody>
          <a:bodyPr>
            <a:normAutofit/>
          </a:bodyPr>
          <a:lstStyle/>
          <a:p>
            <a:r>
              <a:rPr lang="pl-PL" sz="3600" b="1" dirty="0">
                <a:latin typeface="+mn-lt"/>
              </a:rPr>
              <a:t>Osoby z dysfunkcją słuchu</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68089" y="864000"/>
            <a:ext cx="11877911" cy="328500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lvl="1" indent="-174625">
              <a:lnSpc>
                <a:spcPct val="150000"/>
              </a:lnSpc>
              <a:spcBef>
                <a:spcPts val="0"/>
              </a:spcBef>
              <a:buFont typeface="Wingdings" panose="05000000000000000000" pitchFamily="2" charset="2"/>
              <a:buChar char="§"/>
            </a:pPr>
            <a:r>
              <a:rPr lang="pl-PL" sz="2000" b="1" dirty="0"/>
              <a:t>osoba głucha, </a:t>
            </a:r>
            <a:r>
              <a:rPr lang="pl-PL" sz="2000" dirty="0"/>
              <a:t>która nie słyszy i posługuje się PJM (Polski Język Migowy). Pojęcie szersze niż Głuchy, bo określa także osoby, które nie identyfikują się z kulturą Głuchych. Wyznacznikiem przynależności nie jest kwestia medyczna (czyli poziom utraty słuchu), a utylitarna – jest to osoba, dla której PJM jest pierwszym językiem. Słowo „G/głuchy” nie ma negatywnych konotacji w środowisku osób głuchych.</a:t>
            </a:r>
          </a:p>
          <a:p>
            <a:pPr marL="357188" lvl="1" indent="-174625">
              <a:lnSpc>
                <a:spcPct val="150000"/>
              </a:lnSpc>
              <a:spcBef>
                <a:spcPts val="0"/>
              </a:spcBef>
              <a:buFont typeface="Wingdings" panose="05000000000000000000" pitchFamily="2" charset="2"/>
              <a:buChar char="§"/>
            </a:pPr>
            <a:r>
              <a:rPr lang="pl-PL" sz="2000" b="1" dirty="0"/>
              <a:t>Głuchy </a:t>
            </a:r>
            <a:r>
              <a:rPr lang="pl-PL" sz="2000" dirty="0"/>
              <a:t>– pisany wielką literą to osoba utożsamiająca się z mniejszością kulturowo-językową Głuchych. Bardzo często nie postrzega siebie jako osoby z niepełnosprawnością, a właśnie jako przedstawiciela mniejszości. Jest twórcą lub odbiorcą kultury Głuchych – opartej na odrębnym języku – w Polsce jest to PJM. </a:t>
            </a:r>
          </a:p>
        </p:txBody>
      </p:sp>
      <p:pic>
        <p:nvPicPr>
          <p:cNvPr id="7" name="Obraz 6" descr="piktogram PJM i pętli indukcyjnej">
            <a:extLst>
              <a:ext uri="{FF2B5EF4-FFF2-40B4-BE49-F238E27FC236}">
                <a16:creationId xmlns:a16="http://schemas.microsoft.com/office/drawing/2014/main" id="{8AE39A2A-7A65-123C-BF31-ED15E71EA6ED}"/>
              </a:ext>
            </a:extLst>
          </p:cNvPr>
          <p:cNvPicPr>
            <a:picLocks noChangeAspect="1"/>
          </p:cNvPicPr>
          <p:nvPr/>
        </p:nvPicPr>
        <p:blipFill>
          <a:blip r:embed="rId2"/>
          <a:stretch>
            <a:fillRect/>
          </a:stretch>
        </p:blipFill>
        <p:spPr>
          <a:xfrm>
            <a:off x="3891000" y="4239000"/>
            <a:ext cx="3780000" cy="2001176"/>
          </a:xfrm>
          <a:prstGeom prst="rect">
            <a:avLst/>
          </a:prstGeom>
        </p:spPr>
      </p:pic>
      <p:sp>
        <p:nvSpPr>
          <p:cNvPr id="5" name="Symbol zastępczy numeru slajdu 4">
            <a:extLst>
              <a:ext uri="{FF2B5EF4-FFF2-40B4-BE49-F238E27FC236}">
                <a16:creationId xmlns:a16="http://schemas.microsoft.com/office/drawing/2014/main" id="{EA4107F4-C6D9-4C30-885D-DC56DC1B763C}"/>
              </a:ext>
            </a:extLst>
          </p:cNvPr>
          <p:cNvSpPr>
            <a:spLocks noGrp="1"/>
          </p:cNvSpPr>
          <p:nvPr>
            <p:ph type="sldNum" sz="quarter" idx="12"/>
          </p:nvPr>
        </p:nvSpPr>
        <p:spPr>
          <a:xfrm>
            <a:off x="9463221" y="6492875"/>
            <a:ext cx="2743200" cy="365125"/>
          </a:xfrm>
        </p:spPr>
        <p:txBody>
          <a:bodyPr/>
          <a:lstStyle/>
          <a:p>
            <a:fld id="{C0DE7FCD-74FC-4D3A-9665-54A6D3DBFCED}" type="slidenum">
              <a:rPr lang="pl-PL" smtClean="0"/>
              <a:t>24</a:t>
            </a:fld>
            <a:endParaRPr lang="pl-PL" dirty="0"/>
          </a:p>
        </p:txBody>
      </p:sp>
    </p:spTree>
    <p:extLst>
      <p:ext uri="{BB962C8B-B14F-4D97-AF65-F5344CB8AC3E}">
        <p14:creationId xmlns:p14="http://schemas.microsoft.com/office/powerpoint/2010/main" val="9943907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C8CC8-294B-71A7-91BA-57FEB22391CA}"/>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490E7AD0-B6B8-992A-3492-DC80FD846EF9}"/>
              </a:ext>
            </a:extLst>
          </p:cNvPr>
          <p:cNvSpPr>
            <a:spLocks noGrp="1"/>
          </p:cNvSpPr>
          <p:nvPr>
            <p:ph type="title"/>
          </p:nvPr>
        </p:nvSpPr>
        <p:spPr>
          <a:xfrm>
            <a:off x="0" y="1"/>
            <a:ext cx="9396600" cy="818940"/>
          </a:xfrm>
        </p:spPr>
        <p:txBody>
          <a:bodyPr>
            <a:normAutofit/>
          </a:bodyPr>
          <a:lstStyle/>
          <a:p>
            <a:r>
              <a:rPr lang="pl-PL" sz="3600" b="1" dirty="0">
                <a:latin typeface="+mn-lt"/>
              </a:rPr>
              <a:t>Osoby niesłyszące</a:t>
            </a:r>
          </a:p>
        </p:txBody>
      </p:sp>
      <p:sp>
        <p:nvSpPr>
          <p:cNvPr id="9" name="Symbol zastępczy tekstu 2">
            <a:extLst>
              <a:ext uri="{FF2B5EF4-FFF2-40B4-BE49-F238E27FC236}">
                <a16:creationId xmlns:a16="http://schemas.microsoft.com/office/drawing/2014/main" id="{CA2D04AC-ABC8-B70C-140D-C9216FF8E2C9}"/>
              </a:ext>
            </a:extLst>
          </p:cNvPr>
          <p:cNvSpPr txBox="1">
            <a:spLocks/>
          </p:cNvSpPr>
          <p:nvPr/>
        </p:nvSpPr>
        <p:spPr>
          <a:xfrm>
            <a:off x="1932" y="897607"/>
            <a:ext cx="11899068" cy="374662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lvl="1" indent="-174625">
              <a:lnSpc>
                <a:spcPct val="150000"/>
              </a:lnSpc>
              <a:spcBef>
                <a:spcPts val="600"/>
              </a:spcBef>
              <a:buFont typeface="Wingdings" panose="05000000000000000000" pitchFamily="2" charset="2"/>
              <a:buChar char="§"/>
            </a:pPr>
            <a:r>
              <a:rPr lang="pl-PL" sz="2000" b="1" dirty="0"/>
              <a:t>osoba niesłysząca</a:t>
            </a:r>
            <a:r>
              <a:rPr lang="pl-PL" sz="2000" dirty="0"/>
              <a:t> – pojęcie najczęściej stosowane przez osoby słyszące wobec osób niesłyszących, przez tych drugich rzadko stosowane. Także dlatego, że definiuje sytuację danej osoby przez pewien brak –niesłyszenie, </a:t>
            </a:r>
            <a:br>
              <a:rPr lang="pl-PL" sz="2000" dirty="0"/>
            </a:br>
            <a:r>
              <a:rPr lang="pl-PL" sz="2000" dirty="0"/>
              <a:t>a nie przez posiadanie jakiejś cechy.</a:t>
            </a:r>
            <a:endParaRPr lang="pl-PL" sz="2000" b="1" dirty="0"/>
          </a:p>
          <a:p>
            <a:pPr marL="357188" lvl="1" indent="-174625">
              <a:lnSpc>
                <a:spcPct val="150000"/>
              </a:lnSpc>
              <a:spcBef>
                <a:spcPts val="600"/>
              </a:spcBef>
              <a:buFont typeface="Wingdings" panose="05000000000000000000" pitchFamily="2" charset="2"/>
              <a:buChar char="§"/>
            </a:pPr>
            <a:r>
              <a:rPr lang="pl-PL" sz="2000" b="1" dirty="0"/>
              <a:t>głuchoniewidoma </a:t>
            </a:r>
            <a:r>
              <a:rPr lang="pl-PL" sz="2000" dirty="0"/>
              <a:t>– osoba, która ma uszkodzony zarówno wzrok jak i słuch. </a:t>
            </a:r>
            <a:br>
              <a:rPr lang="pl-PL" sz="2000" dirty="0"/>
            </a:br>
            <a:r>
              <a:rPr lang="pl-PL" sz="2000" dirty="0"/>
              <a:t>W poznawaniu świata korzysta z tego zmysłu, który jest lepiej funkcjonujący – czasem więc korzysta z aparatów słuchowych, czasem z bardzo mocnych okularów lub lup. Właściwie nie zdarza się sytuacja, w której osoba głuchoniewidoma ma stuprocentowy brak wzroku i słuchu.</a:t>
            </a:r>
            <a:endParaRPr lang="pl-PL" sz="2000" dirty="0">
              <a:cs typeface="Arial" panose="020B0604020202020204" pitchFamily="34" charset="0"/>
            </a:endParaRPr>
          </a:p>
        </p:txBody>
      </p:sp>
      <p:sp>
        <p:nvSpPr>
          <p:cNvPr id="15" name="Prostokąt 14" descr="&quot; &quot;">
            <a:extLst>
              <a:ext uri="{FF2B5EF4-FFF2-40B4-BE49-F238E27FC236}">
                <a16:creationId xmlns:a16="http://schemas.microsoft.com/office/drawing/2014/main" id="{50102F73-9F40-2FC5-D668-0D6F56B7B386}"/>
              </a:ext>
            </a:extLst>
          </p:cNvPr>
          <p:cNvSpPr/>
          <p:nvPr/>
        </p:nvSpPr>
        <p:spPr>
          <a:xfrm>
            <a:off x="5864699" y="4869000"/>
            <a:ext cx="6327301" cy="1005099"/>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Osoby głuchoniewidome do komunikacji korzystają </a:t>
            </a:r>
            <a:br>
              <a:rPr lang="pl-PL" sz="2000" dirty="0"/>
            </a:br>
            <a:r>
              <a:rPr lang="pl-PL" sz="2000" dirty="0"/>
              <a:t>z </a:t>
            </a:r>
            <a:r>
              <a:rPr lang="pl-PL" sz="2000" dirty="0">
                <a:solidFill>
                  <a:schemeClr val="bg1"/>
                </a:solidFill>
                <a:hlinkClick r:id="rId2">
                  <a:extLst>
                    <a:ext uri="{A12FA001-AC4F-418D-AE19-62706E023703}">
                      <ahyp:hlinkClr xmlns:ahyp="http://schemas.microsoft.com/office/drawing/2018/hyperlinkcolor" val="tx"/>
                    </a:ext>
                  </a:extLst>
                </a:hlinkClick>
              </a:rPr>
              <a:t>alfabetu </a:t>
            </a:r>
            <a:r>
              <a:rPr lang="pl-PL" sz="2000" dirty="0" err="1">
                <a:solidFill>
                  <a:schemeClr val="bg1"/>
                </a:solidFill>
                <a:hlinkClick r:id="rId2">
                  <a:extLst>
                    <a:ext uri="{A12FA001-AC4F-418D-AE19-62706E023703}">
                      <ahyp:hlinkClr xmlns:ahyp="http://schemas.microsoft.com/office/drawing/2018/hyperlinkcolor" val="tx"/>
                    </a:ext>
                  </a:extLst>
                </a:hlinkClick>
              </a:rPr>
              <a:t>Lorma</a:t>
            </a:r>
            <a:r>
              <a:rPr lang="pl-PL" sz="2000" dirty="0">
                <a:solidFill>
                  <a:schemeClr val="bg1"/>
                </a:solidFill>
              </a:rPr>
              <a:t> (link)-</a:t>
            </a:r>
            <a:r>
              <a:rPr lang="pl-PL" sz="2000" dirty="0"/>
              <a:t> dotyku na palcach dłoni</a:t>
            </a:r>
            <a:endParaRPr lang="en-US" sz="2000" dirty="0">
              <a:solidFill>
                <a:schemeClr val="bg1"/>
              </a:solidFill>
            </a:endParaRPr>
          </a:p>
        </p:txBody>
      </p:sp>
      <p:sp>
        <p:nvSpPr>
          <p:cNvPr id="3" name="Symbol zastępczy numeru slajdu 2">
            <a:extLst>
              <a:ext uri="{FF2B5EF4-FFF2-40B4-BE49-F238E27FC236}">
                <a16:creationId xmlns:a16="http://schemas.microsoft.com/office/drawing/2014/main" id="{8D9FA994-8739-65D2-CFCE-B3BF891F165D}"/>
              </a:ext>
            </a:extLst>
          </p:cNvPr>
          <p:cNvSpPr>
            <a:spLocks noGrp="1"/>
          </p:cNvSpPr>
          <p:nvPr>
            <p:ph type="sldNum" sz="quarter" idx="12"/>
          </p:nvPr>
        </p:nvSpPr>
        <p:spPr>
          <a:xfrm>
            <a:off x="9436283" y="6492875"/>
            <a:ext cx="2743200" cy="365125"/>
          </a:xfrm>
        </p:spPr>
        <p:txBody>
          <a:bodyPr/>
          <a:lstStyle/>
          <a:p>
            <a:fld id="{C0DE7FCD-74FC-4D3A-9665-54A6D3DBFCED}" type="slidenum">
              <a:rPr lang="pl-PL" smtClean="0"/>
              <a:t>25</a:t>
            </a:fld>
            <a:endParaRPr lang="pl-PL" dirty="0"/>
          </a:p>
        </p:txBody>
      </p:sp>
      <p:pic>
        <p:nvPicPr>
          <p:cNvPr id="17" name="Obraz 16">
            <a:extLst>
              <a:ext uri="{FF2B5EF4-FFF2-40B4-BE49-F238E27FC236}">
                <a16:creationId xmlns:a16="http://schemas.microsoft.com/office/drawing/2014/main" id="{5FB3A16A-297A-ECD2-859A-A6D057210A83}"/>
              </a:ext>
              <a:ext uri="{C183D7F6-B498-43B3-948B-1728B52AA6E4}">
                <adec:decorative xmlns:adec="http://schemas.microsoft.com/office/drawing/2017/decorative" val="1"/>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5864699" y="4935435"/>
            <a:ext cx="772617" cy="772617"/>
          </a:xfrm>
          <a:prstGeom prst="rect">
            <a:avLst/>
          </a:prstGeom>
        </p:spPr>
      </p:pic>
    </p:spTree>
    <p:extLst>
      <p:ext uri="{BB962C8B-B14F-4D97-AF65-F5344CB8AC3E}">
        <p14:creationId xmlns:p14="http://schemas.microsoft.com/office/powerpoint/2010/main" val="34084666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
            <a:ext cx="6771000" cy="828413"/>
          </a:xfrm>
        </p:spPr>
        <p:txBody>
          <a:bodyPr>
            <a:normAutofit/>
          </a:bodyPr>
          <a:lstStyle/>
          <a:p>
            <a:r>
              <a:rPr lang="pl-PL" sz="3600" b="1" dirty="0">
                <a:latin typeface="+mn-lt"/>
              </a:rPr>
              <a:t>Osoby z dysfunkcją narządu ruchu</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21323" y="887223"/>
            <a:ext cx="11952519" cy="4482968"/>
          </a:xfrm>
          <a:prstGeom prst="rect">
            <a:avLst/>
          </a:prstGeom>
        </p:spPr>
        <p:txBody>
          <a:bodyPr lIns="0" tIns="0" rIns="0" bIns="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6870" lvl="1" indent="-174625">
              <a:lnSpc>
                <a:spcPct val="150000"/>
              </a:lnSpc>
              <a:spcBef>
                <a:spcPts val="600"/>
              </a:spcBef>
              <a:buFont typeface="Wingdings" panose="05000000000000000000" pitchFamily="2" charset="2"/>
              <a:buChar char="§"/>
            </a:pPr>
            <a:r>
              <a:rPr lang="pl-PL" sz="2000" b="1" dirty="0"/>
              <a:t>osoby z niepełnosprawnością narządów ruchu </a:t>
            </a:r>
            <a:r>
              <a:rPr lang="pl-PL" sz="2000" dirty="0"/>
              <a:t>– poruszające się na wózku, korzystające z chodzików lub kul ortopedycznych. Część osób nie korzysta z żadnych sprzętów i ich niepełnosprawność nie jest widoczna na pierwszy rzut oka.</a:t>
            </a:r>
          </a:p>
          <a:p>
            <a:pPr marL="356870" lvl="1" indent="-174625">
              <a:lnSpc>
                <a:spcPct val="150000"/>
              </a:lnSpc>
              <a:spcBef>
                <a:spcPts val="600"/>
              </a:spcBef>
              <a:buFont typeface="Wingdings" panose="05000000000000000000" pitchFamily="2" charset="2"/>
              <a:buChar char="§"/>
            </a:pPr>
            <a:r>
              <a:rPr lang="pl-PL" sz="2000" b="1" dirty="0"/>
              <a:t>paraplegicy</a:t>
            </a:r>
            <a:r>
              <a:rPr lang="pl-PL" sz="2000" dirty="0"/>
              <a:t> – osoby, które mają całkowicie niesprawne nogi i w pełni funkcjonujące ręce. Korzystają zwykle </a:t>
            </a:r>
            <a:br>
              <a:rPr lang="pl-PL" sz="2000" dirty="0"/>
            </a:br>
            <a:r>
              <a:rPr lang="pl-PL" sz="2000" dirty="0"/>
              <a:t>z wózków i mają w pełni sprawne ręce.</a:t>
            </a:r>
            <a:endParaRPr lang="pl-PL" sz="2000" dirty="0">
              <a:cs typeface="Arial"/>
            </a:endParaRPr>
          </a:p>
          <a:p>
            <a:pPr marL="356870" lvl="1" indent="-174625">
              <a:lnSpc>
                <a:spcPct val="150000"/>
              </a:lnSpc>
              <a:spcBef>
                <a:spcPts val="600"/>
              </a:spcBef>
              <a:buFont typeface="Wingdings" panose="05000000000000000000" pitchFamily="2" charset="2"/>
              <a:buChar char="§"/>
            </a:pPr>
            <a:r>
              <a:rPr lang="pl-PL" sz="2000" b="1" dirty="0" err="1"/>
              <a:t>tetraplegicy</a:t>
            </a:r>
            <a:r>
              <a:rPr lang="pl-PL" sz="2000" b="1" dirty="0"/>
              <a:t> </a:t>
            </a:r>
            <a:r>
              <a:rPr lang="pl-PL" sz="2000" dirty="0"/>
              <a:t>– osoby, które mają porażone wszystkie kończyny. W niektórych przypadkach mogą częściowo używać rąk, jak i nóg, ale zakres tej ruchomości może być bardzo różny. Często korzystają z wózków – zarówno ręcznych, jak i elektrycznych.</a:t>
            </a:r>
            <a:endParaRPr lang="pl-PL" sz="2000" dirty="0">
              <a:cs typeface="Arial"/>
            </a:endParaRPr>
          </a:p>
          <a:p>
            <a:pPr marL="356870" lvl="1" indent="-174625">
              <a:lnSpc>
                <a:spcPct val="150000"/>
              </a:lnSpc>
              <a:spcBef>
                <a:spcPts val="600"/>
              </a:spcBef>
              <a:buFont typeface="Wingdings" panose="05000000000000000000" pitchFamily="2" charset="2"/>
              <a:buChar char="§"/>
            </a:pPr>
            <a:r>
              <a:rPr lang="pl-PL" sz="2000" b="1" dirty="0"/>
              <a:t>wózkowicz</a:t>
            </a:r>
            <a:r>
              <a:rPr lang="pl-PL" sz="2000" dirty="0"/>
              <a:t> – potoczne określenie osoby poruszającej się na wózku, w kontekście sportowym używane jest natomiast określenie „</a:t>
            </a:r>
            <a:r>
              <a:rPr lang="pl-PL" sz="2000" dirty="0" err="1"/>
              <a:t>wózkersi</a:t>
            </a:r>
            <a:r>
              <a:rPr lang="pl-PL" sz="2000" dirty="0"/>
              <a:t>”.</a:t>
            </a:r>
            <a:br>
              <a:rPr lang="pl-PL" sz="2000" dirty="0"/>
            </a:br>
            <a:endParaRPr lang="pl-PL" sz="2000" dirty="0">
              <a:cs typeface="Arial"/>
            </a:endParaRPr>
          </a:p>
          <a:p>
            <a:pPr marL="356870" indent="-174625">
              <a:lnSpc>
                <a:spcPct val="150000"/>
              </a:lnSpc>
              <a:spcBef>
                <a:spcPts val="600"/>
              </a:spcBef>
              <a:buFont typeface="Wingdings" panose="05000000000000000000" pitchFamily="2" charset="2"/>
              <a:buChar char="§"/>
            </a:pPr>
            <a:endParaRPr lang="pl-PL" sz="2000" b="1" dirty="0">
              <a:cs typeface="Arial"/>
            </a:endParaRPr>
          </a:p>
        </p:txBody>
      </p:sp>
      <p:sp>
        <p:nvSpPr>
          <p:cNvPr id="15" name="Prostokąt 14" descr="&quot; &quot;">
            <a:extLst>
              <a:ext uri="{FF2B5EF4-FFF2-40B4-BE49-F238E27FC236}">
                <a16:creationId xmlns:a16="http://schemas.microsoft.com/office/drawing/2014/main" id="{A01196C5-A797-28E0-6CFF-3C055C71D3CF}"/>
              </a:ext>
            </a:extLst>
          </p:cNvPr>
          <p:cNvSpPr/>
          <p:nvPr/>
        </p:nvSpPr>
        <p:spPr>
          <a:xfrm>
            <a:off x="4623295" y="5429000"/>
            <a:ext cx="7586999" cy="655000"/>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Nie należy stosować określeń typu: „przykuty do wózka”, ani bez wyraźnej zgody dotykać czy pchać wózka, chcąc udzielić pomocy</a:t>
            </a:r>
            <a:endParaRPr lang="en-US" sz="2000" dirty="0"/>
          </a:p>
        </p:txBody>
      </p:sp>
      <p:sp>
        <p:nvSpPr>
          <p:cNvPr id="5" name="Symbol zastępczy numeru slajdu 4">
            <a:extLst>
              <a:ext uri="{FF2B5EF4-FFF2-40B4-BE49-F238E27FC236}">
                <a16:creationId xmlns:a16="http://schemas.microsoft.com/office/drawing/2014/main" id="{F3F373E7-3BF4-A0E1-F3CD-EAB6C35364EF}"/>
              </a:ext>
            </a:extLst>
          </p:cNvPr>
          <p:cNvSpPr>
            <a:spLocks noGrp="1"/>
          </p:cNvSpPr>
          <p:nvPr>
            <p:ph type="sldNum" sz="quarter" idx="12"/>
          </p:nvPr>
        </p:nvSpPr>
        <p:spPr>
          <a:xfrm>
            <a:off x="9428263" y="6492875"/>
            <a:ext cx="2743200" cy="365125"/>
          </a:xfrm>
        </p:spPr>
        <p:txBody>
          <a:bodyPr/>
          <a:lstStyle/>
          <a:p>
            <a:fld id="{C0DE7FCD-74FC-4D3A-9665-54A6D3DBFCED}" type="slidenum">
              <a:rPr lang="pl-PL" smtClean="0"/>
              <a:t>26</a:t>
            </a:fld>
            <a:endParaRPr lang="pl-PL" dirty="0"/>
          </a:p>
        </p:txBody>
      </p:sp>
      <p:pic>
        <p:nvPicPr>
          <p:cNvPr id="17" name="Obraz 16">
            <a:extLst>
              <a:ext uri="{FF2B5EF4-FFF2-40B4-BE49-F238E27FC236}">
                <a16:creationId xmlns:a16="http://schemas.microsoft.com/office/drawing/2014/main" id="{53E46032-8305-DB90-9C2D-0820D84E3F2B}"/>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4584976" y="5370192"/>
            <a:ext cx="772617" cy="772617"/>
          </a:xfrm>
          <a:prstGeom prst="rect">
            <a:avLst/>
          </a:prstGeom>
        </p:spPr>
      </p:pic>
    </p:spTree>
    <p:extLst>
      <p:ext uri="{BB962C8B-B14F-4D97-AF65-F5344CB8AC3E}">
        <p14:creationId xmlns:p14="http://schemas.microsoft.com/office/powerpoint/2010/main" val="23018949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0"/>
            <a:ext cx="9384532" cy="774000"/>
          </a:xfrm>
        </p:spPr>
        <p:txBody>
          <a:bodyPr>
            <a:normAutofit/>
          </a:bodyPr>
          <a:lstStyle/>
          <a:p>
            <a:r>
              <a:rPr lang="pl-PL" sz="3600" b="1" dirty="0">
                <a:latin typeface="+mn-lt"/>
              </a:rPr>
              <a:t>Osoby z chorobami przewlekłymi </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0" y="1103813"/>
            <a:ext cx="12116756" cy="3503985"/>
          </a:xfrm>
          <a:prstGeom prst="rect">
            <a:avLst/>
          </a:prstGeom>
        </p:spPr>
        <p:txBody>
          <a:bodyPr lIns="0" tIns="0" rIns="0" bIns="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6870" lvl="1" indent="-174625">
              <a:lnSpc>
                <a:spcPct val="140000"/>
              </a:lnSpc>
              <a:spcBef>
                <a:spcPts val="0"/>
              </a:spcBef>
              <a:buFont typeface="Wingdings" panose="05000000000000000000" pitchFamily="2" charset="2"/>
              <a:buChar char="§"/>
            </a:pPr>
            <a:r>
              <a:rPr lang="pl-PL" sz="2000" dirty="0"/>
              <a:t>między innymi układu oddechowego i krążenia, pokarmowego, układu moczowo-płciowego; </a:t>
            </a:r>
          </a:p>
          <a:p>
            <a:pPr marL="356870" lvl="1" indent="-174625">
              <a:lnSpc>
                <a:spcPct val="140000"/>
              </a:lnSpc>
              <a:spcBef>
                <a:spcPts val="0"/>
              </a:spcBef>
              <a:buFont typeface="Wingdings" panose="05000000000000000000" pitchFamily="2" charset="2"/>
              <a:buChar char="§"/>
            </a:pPr>
            <a:r>
              <a:rPr lang="pl-PL" sz="2000" dirty="0"/>
              <a:t>niektórzy studenci mogą mieć trudności z długotrwałym siedzeniem, potrzebować częstszych przerw czy dostępu do leków podczas zajęć. Ważne jest, aby prowadzący był świadom tych potrzeb i gotowy do ich spełnienia;</a:t>
            </a:r>
            <a:endParaRPr lang="pl-PL" sz="2000" dirty="0">
              <a:cs typeface="Arial"/>
            </a:endParaRPr>
          </a:p>
          <a:p>
            <a:pPr marL="356870" lvl="1" indent="-174625">
              <a:lnSpc>
                <a:spcPct val="140000"/>
              </a:lnSpc>
              <a:spcBef>
                <a:spcPts val="0"/>
              </a:spcBef>
              <a:buFont typeface="Wingdings" panose="05000000000000000000" pitchFamily="2" charset="2"/>
              <a:buChar char="§"/>
            </a:pPr>
            <a:r>
              <a:rPr lang="pl-PL" sz="2000" dirty="0"/>
              <a:t>choroby przewlekłe mogą powodować frustrację, smutek czy poczucie bezsilności </a:t>
            </a:r>
            <a:br>
              <a:rPr lang="pl-PL" sz="2000" dirty="0"/>
            </a:br>
            <a:r>
              <a:rPr lang="pl-PL" sz="2000" dirty="0"/>
              <a:t>u studentów. Ważne jest, aby realizacja obowiązków formalno-administracyjnych przebiegała w atmosferze wsparcia, cierpliwości i zrozumienia;</a:t>
            </a:r>
            <a:endParaRPr lang="pl-PL" sz="2000" dirty="0">
              <a:cs typeface="Arial"/>
            </a:endParaRPr>
          </a:p>
          <a:p>
            <a:pPr marL="356870" lvl="1" indent="-174625">
              <a:lnSpc>
                <a:spcPct val="140000"/>
              </a:lnSpc>
              <a:spcBef>
                <a:spcPts val="0"/>
              </a:spcBef>
              <a:buFont typeface="Wingdings" panose="05000000000000000000" pitchFamily="2" charset="2"/>
              <a:buChar char="§"/>
            </a:pPr>
            <a:r>
              <a:rPr lang="pl-PL" sz="2000" dirty="0"/>
              <a:t>studenci mogą potrzebować wyjść z zajęć np. w celu aplikacji leku, dlatego powinno być zapewnione pomieszczenie umożliwiające wykonanie zastrzyku.</a:t>
            </a:r>
            <a:endParaRPr lang="pl-PL" sz="2000" dirty="0">
              <a:cs typeface="Arial"/>
            </a:endParaRPr>
          </a:p>
          <a:p>
            <a:pPr marL="356870" lvl="1" indent="-174625">
              <a:lnSpc>
                <a:spcPct val="140000"/>
              </a:lnSpc>
              <a:spcBef>
                <a:spcPts val="0"/>
              </a:spcBef>
              <a:buFont typeface="Wingdings" panose="05000000000000000000" pitchFamily="2" charset="2"/>
              <a:buChar char="§"/>
            </a:pPr>
            <a:endParaRPr lang="pl-PL" sz="2000" dirty="0">
              <a:solidFill>
                <a:srgbClr val="212529"/>
              </a:solidFill>
              <a:cs typeface="Arial"/>
            </a:endParaRPr>
          </a:p>
        </p:txBody>
      </p:sp>
      <p:sp>
        <p:nvSpPr>
          <p:cNvPr id="15" name="Prostokąt 14" descr="&quot; &quot;">
            <a:extLst>
              <a:ext uri="{FF2B5EF4-FFF2-40B4-BE49-F238E27FC236}">
                <a16:creationId xmlns:a16="http://schemas.microsoft.com/office/drawing/2014/main" id="{A01196C5-A797-28E0-6CFF-3C055C71D3CF}"/>
              </a:ext>
            </a:extLst>
          </p:cNvPr>
          <p:cNvSpPr/>
          <p:nvPr/>
        </p:nvSpPr>
        <p:spPr>
          <a:xfrm>
            <a:off x="4382902" y="5126972"/>
            <a:ext cx="7810960" cy="855000"/>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719455"/>
            <a:r>
              <a:rPr lang="pl-PL" sz="2000" dirty="0"/>
              <a:t>Studenci mogą potrzebować wyjść z zajęć, np. w celu aplikacji leku </a:t>
            </a:r>
            <a:endParaRPr lang="pl-PL" dirty="0"/>
          </a:p>
        </p:txBody>
      </p:sp>
      <p:sp>
        <p:nvSpPr>
          <p:cNvPr id="3" name="Symbol zastępczy numeru slajdu 2">
            <a:extLst>
              <a:ext uri="{FF2B5EF4-FFF2-40B4-BE49-F238E27FC236}">
                <a16:creationId xmlns:a16="http://schemas.microsoft.com/office/drawing/2014/main" id="{D13F5C62-2A78-89AC-1CE6-2DC497E42992}"/>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27</a:t>
            </a:fld>
            <a:endParaRPr lang="pl-PL" dirty="0"/>
          </a:p>
        </p:txBody>
      </p:sp>
      <p:pic>
        <p:nvPicPr>
          <p:cNvPr id="17" name="Obraz 16">
            <a:extLst>
              <a:ext uri="{FF2B5EF4-FFF2-40B4-BE49-F238E27FC236}">
                <a16:creationId xmlns:a16="http://schemas.microsoft.com/office/drawing/2014/main" id="{53E46032-8305-DB90-9C2D-0820D84E3F2B}"/>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4381727" y="5155337"/>
            <a:ext cx="772617" cy="692185"/>
          </a:xfrm>
          <a:prstGeom prst="rect">
            <a:avLst/>
          </a:prstGeom>
        </p:spPr>
      </p:pic>
    </p:spTree>
    <p:extLst>
      <p:ext uri="{BB962C8B-B14F-4D97-AF65-F5344CB8AC3E}">
        <p14:creationId xmlns:p14="http://schemas.microsoft.com/office/powerpoint/2010/main" val="14618166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671"/>
            <a:ext cx="9384532" cy="863330"/>
          </a:xfrm>
        </p:spPr>
        <p:txBody>
          <a:bodyPr>
            <a:normAutofit/>
          </a:bodyPr>
          <a:lstStyle/>
          <a:p>
            <a:r>
              <a:rPr lang="pl-PL" sz="3600" b="1" dirty="0">
                <a:latin typeface="+mn-lt"/>
              </a:rPr>
              <a:t>Osoby z </a:t>
            </a:r>
            <a:r>
              <a:rPr lang="pl-PL" sz="3600" b="1" dirty="0">
                <a:solidFill>
                  <a:srgbClr val="000000"/>
                </a:solidFill>
                <a:latin typeface="+mn-lt"/>
              </a:rPr>
              <a:t>zaburzeniami wzrostu</a:t>
            </a:r>
            <a:endParaRPr lang="pl-PL" sz="3600" b="1" dirty="0">
              <a:latin typeface="+mn-lt"/>
            </a:endParaRPr>
          </a:p>
        </p:txBody>
      </p:sp>
      <p:sp>
        <p:nvSpPr>
          <p:cNvPr id="3" name="Symbol zastępczy numeru slajdu 2">
            <a:extLst>
              <a:ext uri="{FF2B5EF4-FFF2-40B4-BE49-F238E27FC236}">
                <a16:creationId xmlns:a16="http://schemas.microsoft.com/office/drawing/2014/main" id="{E66E7F60-B3C7-8ED0-BDC6-24769668ACE5}"/>
              </a:ext>
            </a:extLst>
          </p:cNvPr>
          <p:cNvSpPr>
            <a:spLocks noGrp="1"/>
          </p:cNvSpPr>
          <p:nvPr>
            <p:ph type="sldNum" sz="quarter" idx="12"/>
          </p:nvPr>
        </p:nvSpPr>
        <p:spPr>
          <a:xfrm>
            <a:off x="9426550" y="6492875"/>
            <a:ext cx="2743200" cy="365125"/>
          </a:xfrm>
        </p:spPr>
        <p:txBody>
          <a:bodyPr/>
          <a:lstStyle/>
          <a:p>
            <a:fld id="{C0DE7FCD-74FC-4D3A-9665-54A6D3DBFCED}" type="slidenum">
              <a:rPr lang="pl-PL" smtClean="0"/>
              <a:t>28</a:t>
            </a:fld>
            <a:endParaRPr lang="pl-PL" dirty="0"/>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0" y="717750"/>
            <a:ext cx="12036000" cy="5422500"/>
          </a:xfrm>
          <a:prstGeom prst="rect">
            <a:avLst/>
          </a:prstGeom>
        </p:spPr>
        <p:txBody>
          <a:bodyPr lIns="0" tIns="0" rIns="0" bIns="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6870" indent="-174625">
              <a:lnSpc>
                <a:spcPct val="150000"/>
              </a:lnSpc>
              <a:spcBef>
                <a:spcPts val="600"/>
              </a:spcBef>
              <a:buFont typeface="Wingdings" panose="05000000000000000000" pitchFamily="2" charset="2"/>
              <a:buChar char="§"/>
            </a:pPr>
            <a:r>
              <a:rPr lang="pl-PL" sz="2000" dirty="0">
                <a:solidFill>
                  <a:srgbClr val="000000"/>
                </a:solidFill>
                <a:cs typeface="Arial" panose="020B0604020202020204" pitchFamily="34" charset="0"/>
              </a:rPr>
              <a:t>zdiagnozowanych zostało ponad 200 rodzajów schorzeń które wywołują karłowatość, przejawiającą się tym, iż dana osoba mierzy 140 cm wzrostu lub mniej;</a:t>
            </a:r>
            <a:endParaRPr lang="pl-PL" sz="2000" dirty="0"/>
          </a:p>
          <a:p>
            <a:pPr marL="356870" indent="-174625">
              <a:lnSpc>
                <a:spcPct val="150000"/>
              </a:lnSpc>
              <a:spcBef>
                <a:spcPts val="600"/>
              </a:spcBef>
              <a:buFont typeface="Wingdings" panose="05000000000000000000" pitchFamily="2" charset="2"/>
              <a:buChar char="§"/>
            </a:pPr>
            <a:r>
              <a:rPr lang="pl-PL" sz="2000" dirty="0">
                <a:solidFill>
                  <a:srgbClr val="000000"/>
                </a:solidFill>
                <a:cs typeface="Arial" panose="020B0604020202020204" pitchFamily="34" charset="0"/>
              </a:rPr>
              <a:t>zadbajmy o to, aby wszystkie niezbędne przedmioty w możliwie jak największym stopniu znajdowały się </a:t>
            </a:r>
            <a:br>
              <a:rPr lang="pl-PL" sz="2000" dirty="0">
                <a:solidFill>
                  <a:srgbClr val="000000"/>
                </a:solidFill>
                <a:cs typeface="Arial" panose="020B0604020202020204" pitchFamily="34" charset="0"/>
              </a:rPr>
            </a:br>
            <a:r>
              <a:rPr lang="pl-PL" sz="2000" dirty="0">
                <a:solidFill>
                  <a:srgbClr val="000000"/>
                </a:solidFill>
                <a:cs typeface="Arial" panose="020B0604020202020204" pitchFamily="34" charset="0"/>
              </a:rPr>
              <a:t>w zasięgu osoby;</a:t>
            </a:r>
          </a:p>
          <a:p>
            <a:pPr marL="356870" indent="-174625">
              <a:lnSpc>
                <a:spcPct val="150000"/>
              </a:lnSpc>
              <a:spcBef>
                <a:spcPts val="600"/>
              </a:spcBef>
              <a:buFont typeface="Wingdings" panose="05000000000000000000" pitchFamily="2" charset="2"/>
              <a:buChar char="§"/>
            </a:pPr>
            <a:r>
              <a:rPr lang="pl-PL" sz="2000" dirty="0">
                <a:solidFill>
                  <a:srgbClr val="000000"/>
                </a:solidFill>
                <a:cs typeface="Arial" panose="020B0604020202020204" pitchFamily="34" charset="0"/>
              </a:rPr>
              <a:t>osoby niskiego wzrostu liczą na to, że będą mogły korzystać ze wszelkich urządzeń dostosowanych do swojego wzrostu; </a:t>
            </a:r>
          </a:p>
          <a:p>
            <a:pPr marL="356870" indent="-174625">
              <a:lnSpc>
                <a:spcPct val="150000"/>
              </a:lnSpc>
              <a:spcBef>
                <a:spcPts val="600"/>
              </a:spcBef>
              <a:buFont typeface="Wingdings" panose="05000000000000000000" pitchFamily="2" charset="2"/>
              <a:buChar char="§"/>
            </a:pPr>
            <a:r>
              <a:rPr lang="pl-PL" sz="2000" dirty="0">
                <a:solidFill>
                  <a:srgbClr val="000000"/>
                </a:solidFill>
                <a:cs typeface="Arial"/>
              </a:rPr>
              <a:t>komunikacja będzie łatwiejsza, jeśli rozmówcy znajdują się na podobnym poziomie (osoby niskiego wzrostu mają różne preferencje, dlatego zapytajmy);</a:t>
            </a:r>
          </a:p>
          <a:p>
            <a:pPr marL="356870" indent="-174625">
              <a:lnSpc>
                <a:spcPct val="150000"/>
              </a:lnSpc>
              <a:spcBef>
                <a:spcPts val="600"/>
              </a:spcBef>
              <a:buFont typeface="Wingdings" panose="05000000000000000000" pitchFamily="2" charset="2"/>
              <a:buChar char="§"/>
            </a:pPr>
            <a:r>
              <a:rPr lang="pl-PL" sz="2000" dirty="0">
                <a:solidFill>
                  <a:srgbClr val="000000"/>
                </a:solidFill>
                <a:cs typeface="Arial" panose="020B0604020202020204" pitchFamily="34" charset="0"/>
              </a:rPr>
              <a:t>można odsunąć się, aby umożliwić kontakt wzrokowy, a osoba z tym rodzajem niepełnosprawności nie będzie musiała zadzierać głowy;</a:t>
            </a:r>
          </a:p>
          <a:p>
            <a:pPr marL="356870" indent="-174625">
              <a:lnSpc>
                <a:spcPct val="150000"/>
              </a:lnSpc>
              <a:spcBef>
                <a:spcPts val="600"/>
              </a:spcBef>
              <a:buFont typeface="Wingdings" panose="05000000000000000000" pitchFamily="2" charset="2"/>
              <a:buChar char="§"/>
            </a:pPr>
            <a:r>
              <a:rPr lang="pl-PL" sz="2000" dirty="0">
                <a:solidFill>
                  <a:srgbClr val="000000"/>
                </a:solidFill>
                <a:cs typeface="Arial"/>
              </a:rPr>
              <a:t>zachowujmy się naturalnie i reagujmy na wskazówki ze strony rozmówcy;</a:t>
            </a:r>
          </a:p>
          <a:p>
            <a:pPr marL="0" indent="-179705">
              <a:lnSpc>
                <a:spcPct val="150000"/>
              </a:lnSpc>
              <a:spcBef>
                <a:spcPts val="600"/>
              </a:spcBef>
              <a:buFont typeface="Wingdings" panose="05000000000000000000" pitchFamily="2" charset="2"/>
              <a:buChar char="§"/>
            </a:pPr>
            <a:endParaRPr lang="pl-PL" sz="2000" u="sng" dirty="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380085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288D8-9F0B-540A-2489-1302583D6720}"/>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895D2081-7E6C-7791-4A68-729DAF3EF33F}"/>
              </a:ext>
            </a:extLst>
          </p:cNvPr>
          <p:cNvSpPr>
            <a:spLocks noGrp="1"/>
          </p:cNvSpPr>
          <p:nvPr>
            <p:ph type="title"/>
          </p:nvPr>
        </p:nvSpPr>
        <p:spPr>
          <a:xfrm>
            <a:off x="0" y="0"/>
            <a:ext cx="9363000" cy="819000"/>
          </a:xfrm>
        </p:spPr>
        <p:txBody>
          <a:bodyPr>
            <a:normAutofit/>
          </a:bodyPr>
          <a:lstStyle/>
          <a:p>
            <a:r>
              <a:rPr lang="pl-PL" sz="3600" b="1" dirty="0">
                <a:latin typeface="+mn-lt"/>
              </a:rPr>
              <a:t>Osoby </a:t>
            </a:r>
            <a:r>
              <a:rPr lang="pl-PL" sz="3600" b="1" dirty="0">
                <a:latin typeface="+mn-lt"/>
                <a:cs typeface="Arial" panose="020B0604020202020204" pitchFamily="34" charset="0"/>
              </a:rPr>
              <a:t>o odmiennym wyglądzie (1 z 2)</a:t>
            </a:r>
            <a:endParaRPr lang="pl-PL" sz="3600" b="1" dirty="0">
              <a:latin typeface="+mn-lt"/>
            </a:endParaRPr>
          </a:p>
        </p:txBody>
      </p:sp>
      <p:sp>
        <p:nvSpPr>
          <p:cNvPr id="9" name="Symbol zastępczy tekstu 2">
            <a:extLst>
              <a:ext uri="{FF2B5EF4-FFF2-40B4-BE49-F238E27FC236}">
                <a16:creationId xmlns:a16="http://schemas.microsoft.com/office/drawing/2014/main" id="{31F6F6FE-E9D6-84CB-10F7-E4FE956D6136}"/>
              </a:ext>
            </a:extLst>
          </p:cNvPr>
          <p:cNvSpPr txBox="1">
            <a:spLocks/>
          </p:cNvSpPr>
          <p:nvPr/>
        </p:nvSpPr>
        <p:spPr>
          <a:xfrm>
            <a:off x="3410" y="887576"/>
            <a:ext cx="12032590" cy="364500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174625">
              <a:lnSpc>
                <a:spcPct val="150000"/>
              </a:lnSpc>
              <a:spcBef>
                <a:spcPts val="600"/>
              </a:spcBef>
              <a:buFont typeface="Wingdings" panose="05000000000000000000" pitchFamily="2" charset="2"/>
              <a:buChar char="§"/>
            </a:pPr>
            <a:r>
              <a:rPr lang="pl-PL" sz="2000" dirty="0">
                <a:cs typeface="Arial" panose="020B0604020202020204" pitchFamily="34" charset="0"/>
              </a:rPr>
              <a:t>problem ten dotyczy osób, które mogą nie posiadać ograniczeń odnoszących się do ich codziennej aktywności, ale z powodu swojego wyglądu są traktowane jak gdyby były osobami z niepełnosprawnościami;</a:t>
            </a:r>
          </a:p>
          <a:p>
            <a:pPr marL="357188" indent="-174625">
              <a:lnSpc>
                <a:spcPct val="150000"/>
              </a:lnSpc>
              <a:spcBef>
                <a:spcPts val="600"/>
              </a:spcBef>
              <a:buFont typeface="Wingdings" panose="05000000000000000000" pitchFamily="2" charset="2"/>
              <a:buChar char="§"/>
            </a:pPr>
            <a:r>
              <a:rPr lang="pl-PL" sz="2000" dirty="0">
                <a:cs typeface="Arial" panose="020B0604020202020204" pitchFamily="34" charset="0"/>
              </a:rPr>
              <a:t>osoby ze zmianami na twarzy, takimi jak rozszczep wargi lub podniebienia, deformacje czaszkowo-twarzowe lub zmiany skórne; </a:t>
            </a:r>
          </a:p>
          <a:p>
            <a:pPr marL="357188" indent="-174625">
              <a:lnSpc>
                <a:spcPct val="150000"/>
              </a:lnSpc>
              <a:spcBef>
                <a:spcPts val="600"/>
              </a:spcBef>
              <a:buFont typeface="Wingdings" panose="05000000000000000000" pitchFamily="2" charset="2"/>
              <a:buChar char="§"/>
            </a:pPr>
            <a:r>
              <a:rPr lang="pl-PL" sz="2000" dirty="0">
                <a:cs typeface="Arial" panose="020B0604020202020204" pitchFamily="34" charset="0"/>
              </a:rPr>
              <a:t>osoby, u których mogą być widoczne skutki przyjmowania leków, np. drżenie;</a:t>
            </a:r>
          </a:p>
          <a:p>
            <a:pPr marL="357188" indent="-174625">
              <a:lnSpc>
                <a:spcPct val="150000"/>
              </a:lnSpc>
              <a:spcBef>
                <a:spcPts val="600"/>
              </a:spcBef>
              <a:buFont typeface="Wingdings" panose="05000000000000000000" pitchFamily="2" charset="2"/>
              <a:buChar char="§"/>
            </a:pPr>
            <a:r>
              <a:rPr lang="pl-PL" sz="2000" dirty="0">
                <a:cs typeface="Arial" panose="020B0604020202020204" pitchFamily="34" charset="0"/>
              </a:rPr>
              <a:t>osoby o odmiennym wyglądzie – często spotykają się z tym, że inni przyglądają się im, odwracają wzrok lub patrzą na nie w taki sposób, jakby były niewidoczne</a:t>
            </a:r>
            <a:r>
              <a:rPr lang="pl-PL" sz="2000" dirty="0"/>
              <a:t>;</a:t>
            </a:r>
            <a:endParaRPr lang="pl-PL" sz="2000" u="sng" dirty="0">
              <a:ea typeface="Calibri" panose="020F0502020204030204" pitchFamily="34" charset="0"/>
              <a:cs typeface="Arial" panose="020B0604020202020204" pitchFamily="34" charset="0"/>
            </a:endParaRPr>
          </a:p>
          <a:p>
            <a:pPr marL="0" indent="0">
              <a:lnSpc>
                <a:spcPct val="140000"/>
              </a:lnSpc>
              <a:spcBef>
                <a:spcPts val="0"/>
              </a:spcBef>
              <a:buNone/>
            </a:pPr>
            <a:endParaRPr lang="pl-PL" sz="2000" u="sng" dirty="0">
              <a:ea typeface="Calibri" panose="020F0502020204030204" pitchFamily="34" charset="0"/>
              <a:cs typeface="Arial" panose="020B0604020202020204" pitchFamily="34" charset="0"/>
            </a:endParaRPr>
          </a:p>
        </p:txBody>
      </p:sp>
      <p:sp>
        <p:nvSpPr>
          <p:cNvPr id="4" name="Prostokąt 3" descr="&quot; &quot;">
            <a:extLst>
              <a:ext uri="{FF2B5EF4-FFF2-40B4-BE49-F238E27FC236}">
                <a16:creationId xmlns:a16="http://schemas.microsoft.com/office/drawing/2014/main" id="{39087334-F5DF-6153-5FAB-035B60E929BD}"/>
              </a:ext>
            </a:extLst>
          </p:cNvPr>
          <p:cNvSpPr/>
          <p:nvPr/>
        </p:nvSpPr>
        <p:spPr>
          <a:xfrm>
            <a:off x="3399944" y="5197808"/>
            <a:ext cx="8801999" cy="772616"/>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Nie należy pytać się o powód odmiennego wyglądu, jeśli nawiążemy kontakt i osoba będzie chciała to sama chętnie podzieli się swoją historią</a:t>
            </a:r>
            <a:endParaRPr lang="en-US" sz="2000" dirty="0"/>
          </a:p>
        </p:txBody>
      </p:sp>
      <p:sp>
        <p:nvSpPr>
          <p:cNvPr id="3" name="Symbol zastępczy numeru slajdu 2">
            <a:extLst>
              <a:ext uri="{FF2B5EF4-FFF2-40B4-BE49-F238E27FC236}">
                <a16:creationId xmlns:a16="http://schemas.microsoft.com/office/drawing/2014/main" id="{A2EB784E-61C6-B59E-13F5-196D39225406}"/>
              </a:ext>
            </a:extLst>
          </p:cNvPr>
          <p:cNvSpPr>
            <a:spLocks noGrp="1"/>
          </p:cNvSpPr>
          <p:nvPr>
            <p:ph type="sldNum" sz="quarter" idx="12"/>
          </p:nvPr>
        </p:nvSpPr>
        <p:spPr>
          <a:xfrm>
            <a:off x="9415814" y="6492874"/>
            <a:ext cx="2743200" cy="365125"/>
          </a:xfrm>
        </p:spPr>
        <p:txBody>
          <a:bodyPr/>
          <a:lstStyle/>
          <a:p>
            <a:fld id="{C0DE7FCD-74FC-4D3A-9665-54A6D3DBFCED}" type="slidenum">
              <a:rPr lang="pl-PL" smtClean="0"/>
              <a:t>29</a:t>
            </a:fld>
            <a:endParaRPr lang="pl-PL" dirty="0"/>
          </a:p>
        </p:txBody>
      </p:sp>
      <p:pic>
        <p:nvPicPr>
          <p:cNvPr id="5" name="Obraz 4">
            <a:extLst>
              <a:ext uri="{FF2B5EF4-FFF2-40B4-BE49-F238E27FC236}">
                <a16:creationId xmlns:a16="http://schemas.microsoft.com/office/drawing/2014/main" id="{FD1C245E-961F-846D-44C5-190EF7BAE6C6}"/>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3410000" y="5197808"/>
            <a:ext cx="772617" cy="772617"/>
          </a:xfrm>
          <a:prstGeom prst="rect">
            <a:avLst/>
          </a:prstGeom>
        </p:spPr>
      </p:pic>
    </p:spTree>
    <p:extLst>
      <p:ext uri="{BB962C8B-B14F-4D97-AF65-F5344CB8AC3E}">
        <p14:creationId xmlns:p14="http://schemas.microsoft.com/office/powerpoint/2010/main" val="39007406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
            <a:ext cx="9360367" cy="886430"/>
          </a:xfrm>
        </p:spPr>
        <p:txBody>
          <a:bodyPr>
            <a:normAutofit/>
          </a:bodyPr>
          <a:lstStyle/>
          <a:p>
            <a:r>
              <a:rPr lang="pl-PL" sz="3600" b="1" dirty="0">
                <a:latin typeface="+mn-lt"/>
              </a:rPr>
              <a:t>Definicje ustawowe</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0" y="922381"/>
            <a:ext cx="12036000" cy="4320000"/>
          </a:xfrm>
        </p:spPr>
        <p:txBody>
          <a:bodyPr vert="horz" lIns="91440" tIns="45720" rIns="91440" bIns="45720" rtlCol="0" anchor="t">
            <a:noAutofit/>
          </a:bodyPr>
          <a:lstStyle/>
          <a:p>
            <a:pPr marL="356870" lvl="1" indent="-174625">
              <a:lnSpc>
                <a:spcPct val="160000"/>
              </a:lnSpc>
              <a:spcBef>
                <a:spcPts val="600"/>
              </a:spcBef>
              <a:buFont typeface="Wingdings" panose="05000000000000000000" pitchFamily="2" charset="2"/>
              <a:buChar char="§"/>
            </a:pPr>
            <a:r>
              <a:rPr lang="pl-PL" sz="2000" dirty="0"/>
              <a:t>Zgodnie z zapisami w Ustawie o rehabilitacji zawodowej i społecznej niepełnosprawność </a:t>
            </a:r>
            <a:r>
              <a:rPr lang="pl-PL" sz="2000" b="1" dirty="0"/>
              <a:t>to trwała lub okresowa niezdolność do wypełniania ról społecznych z powodu stałego lub długotrwałego naruszenia sprawności organizmu, w szczególności powodująca niezdolność do pracy;</a:t>
            </a:r>
            <a:endParaRPr lang="pl-PL" sz="2000" dirty="0">
              <a:cs typeface="Arial"/>
            </a:endParaRPr>
          </a:p>
          <a:p>
            <a:pPr marL="356870" lvl="1" indent="-174625">
              <a:lnSpc>
                <a:spcPct val="150000"/>
              </a:lnSpc>
              <a:buFont typeface="Wingdings" panose="05000000000000000000" pitchFamily="2" charset="2"/>
              <a:buChar char="§"/>
            </a:pPr>
            <a:r>
              <a:rPr lang="pl-PL" sz="2000" dirty="0"/>
              <a:t>Ustawa o zapewnianiu dostępności osobom ze szczególnymi potrzebami definiuje osobę ze szczególnymi potrzebami </a:t>
            </a:r>
            <a:r>
              <a:rPr lang="pl-PL" sz="2000" b="1" dirty="0"/>
              <a:t>- osobę, która ze względu na swoje cechy zewnętrzne lub wewnętrzne, albo ze względu na okoliczności, w których się znajduje, musi podjąć dodatkowe działania lub zastosować dodatkowe środki </a:t>
            </a:r>
            <a:br>
              <a:rPr lang="pl-PL" sz="2000" b="1" dirty="0"/>
            </a:br>
            <a:r>
              <a:rPr lang="pl-PL" sz="2000" b="1" dirty="0"/>
              <a:t>w celu przezwyciężenia bariery</a:t>
            </a:r>
            <a:r>
              <a:rPr lang="pl-PL" sz="2000" dirty="0"/>
              <a:t>, aby uczestniczyć w różnych sferach życia na zasadzie równości z innymi osobami;</a:t>
            </a:r>
            <a:endParaRPr lang="pl-PL" sz="2000" dirty="0">
              <a:cs typeface="Arial"/>
            </a:endParaRPr>
          </a:p>
        </p:txBody>
      </p:sp>
      <p:sp>
        <p:nvSpPr>
          <p:cNvPr id="4" name="Prostokąt 3" descr="&quot; &quot;">
            <a:extLst>
              <a:ext uri="{FF2B5EF4-FFF2-40B4-BE49-F238E27FC236}">
                <a16:creationId xmlns:a16="http://schemas.microsoft.com/office/drawing/2014/main" id="{8F4D0A8F-97B8-F05A-C65F-0E1FC2D9E149}"/>
              </a:ext>
            </a:extLst>
          </p:cNvPr>
          <p:cNvSpPr/>
          <p:nvPr/>
        </p:nvSpPr>
        <p:spPr>
          <a:xfrm>
            <a:off x="5541209" y="5322462"/>
            <a:ext cx="6650791" cy="705047"/>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solidFill>
                  <a:schemeClr val="bg1"/>
                </a:solidFill>
              </a:rPr>
              <a:t>Wsparcie należy się wszystkim osobom ze szczególnymi potrzebami, w tym osobom z niepełnosprawnościami</a:t>
            </a:r>
            <a:endParaRPr lang="en-US" sz="2000" dirty="0">
              <a:solidFill>
                <a:schemeClr val="bg1"/>
              </a:solidFill>
            </a:endParaRPr>
          </a:p>
        </p:txBody>
      </p:sp>
      <p:sp>
        <p:nvSpPr>
          <p:cNvPr id="10" name="Symbol zastępczy numeru slajdu 9">
            <a:extLst>
              <a:ext uri="{FF2B5EF4-FFF2-40B4-BE49-F238E27FC236}">
                <a16:creationId xmlns:a16="http://schemas.microsoft.com/office/drawing/2014/main" id="{D15E310E-3A4F-AA1F-ABCC-A54D4CFAA461}"/>
              </a:ext>
            </a:extLst>
          </p:cNvPr>
          <p:cNvSpPr>
            <a:spLocks noGrp="1"/>
          </p:cNvSpPr>
          <p:nvPr>
            <p:ph type="sldNum" sz="quarter" idx="12"/>
          </p:nvPr>
        </p:nvSpPr>
        <p:spPr>
          <a:xfrm>
            <a:off x="9431690" y="6492875"/>
            <a:ext cx="2743200" cy="365125"/>
          </a:xfrm>
        </p:spPr>
        <p:txBody>
          <a:bodyPr/>
          <a:lstStyle/>
          <a:p>
            <a:fld id="{C0DE7FCD-74FC-4D3A-9665-54A6D3DBFCED}" type="slidenum">
              <a:rPr lang="pl-PL" smtClean="0"/>
              <a:t>3</a:t>
            </a:fld>
            <a:endParaRPr lang="pl-PL" dirty="0"/>
          </a:p>
        </p:txBody>
      </p:sp>
      <p:pic>
        <p:nvPicPr>
          <p:cNvPr id="6" name="Obraz 5">
            <a:extLst>
              <a:ext uri="{FF2B5EF4-FFF2-40B4-BE49-F238E27FC236}">
                <a16:creationId xmlns:a16="http://schemas.microsoft.com/office/drawing/2014/main" id="{D1B9EEC2-860F-7F19-CDCA-0F00B0CE8607}"/>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5543842" y="5277462"/>
            <a:ext cx="772617" cy="772617"/>
          </a:xfrm>
          <a:prstGeom prst="rect">
            <a:avLst/>
          </a:prstGeom>
        </p:spPr>
      </p:pic>
    </p:spTree>
    <p:extLst>
      <p:ext uri="{BB962C8B-B14F-4D97-AF65-F5344CB8AC3E}">
        <p14:creationId xmlns:p14="http://schemas.microsoft.com/office/powerpoint/2010/main" val="3609162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C60D0-F1FE-B86B-27B8-F52D4F96ABE2}"/>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1D7C2716-D42D-228C-8B9E-5678FE7CB677}"/>
              </a:ext>
            </a:extLst>
          </p:cNvPr>
          <p:cNvSpPr>
            <a:spLocks noGrp="1"/>
          </p:cNvSpPr>
          <p:nvPr>
            <p:ph type="title"/>
          </p:nvPr>
        </p:nvSpPr>
        <p:spPr>
          <a:xfrm>
            <a:off x="7692" y="1"/>
            <a:ext cx="9363000" cy="864000"/>
          </a:xfrm>
        </p:spPr>
        <p:txBody>
          <a:bodyPr>
            <a:normAutofit/>
          </a:bodyPr>
          <a:lstStyle/>
          <a:p>
            <a:r>
              <a:rPr lang="pl-PL" sz="3600" b="1" dirty="0">
                <a:latin typeface="+mn-lt"/>
              </a:rPr>
              <a:t>Osoby </a:t>
            </a:r>
            <a:r>
              <a:rPr lang="pl-PL" sz="3600" b="1" dirty="0">
                <a:latin typeface="+mn-lt"/>
                <a:cs typeface="Arial" panose="020B0604020202020204" pitchFamily="34" charset="0"/>
              </a:rPr>
              <a:t>o odmiennym wyglądzie (2 z 2)</a:t>
            </a:r>
            <a:endParaRPr lang="pl-PL" sz="3600" b="1" dirty="0">
              <a:latin typeface="+mn-lt"/>
            </a:endParaRPr>
          </a:p>
        </p:txBody>
      </p:sp>
      <p:sp>
        <p:nvSpPr>
          <p:cNvPr id="9" name="Symbol zastępczy tekstu 2">
            <a:extLst>
              <a:ext uri="{FF2B5EF4-FFF2-40B4-BE49-F238E27FC236}">
                <a16:creationId xmlns:a16="http://schemas.microsoft.com/office/drawing/2014/main" id="{B99A429F-F23D-B07D-0990-5BAAF3784324}"/>
              </a:ext>
            </a:extLst>
          </p:cNvPr>
          <p:cNvSpPr txBox="1">
            <a:spLocks/>
          </p:cNvSpPr>
          <p:nvPr/>
        </p:nvSpPr>
        <p:spPr>
          <a:xfrm>
            <a:off x="7692" y="1166781"/>
            <a:ext cx="12028308" cy="337500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174625">
              <a:lnSpc>
                <a:spcPct val="150000"/>
              </a:lnSpc>
              <a:spcBef>
                <a:spcPts val="600"/>
              </a:spcBef>
              <a:buFont typeface="Wingdings" panose="05000000000000000000" pitchFamily="2" charset="2"/>
              <a:buChar char="§"/>
            </a:pPr>
            <a:r>
              <a:rPr lang="pl-PL" sz="2000" dirty="0"/>
              <a:t>pamiętajmy, że wszyscy odczuwają potrzebę </a:t>
            </a:r>
            <a:r>
              <a:rPr lang="pl-PL" sz="2000" b="1" dirty="0"/>
              <a:t>pozytywnego obrazu własnej osoby</a:t>
            </a:r>
            <a:r>
              <a:rPr lang="pl-PL" sz="2000" dirty="0"/>
              <a:t>, aby czuć się w pełni aktywnym członkiem społeczeństwa;</a:t>
            </a:r>
          </a:p>
          <a:p>
            <a:pPr marL="357188" indent="-174625">
              <a:lnSpc>
                <a:spcPct val="150000"/>
              </a:lnSpc>
              <a:spcBef>
                <a:spcPts val="600"/>
              </a:spcBef>
              <a:buFont typeface="Wingdings" panose="05000000000000000000" pitchFamily="2" charset="2"/>
              <a:buChar char="§"/>
            </a:pPr>
            <a:r>
              <a:rPr lang="pl-PL" sz="2000" dirty="0"/>
              <a:t>jeśli widzimy osobę odpowiadającą takiemu opisowi, po prostu </a:t>
            </a:r>
            <a:r>
              <a:rPr lang="pl-PL" sz="2000" b="1" dirty="0"/>
              <a:t>uśmiechnijmy się do niej</a:t>
            </a:r>
            <a:r>
              <a:rPr lang="pl-PL" sz="2000" dirty="0"/>
              <a:t>;</a:t>
            </a:r>
          </a:p>
          <a:p>
            <a:pPr marL="357188" indent="-174625">
              <a:lnSpc>
                <a:spcPct val="150000"/>
              </a:lnSpc>
              <a:spcBef>
                <a:spcPts val="600"/>
              </a:spcBef>
              <a:buFont typeface="Wingdings" panose="05000000000000000000" pitchFamily="2" charset="2"/>
              <a:buChar char="§"/>
            </a:pPr>
            <a:r>
              <a:rPr lang="pl-PL" sz="2000" dirty="0"/>
              <a:t>jeśli sytuacja temu sprzyja,</a:t>
            </a:r>
            <a:r>
              <a:rPr lang="pl-PL" sz="2000" b="1" dirty="0"/>
              <a:t> zacznijmy </a:t>
            </a:r>
            <a:r>
              <a:rPr lang="pl-PL" sz="2000" dirty="0"/>
              <a:t>rozmowę;</a:t>
            </a:r>
          </a:p>
          <a:p>
            <a:pPr marL="357188" indent="-174625">
              <a:lnSpc>
                <a:spcPct val="150000"/>
              </a:lnSpc>
              <a:spcBef>
                <a:spcPts val="600"/>
              </a:spcBef>
              <a:buFont typeface="Wingdings" panose="05000000000000000000" pitchFamily="2" charset="2"/>
              <a:buChar char="§"/>
            </a:pPr>
            <a:r>
              <a:rPr lang="pl-PL" sz="2000" b="1" dirty="0"/>
              <a:t>włączajmy </a:t>
            </a:r>
            <a:r>
              <a:rPr lang="pl-PL" sz="2000" dirty="0"/>
              <a:t>osoby do wszelkich możliwych (zgodnie z jej zainteresowaniami) toczących się aktualnie wydarzeń na uczelni;</a:t>
            </a:r>
            <a:endParaRPr lang="pl-PL" sz="2000" u="sng" dirty="0">
              <a:ea typeface="Calibri" panose="020F0502020204030204" pitchFamily="34" charset="0"/>
              <a:cs typeface="Arial" panose="020B0604020202020204" pitchFamily="34" charset="0"/>
            </a:endParaRPr>
          </a:p>
          <a:p>
            <a:pPr marL="0" indent="-180000">
              <a:lnSpc>
                <a:spcPct val="140000"/>
              </a:lnSpc>
              <a:spcBef>
                <a:spcPts val="0"/>
              </a:spcBef>
              <a:buFont typeface="Wingdings" panose="05000000000000000000" pitchFamily="2" charset="2"/>
              <a:buChar char="§"/>
            </a:pPr>
            <a:endParaRPr lang="pl-PL" sz="2000" u="sng" dirty="0">
              <a:ea typeface="Calibri" panose="020F0502020204030204" pitchFamily="34" charset="0"/>
              <a:cs typeface="Arial" panose="020B0604020202020204" pitchFamily="34" charset="0"/>
            </a:endParaRPr>
          </a:p>
        </p:txBody>
      </p:sp>
      <p:sp>
        <p:nvSpPr>
          <p:cNvPr id="4" name="Prostokąt 3" descr="&quot; &quot;">
            <a:extLst>
              <a:ext uri="{FF2B5EF4-FFF2-40B4-BE49-F238E27FC236}">
                <a16:creationId xmlns:a16="http://schemas.microsoft.com/office/drawing/2014/main" id="{4FDF6361-EF66-AE6B-3BDF-86F42DA60951}"/>
              </a:ext>
            </a:extLst>
          </p:cNvPr>
          <p:cNvSpPr/>
          <p:nvPr/>
        </p:nvSpPr>
        <p:spPr>
          <a:xfrm>
            <a:off x="5169001" y="4979197"/>
            <a:ext cx="7022999" cy="945000"/>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719455"/>
            <a:r>
              <a:rPr lang="pl-PL" sz="2000" dirty="0"/>
              <a:t>Kwestię odmiennego wyglądu należy potraktować jak każdy inny „normalny” wygląd, chyba że powoduje on szczególne potrzeby, wówczas należy im sprostać </a:t>
            </a:r>
            <a:endParaRPr lang="en-US" sz="2000" dirty="0">
              <a:cs typeface="Arial"/>
            </a:endParaRPr>
          </a:p>
        </p:txBody>
      </p:sp>
      <p:sp>
        <p:nvSpPr>
          <p:cNvPr id="3" name="Symbol zastępczy numeru slajdu 2">
            <a:extLst>
              <a:ext uri="{FF2B5EF4-FFF2-40B4-BE49-F238E27FC236}">
                <a16:creationId xmlns:a16="http://schemas.microsoft.com/office/drawing/2014/main" id="{213328DB-677A-1C70-8071-380313922372}"/>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30</a:t>
            </a:fld>
            <a:endParaRPr lang="pl-PL" dirty="0"/>
          </a:p>
        </p:txBody>
      </p:sp>
      <p:pic>
        <p:nvPicPr>
          <p:cNvPr id="5" name="Obraz 4">
            <a:extLst>
              <a:ext uri="{FF2B5EF4-FFF2-40B4-BE49-F238E27FC236}">
                <a16:creationId xmlns:a16="http://schemas.microsoft.com/office/drawing/2014/main" id="{40F715CD-DD22-4B32-3CB3-D6FED0E57CF4}"/>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5169001" y="4980710"/>
            <a:ext cx="772617" cy="772617"/>
          </a:xfrm>
          <a:prstGeom prst="rect">
            <a:avLst/>
          </a:prstGeom>
        </p:spPr>
      </p:pic>
    </p:spTree>
    <p:extLst>
      <p:ext uri="{BB962C8B-B14F-4D97-AF65-F5344CB8AC3E}">
        <p14:creationId xmlns:p14="http://schemas.microsoft.com/office/powerpoint/2010/main" val="12713742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7692" y="1"/>
            <a:ext cx="9384532" cy="774000"/>
          </a:xfrm>
        </p:spPr>
        <p:txBody>
          <a:bodyPr>
            <a:normAutofit/>
          </a:bodyPr>
          <a:lstStyle/>
          <a:p>
            <a:r>
              <a:rPr lang="pl-PL" sz="3600" b="1" dirty="0">
                <a:latin typeface="+mn-lt"/>
              </a:rPr>
              <a:t>Osoby </a:t>
            </a:r>
            <a:r>
              <a:rPr lang="pl-PL" sz="3600" b="1" dirty="0">
                <a:latin typeface="+mn-lt"/>
                <a:cs typeface="Arial" panose="020B0604020202020204" pitchFamily="34" charset="0"/>
              </a:rPr>
              <a:t>z zespołem </a:t>
            </a:r>
            <a:r>
              <a:rPr lang="pl-PL" sz="3600" b="1" dirty="0" err="1">
                <a:latin typeface="+mn-lt"/>
                <a:cs typeface="Arial" panose="020B0604020202020204" pitchFamily="34" charset="0"/>
              </a:rPr>
              <a:t>Tourette’a</a:t>
            </a:r>
            <a:endParaRPr lang="pl-PL" sz="3600" b="1" dirty="0">
              <a:latin typeface="+mn-lt"/>
            </a:endParaRP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156000" y="1101792"/>
            <a:ext cx="8370000" cy="491254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600"/>
              </a:spcBef>
              <a:buNone/>
            </a:pPr>
            <a:r>
              <a:rPr lang="pl-PL" sz="2000" dirty="0">
                <a:cs typeface="Arial" panose="020B0604020202020204" pitchFamily="34" charset="0"/>
              </a:rPr>
              <a:t>Jeśli u osoby z zespołem </a:t>
            </a:r>
            <a:r>
              <a:rPr lang="pl-PL" sz="2000" dirty="0" err="1">
                <a:cs typeface="Arial" panose="020B0604020202020204" pitchFamily="34" charset="0"/>
              </a:rPr>
              <a:t>Tourette’a</a:t>
            </a:r>
            <a:r>
              <a:rPr lang="pl-PL" sz="2000" dirty="0">
                <a:cs typeface="Arial" panose="020B0604020202020204" pitchFamily="34" charset="0"/>
              </a:rPr>
              <a:t> podczas rozmowy pojawiają się tiki:</a:t>
            </a:r>
          </a:p>
          <a:p>
            <a:pPr marL="538163" lvl="1">
              <a:lnSpc>
                <a:spcPct val="150000"/>
              </a:lnSpc>
              <a:spcBef>
                <a:spcPts val="600"/>
              </a:spcBef>
              <a:buFont typeface="Wingdings" panose="05000000000000000000" pitchFamily="2" charset="2"/>
              <a:buChar char="§"/>
            </a:pPr>
            <a:r>
              <a:rPr lang="pl-PL" sz="2000" b="1" dirty="0">
                <a:cs typeface="Arial" panose="020B0604020202020204" pitchFamily="34" charset="0"/>
              </a:rPr>
              <a:t>poczekajmy,</a:t>
            </a:r>
            <a:r>
              <a:rPr lang="pl-PL" sz="2000" dirty="0">
                <a:cs typeface="Arial" panose="020B0604020202020204" pitchFamily="34" charset="0"/>
              </a:rPr>
              <a:t> aż miną, a następnie spokojnie kontynuujmy rozmowę;</a:t>
            </a:r>
          </a:p>
          <a:p>
            <a:pPr marL="538163" lvl="1">
              <a:lnSpc>
                <a:spcPct val="150000"/>
              </a:lnSpc>
              <a:spcBef>
                <a:spcPts val="600"/>
              </a:spcBef>
              <a:buFont typeface="Wingdings" panose="05000000000000000000" pitchFamily="2" charset="2"/>
              <a:buChar char="§"/>
            </a:pPr>
            <a:r>
              <a:rPr lang="pl-PL" sz="2000" dirty="0">
                <a:cs typeface="Arial" panose="020B0604020202020204" pitchFamily="34" charset="0"/>
              </a:rPr>
              <a:t>im usilniej osoba ta będzie próbowała je powstrzymać, tym bardziej atak będzie się nasilał;</a:t>
            </a:r>
          </a:p>
          <a:p>
            <a:pPr marL="538163" lvl="1">
              <a:lnSpc>
                <a:spcPct val="150000"/>
              </a:lnSpc>
              <a:spcBef>
                <a:spcPts val="600"/>
              </a:spcBef>
              <a:buFont typeface="Wingdings" panose="05000000000000000000" pitchFamily="2" charset="2"/>
              <a:buChar char="§"/>
            </a:pPr>
            <a:r>
              <a:rPr lang="pl-PL" sz="2000" dirty="0">
                <a:cs typeface="Arial" panose="020B0604020202020204" pitchFamily="34" charset="0"/>
              </a:rPr>
              <a:t>pomóc może zapewnienie osobie z zespołem </a:t>
            </a:r>
            <a:r>
              <a:rPr lang="pl-PL" sz="2000" dirty="0" err="1">
                <a:cs typeface="Arial" panose="020B0604020202020204" pitchFamily="34" charset="0"/>
              </a:rPr>
              <a:t>Tourette’a</a:t>
            </a:r>
            <a:r>
              <a:rPr lang="pl-PL" sz="2000" dirty="0">
                <a:cs typeface="Arial" panose="020B0604020202020204" pitchFamily="34" charset="0"/>
              </a:rPr>
              <a:t> możliwości opuszczenia na chwilę spotkania lub rozmowy, aby w odosobnieniu przeczekała atak.</a:t>
            </a:r>
          </a:p>
          <a:p>
            <a:pPr marL="0" indent="-180000">
              <a:lnSpc>
                <a:spcPct val="140000"/>
              </a:lnSpc>
              <a:spcBef>
                <a:spcPts val="600"/>
              </a:spcBef>
              <a:buFont typeface="Wingdings" panose="05000000000000000000" pitchFamily="2" charset="2"/>
              <a:buChar char="§"/>
            </a:pPr>
            <a:endParaRPr lang="pl-PL" sz="2000" u="sng" dirty="0">
              <a:ea typeface="Calibri" panose="020F0502020204030204" pitchFamily="34" charset="0"/>
              <a:cs typeface="Arial" panose="020B0604020202020204" pitchFamily="34" charset="0"/>
            </a:endParaRPr>
          </a:p>
        </p:txBody>
      </p:sp>
      <p:pic>
        <p:nvPicPr>
          <p:cNvPr id="5" name="Obraz 4" descr="Na zdjęciu mężczyzna, trzymający ręce na twarzy ">
            <a:extLst>
              <a:ext uri="{FF2B5EF4-FFF2-40B4-BE49-F238E27FC236}">
                <a16:creationId xmlns:a16="http://schemas.microsoft.com/office/drawing/2014/main" id="{37E77FE0-5DB9-4CAE-EAA0-4B6E62CB0140}"/>
              </a:ext>
            </a:extLst>
          </p:cNvPr>
          <p:cNvPicPr>
            <a:picLocks noChangeAspect="1"/>
          </p:cNvPicPr>
          <p:nvPr/>
        </p:nvPicPr>
        <p:blipFill>
          <a:blip r:embed="rId2"/>
          <a:stretch>
            <a:fillRect/>
          </a:stretch>
        </p:blipFill>
        <p:spPr>
          <a:xfrm>
            <a:off x="8610600" y="1314000"/>
            <a:ext cx="3212978" cy="3197587"/>
          </a:xfrm>
          <a:prstGeom prst="rect">
            <a:avLst/>
          </a:prstGeom>
        </p:spPr>
      </p:pic>
      <p:sp>
        <p:nvSpPr>
          <p:cNvPr id="3" name="Symbol zastępczy numeru slajdu 2">
            <a:extLst>
              <a:ext uri="{FF2B5EF4-FFF2-40B4-BE49-F238E27FC236}">
                <a16:creationId xmlns:a16="http://schemas.microsoft.com/office/drawing/2014/main" id="{39F1E55F-FCC3-7396-A117-EB86F8EEFF6F}"/>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31</a:t>
            </a:fld>
            <a:endParaRPr lang="pl-PL" dirty="0"/>
          </a:p>
        </p:txBody>
      </p:sp>
    </p:spTree>
    <p:extLst>
      <p:ext uri="{BB962C8B-B14F-4D97-AF65-F5344CB8AC3E}">
        <p14:creationId xmlns:p14="http://schemas.microsoft.com/office/powerpoint/2010/main" val="18600132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
            <a:ext cx="9371413" cy="863999"/>
          </a:xfrm>
        </p:spPr>
        <p:txBody>
          <a:bodyPr>
            <a:normAutofit/>
          </a:bodyPr>
          <a:lstStyle/>
          <a:p>
            <a:r>
              <a:rPr lang="pl-PL" sz="3600" b="1" dirty="0">
                <a:latin typeface="+mn-lt"/>
              </a:rPr>
              <a:t>Osoby </a:t>
            </a:r>
            <a:r>
              <a:rPr lang="pl-PL" sz="3600" b="1" dirty="0">
                <a:latin typeface="+mn-lt"/>
                <a:cs typeface="Arial" panose="020B0604020202020204" pitchFamily="34" charset="0"/>
              </a:rPr>
              <a:t>z zaburzeniami mowy</a:t>
            </a:r>
            <a:endParaRPr lang="pl-PL" sz="3600" b="1" dirty="0">
              <a:latin typeface="+mn-lt"/>
            </a:endParaRP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0" y="864000"/>
            <a:ext cx="12081000" cy="3685024"/>
          </a:xfrm>
          <a:prstGeom prst="rect">
            <a:avLst/>
          </a:prstGeom>
        </p:spPr>
        <p:txBody>
          <a:bodyPr lIns="0" tIns="0" rIns="0" bIns="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6870" indent="-174625">
              <a:lnSpc>
                <a:spcPct val="150000"/>
              </a:lnSpc>
              <a:spcBef>
                <a:spcPts val="600"/>
              </a:spcBef>
              <a:buFont typeface="Wingdings" panose="05000000000000000000" pitchFamily="2" charset="2"/>
              <a:buChar char="§"/>
            </a:pPr>
            <a:r>
              <a:rPr lang="pl-PL" sz="2000" b="1" dirty="0">
                <a:cs typeface="Arial"/>
              </a:rPr>
              <a:t>zarówno osoby jąkające się jak i osoby, które doznały udaru </a:t>
            </a:r>
            <a:r>
              <a:rPr lang="pl-PL" sz="2000" dirty="0">
                <a:cs typeface="Arial"/>
              </a:rPr>
              <a:t>mogą mieć poważne zaburzenia mowy, mogą korzystać z protezy głosu;</a:t>
            </a:r>
          </a:p>
          <a:p>
            <a:pPr marL="356870" indent="-174625">
              <a:lnSpc>
                <a:spcPct val="150000"/>
              </a:lnSpc>
              <a:spcBef>
                <a:spcPts val="600"/>
              </a:spcBef>
              <a:buFont typeface="Wingdings" panose="05000000000000000000" pitchFamily="2" charset="2"/>
              <a:buChar char="§"/>
            </a:pPr>
            <a:r>
              <a:rPr lang="pl-PL" sz="2000" dirty="0">
                <a:cs typeface="Arial"/>
              </a:rPr>
              <a:t>poświęćmy takiej osobie </a:t>
            </a:r>
            <a:r>
              <a:rPr lang="pl-PL" sz="2000" b="1" dirty="0">
                <a:cs typeface="Arial"/>
              </a:rPr>
              <a:t>pełną uwagę</a:t>
            </a:r>
            <a:r>
              <a:rPr lang="pl-PL" sz="2000" dirty="0">
                <a:cs typeface="Arial"/>
              </a:rPr>
              <a:t>;</a:t>
            </a:r>
          </a:p>
          <a:p>
            <a:pPr marL="356870" indent="-174625">
              <a:lnSpc>
                <a:spcPct val="150000"/>
              </a:lnSpc>
              <a:spcBef>
                <a:spcPts val="600"/>
              </a:spcBef>
              <a:buFont typeface="Wingdings" panose="05000000000000000000" pitchFamily="2" charset="2"/>
              <a:buChar char="§"/>
            </a:pPr>
            <a:r>
              <a:rPr lang="pl-PL" sz="2000" b="1" dirty="0">
                <a:cs typeface="Arial" panose="020B0604020202020204" pitchFamily="34" charset="0"/>
              </a:rPr>
              <a:t>nie przerywajmy </a:t>
            </a:r>
            <a:r>
              <a:rPr lang="pl-PL" sz="2000" dirty="0">
                <a:cs typeface="Arial" panose="020B0604020202020204" pitchFamily="34" charset="0"/>
              </a:rPr>
              <a:t>jej, ani nie kończmy za nią zdań;</a:t>
            </a:r>
          </a:p>
          <a:p>
            <a:pPr marL="356870" indent="-174625">
              <a:lnSpc>
                <a:spcPct val="150000"/>
              </a:lnSpc>
              <a:spcBef>
                <a:spcPts val="600"/>
              </a:spcBef>
              <a:buFont typeface="Wingdings" panose="05000000000000000000" pitchFamily="2" charset="2"/>
              <a:buChar char="§"/>
            </a:pPr>
            <a:r>
              <a:rPr lang="pl-PL" sz="2000" dirty="0">
                <a:cs typeface="Arial" panose="020B0604020202020204" pitchFamily="34" charset="0"/>
              </a:rPr>
              <a:t>jeśli mamy trudności z jej zrozumieniem, </a:t>
            </a:r>
            <a:r>
              <a:rPr lang="pl-PL" sz="2000" b="1" dirty="0">
                <a:cs typeface="Arial" panose="020B0604020202020204" pitchFamily="34" charset="0"/>
              </a:rPr>
              <a:t>nie przytakujmy, poprośmy o powtórzenie</a:t>
            </a:r>
            <a:r>
              <a:rPr lang="pl-PL" sz="2000" dirty="0">
                <a:cs typeface="Arial" panose="020B0604020202020204" pitchFamily="34" charset="0"/>
              </a:rPr>
              <a:t>;</a:t>
            </a:r>
          </a:p>
          <a:p>
            <a:pPr marL="356870" indent="-174625">
              <a:lnSpc>
                <a:spcPct val="150000"/>
              </a:lnSpc>
              <a:spcBef>
                <a:spcPts val="600"/>
              </a:spcBef>
              <a:buFont typeface="Wingdings" panose="05000000000000000000" pitchFamily="2" charset="2"/>
              <a:buChar char="§"/>
            </a:pPr>
            <a:r>
              <a:rPr lang="pl-PL" sz="2000" dirty="0">
                <a:cs typeface="Arial" panose="020B0604020202020204" pitchFamily="34" charset="0"/>
              </a:rPr>
              <a:t>w większości przypadków osoba ta nie będzie miała nic przeciwko powtórzeniu i doceni nasz wysiłek </a:t>
            </a:r>
            <a:br>
              <a:rPr lang="pl-PL" sz="2000" dirty="0">
                <a:cs typeface="Arial" panose="020B0604020202020204" pitchFamily="34" charset="0"/>
              </a:rPr>
            </a:br>
            <a:r>
              <a:rPr lang="pl-PL" sz="2000" dirty="0">
                <a:cs typeface="Arial" panose="020B0604020202020204" pitchFamily="34" charset="0"/>
              </a:rPr>
              <a:t>w wysłuchanie tego, co ma do powiedzenia;</a:t>
            </a:r>
            <a:br>
              <a:rPr lang="pl-PL" sz="2000" dirty="0">
                <a:cs typeface="Arial" panose="020B0604020202020204" pitchFamily="34" charset="0"/>
              </a:rPr>
            </a:br>
            <a:endParaRPr lang="pl-PL" sz="2000" u="sng" dirty="0">
              <a:ea typeface="Calibri" panose="020F0502020204030204" pitchFamily="34" charset="0"/>
              <a:cs typeface="Arial" panose="020B0604020202020204" pitchFamily="34" charset="0"/>
            </a:endParaRPr>
          </a:p>
        </p:txBody>
      </p:sp>
      <p:sp>
        <p:nvSpPr>
          <p:cNvPr id="3" name="Prostokąt 2" descr="&quot; &quot;">
            <a:extLst>
              <a:ext uri="{FF2B5EF4-FFF2-40B4-BE49-F238E27FC236}">
                <a16:creationId xmlns:a16="http://schemas.microsoft.com/office/drawing/2014/main" id="{19C9231A-484D-0B30-8670-6BFA69B8234D}"/>
              </a:ext>
            </a:extLst>
          </p:cNvPr>
          <p:cNvSpPr/>
          <p:nvPr/>
        </p:nvSpPr>
        <p:spPr>
          <a:xfrm>
            <a:off x="2944032" y="4933909"/>
            <a:ext cx="9247968" cy="958228"/>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Niektóre osoby jąkające będą wolały pisać, inne śpiewać, innym tekst wyuczony na pamięć nie będzie sprawiał problemów z komunikacją, warto zapytać </a:t>
            </a:r>
            <a:br>
              <a:rPr lang="pl-PL" sz="2000" dirty="0"/>
            </a:br>
            <a:r>
              <a:rPr lang="pl-PL" sz="2000" dirty="0"/>
              <a:t>o preferencje osoby jąkającej się w zakresie komunikacji </a:t>
            </a:r>
            <a:endParaRPr lang="en-US" sz="2000" dirty="0"/>
          </a:p>
        </p:txBody>
      </p:sp>
      <p:sp>
        <p:nvSpPr>
          <p:cNvPr id="5" name="Symbol zastępczy numeru slajdu 4">
            <a:extLst>
              <a:ext uri="{FF2B5EF4-FFF2-40B4-BE49-F238E27FC236}">
                <a16:creationId xmlns:a16="http://schemas.microsoft.com/office/drawing/2014/main" id="{342A765A-8C00-2310-281E-7CEA5AB15244}"/>
              </a:ext>
            </a:extLst>
          </p:cNvPr>
          <p:cNvSpPr>
            <a:spLocks noGrp="1"/>
          </p:cNvSpPr>
          <p:nvPr>
            <p:ph type="sldNum" sz="quarter" idx="12"/>
          </p:nvPr>
        </p:nvSpPr>
        <p:spPr>
          <a:xfrm>
            <a:off x="9442589" y="6489362"/>
            <a:ext cx="2743200" cy="365125"/>
          </a:xfrm>
        </p:spPr>
        <p:txBody>
          <a:bodyPr/>
          <a:lstStyle/>
          <a:p>
            <a:fld id="{C0DE7FCD-74FC-4D3A-9665-54A6D3DBFCED}" type="slidenum">
              <a:rPr lang="pl-PL" smtClean="0"/>
              <a:t>32</a:t>
            </a:fld>
            <a:endParaRPr lang="pl-PL" dirty="0"/>
          </a:p>
        </p:txBody>
      </p:sp>
      <p:pic>
        <p:nvPicPr>
          <p:cNvPr id="4" name="Obraz 3">
            <a:extLst>
              <a:ext uri="{FF2B5EF4-FFF2-40B4-BE49-F238E27FC236}">
                <a16:creationId xmlns:a16="http://schemas.microsoft.com/office/drawing/2014/main" id="{5375E1FE-3069-B22B-616E-00CC151449AD}"/>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2964001" y="4933910"/>
            <a:ext cx="772617" cy="772617"/>
          </a:xfrm>
          <a:prstGeom prst="rect">
            <a:avLst/>
          </a:prstGeom>
        </p:spPr>
      </p:pic>
    </p:spTree>
    <p:extLst>
      <p:ext uri="{BB962C8B-B14F-4D97-AF65-F5344CB8AC3E}">
        <p14:creationId xmlns:p14="http://schemas.microsoft.com/office/powerpoint/2010/main" val="32257736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5615" y="1"/>
            <a:ext cx="9384532" cy="909000"/>
          </a:xfrm>
        </p:spPr>
        <p:txBody>
          <a:bodyPr>
            <a:normAutofit/>
          </a:bodyPr>
          <a:lstStyle/>
          <a:p>
            <a:r>
              <a:rPr lang="pl-PL" sz="3600" b="1" dirty="0">
                <a:latin typeface="+mn-lt"/>
              </a:rPr>
              <a:t>Ukryta niepełnosprawność</a:t>
            </a:r>
          </a:p>
        </p:txBody>
      </p:sp>
      <p:sp>
        <p:nvSpPr>
          <p:cNvPr id="3" name="Symbol zastępczy numeru slajdu 2">
            <a:extLst>
              <a:ext uri="{FF2B5EF4-FFF2-40B4-BE49-F238E27FC236}">
                <a16:creationId xmlns:a16="http://schemas.microsoft.com/office/drawing/2014/main" id="{9A32B807-6AAE-2102-14CB-CB24E777B841}"/>
              </a:ext>
            </a:extLst>
          </p:cNvPr>
          <p:cNvSpPr>
            <a:spLocks noGrp="1"/>
          </p:cNvSpPr>
          <p:nvPr>
            <p:ph type="sldNum" sz="quarter" idx="12"/>
          </p:nvPr>
        </p:nvSpPr>
        <p:spPr>
          <a:xfrm>
            <a:off x="9449752" y="6492875"/>
            <a:ext cx="2743200" cy="365125"/>
          </a:xfrm>
        </p:spPr>
        <p:txBody>
          <a:bodyPr/>
          <a:lstStyle/>
          <a:p>
            <a:fld id="{C0DE7FCD-74FC-4D3A-9665-54A6D3DBFCED}" type="slidenum">
              <a:rPr lang="pl-PL" smtClean="0"/>
              <a:t>33</a:t>
            </a:fld>
            <a:endParaRPr lang="pl-PL" dirty="0"/>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5616" y="864000"/>
            <a:ext cx="11996615" cy="472500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174625">
              <a:lnSpc>
                <a:spcPct val="150000"/>
              </a:lnSpc>
              <a:spcBef>
                <a:spcPts val="600"/>
              </a:spcBef>
              <a:buFont typeface="Wingdings" panose="05000000000000000000" pitchFamily="2" charset="2"/>
              <a:buChar char="§"/>
            </a:pPr>
            <a:r>
              <a:rPr lang="pl-PL" sz="2000" dirty="0">
                <a:cs typeface="Arial" panose="020B0604020202020204" pitchFamily="34" charset="0"/>
              </a:rPr>
              <a:t>nie każdy rodzaj niepełnosprawności jest widoczny;</a:t>
            </a:r>
          </a:p>
          <a:p>
            <a:pPr marL="357188" indent="-174625">
              <a:lnSpc>
                <a:spcPct val="150000"/>
              </a:lnSpc>
              <a:spcBef>
                <a:spcPts val="600"/>
              </a:spcBef>
              <a:buFont typeface="Wingdings" panose="05000000000000000000" pitchFamily="2" charset="2"/>
              <a:buChar char="§"/>
            </a:pPr>
            <a:r>
              <a:rPr lang="pl-PL" sz="2000" dirty="0">
                <a:cs typeface="Arial" panose="020B0604020202020204" pitchFamily="34" charset="0"/>
              </a:rPr>
              <a:t>pewne osoby mogą prosić o coś lub zachowywać się w sposób, który wydaje się dziwny. Taka prośba lub zachowanie może mieć związek np. z niepełnosprawnością tej osoby;</a:t>
            </a:r>
          </a:p>
          <a:p>
            <a:pPr marL="357188" indent="-174625">
              <a:lnSpc>
                <a:spcPct val="150000"/>
              </a:lnSpc>
              <a:spcBef>
                <a:spcPts val="600"/>
              </a:spcBef>
              <a:buFont typeface="Wingdings" panose="05000000000000000000" pitchFamily="2" charset="2"/>
              <a:buChar char="§"/>
            </a:pPr>
            <a:r>
              <a:rPr lang="pl-PL" sz="2000" dirty="0"/>
              <a:t>możemy udzielać komuś na pozór prostych wskazówek słownych, </a:t>
            </a:r>
            <a:r>
              <a:rPr lang="pl-PL" sz="2000" b="1" dirty="0"/>
              <a:t>ale osoba ta poprosi o zapisanie tych informacji </a:t>
            </a:r>
            <a:r>
              <a:rPr lang="pl-PL" sz="2000" dirty="0"/>
              <a:t>– osoba może mieć trudności z przyswajaniem informacji i komunikacja w formie pisemnej jest dla tej osoby łatwiejsza;</a:t>
            </a:r>
          </a:p>
          <a:p>
            <a:pPr marL="357188" indent="-174625">
              <a:lnSpc>
                <a:spcPct val="150000"/>
              </a:lnSpc>
              <a:spcBef>
                <a:spcPts val="600"/>
              </a:spcBef>
              <a:buFont typeface="Wingdings" panose="05000000000000000000" pitchFamily="2" charset="2"/>
              <a:buChar char="§"/>
            </a:pPr>
            <a:r>
              <a:rPr lang="pl-PL" sz="2000" dirty="0"/>
              <a:t>na pozór zdrowa osoba może poprosić o miejsce siedzące, a nie stojące podczas zajęć. Osoba ta może odczuwać zmęczenie związane ze swoim stanem zdrowia, na przykład chorobą nowotworową lub może odczuwać skutki zażywania leków.</a:t>
            </a:r>
            <a:endParaRPr lang="pl-PL" sz="2000" u="sng" dirty="0">
              <a:ea typeface="Calibri" panose="020F0502020204030204" pitchFamily="34" charset="0"/>
              <a:cs typeface="Arial" panose="020B0604020202020204" pitchFamily="34" charset="0"/>
            </a:endParaRPr>
          </a:p>
          <a:p>
            <a:pPr marL="357188" indent="-174625">
              <a:lnSpc>
                <a:spcPct val="140000"/>
              </a:lnSpc>
              <a:spcBef>
                <a:spcPts val="600"/>
              </a:spcBef>
              <a:buFont typeface="Wingdings" panose="05000000000000000000" pitchFamily="2" charset="2"/>
              <a:buChar char="§"/>
            </a:pPr>
            <a:endParaRPr lang="pl-PL" sz="2000" u="sng" dirty="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16728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2383"/>
            <a:ext cx="9384532" cy="816617"/>
          </a:xfrm>
        </p:spPr>
        <p:txBody>
          <a:bodyPr>
            <a:normAutofit/>
          </a:bodyPr>
          <a:lstStyle/>
          <a:p>
            <a:r>
              <a:rPr lang="pl-PL" sz="3600" b="1" dirty="0">
                <a:latin typeface="+mn-lt"/>
                <a:cs typeface="Arial" panose="020B0604020202020204" pitchFamily="34" charset="0"/>
              </a:rPr>
              <a:t>Epilepsja – padaczka (1 z 2)</a:t>
            </a:r>
            <a:endParaRPr lang="pl-PL" sz="3600" b="1" dirty="0">
              <a:latin typeface="+mn-lt"/>
            </a:endParaRPr>
          </a:p>
        </p:txBody>
      </p:sp>
      <p:sp>
        <p:nvSpPr>
          <p:cNvPr id="3" name="Symbol zastępczy numeru slajdu 2">
            <a:extLst>
              <a:ext uri="{FF2B5EF4-FFF2-40B4-BE49-F238E27FC236}">
                <a16:creationId xmlns:a16="http://schemas.microsoft.com/office/drawing/2014/main" id="{DF99D045-6F48-39F7-DEF5-F4BD6B21EBDE}"/>
              </a:ext>
            </a:extLst>
          </p:cNvPr>
          <p:cNvSpPr>
            <a:spLocks noGrp="1"/>
          </p:cNvSpPr>
          <p:nvPr>
            <p:ph type="sldNum" sz="quarter" idx="12"/>
          </p:nvPr>
        </p:nvSpPr>
        <p:spPr>
          <a:xfrm>
            <a:off x="9448800" y="6483912"/>
            <a:ext cx="2743200" cy="365125"/>
          </a:xfrm>
        </p:spPr>
        <p:txBody>
          <a:bodyPr/>
          <a:lstStyle/>
          <a:p>
            <a:fld id="{C0DE7FCD-74FC-4D3A-9665-54A6D3DBFCED}" type="slidenum">
              <a:rPr lang="pl-PL" smtClean="0"/>
              <a:t>34</a:t>
            </a:fld>
            <a:endParaRPr lang="pl-PL" dirty="0"/>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0" y="999000"/>
            <a:ext cx="12036000" cy="4646624"/>
          </a:xfrm>
          <a:prstGeom prst="rect">
            <a:avLst/>
          </a:prstGeom>
        </p:spPr>
        <p:txBody>
          <a:bodyPr lIns="0" tIns="0" rIns="0" bIns="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1950" indent="-179070">
              <a:lnSpc>
                <a:spcPct val="140000"/>
              </a:lnSpc>
              <a:spcBef>
                <a:spcPts val="0"/>
              </a:spcBef>
              <a:buFont typeface="Wingdings" panose="05000000000000000000" pitchFamily="2" charset="2"/>
              <a:buChar char="§"/>
            </a:pPr>
            <a:r>
              <a:rPr lang="pl-PL" sz="2000" dirty="0">
                <a:cs typeface="Arial" panose="020B0604020202020204" pitchFamily="34" charset="0"/>
              </a:rPr>
              <a:t>epilepsja to stan neurologiczny, charakteryzujący się napadami padaczkowymi pojawiającymi się w przypadku zaburzeń czynności mózgu w postaci wyładowań bioelektrycznych; </a:t>
            </a:r>
            <a:endParaRPr lang="pl-PL" sz="2000" dirty="0"/>
          </a:p>
          <a:p>
            <a:pPr marL="361950" indent="-179070">
              <a:lnSpc>
                <a:spcPct val="140000"/>
              </a:lnSpc>
              <a:spcBef>
                <a:spcPts val="0"/>
              </a:spcBef>
              <a:buFont typeface="Wingdings" panose="05000000000000000000" pitchFamily="2" charset="2"/>
              <a:buChar char="§"/>
            </a:pPr>
            <a:r>
              <a:rPr lang="pl-PL" sz="2000" dirty="0">
                <a:cs typeface="Arial" panose="020B0604020202020204" pitchFamily="34" charset="0"/>
              </a:rPr>
              <a:t>podczas napadów częściowych złożonych, osoba, która jest nimi dotknięta może chodzić lub wykonywać inne ruchy, chociaż w rzeczywistości jest ona nieprzytomna;</a:t>
            </a:r>
          </a:p>
          <a:p>
            <a:pPr marL="361950" indent="-179070">
              <a:lnSpc>
                <a:spcPct val="140000"/>
              </a:lnSpc>
              <a:spcBef>
                <a:spcPts val="0"/>
              </a:spcBef>
              <a:buFont typeface="Wingdings" panose="05000000000000000000" pitchFamily="2" charset="2"/>
              <a:buChar char="§"/>
            </a:pPr>
            <a:r>
              <a:rPr lang="pl-PL" sz="2000" dirty="0">
                <a:cs typeface="Arial" panose="020B0604020202020204" pitchFamily="34" charset="0"/>
              </a:rPr>
              <a:t>jeśli osoba dostaje ataku padaczki, nic nie można zrobić, aby ten atak powstrzymać;</a:t>
            </a:r>
          </a:p>
          <a:p>
            <a:pPr marL="361950" indent="-179070">
              <a:lnSpc>
                <a:spcPct val="140000"/>
              </a:lnSpc>
              <a:spcBef>
                <a:spcPts val="0"/>
              </a:spcBef>
              <a:buFont typeface="Wingdings" panose="05000000000000000000" pitchFamily="2" charset="2"/>
              <a:buChar char="§"/>
            </a:pPr>
            <a:r>
              <a:rPr lang="pl-PL" sz="2000" dirty="0">
                <a:cs typeface="Arial"/>
              </a:rPr>
              <a:t>jeśli osoba przewróciła się, upewnijmy się, że jej głowa jest bezpieczna i poczekajmy, aż atak minie;</a:t>
            </a:r>
          </a:p>
          <a:p>
            <a:pPr marL="361950" indent="-179070">
              <a:lnSpc>
                <a:spcPct val="140000"/>
              </a:lnSpc>
              <a:spcBef>
                <a:spcPts val="0"/>
              </a:spcBef>
              <a:buFont typeface="Wingdings" panose="05000000000000000000" pitchFamily="2" charset="2"/>
              <a:buChar char="§"/>
            </a:pPr>
            <a:r>
              <a:rPr lang="pl-PL" sz="2000" dirty="0">
                <a:cs typeface="Arial"/>
              </a:rPr>
              <a:t>po ataku osoba może czuć się zdezorientowana i zawstydzona. Spróbujmy zapewnić jej odosobnione miejsce, aby mogła się uspokoić;</a:t>
            </a:r>
          </a:p>
          <a:p>
            <a:pPr marL="361950" indent="-179070">
              <a:lnSpc>
                <a:spcPct val="140000"/>
              </a:lnSpc>
              <a:spcBef>
                <a:spcPts val="0"/>
              </a:spcBef>
              <a:buFont typeface="Wingdings" panose="05000000000000000000" pitchFamily="2" charset="2"/>
              <a:buChar char="§"/>
            </a:pPr>
            <a:r>
              <a:rPr lang="pl-PL" sz="2000" dirty="0">
                <a:cs typeface="Arial" panose="020B0604020202020204" pitchFamily="34" charset="0"/>
              </a:rPr>
              <a:t>na rynku dostępne są rozwiązania w formie opaski na nadgarstek monitorujące stan chorego i przewidujące nadchodzący atak;</a:t>
            </a:r>
          </a:p>
          <a:p>
            <a:pPr marL="182245" indent="0">
              <a:lnSpc>
                <a:spcPct val="140000"/>
              </a:lnSpc>
              <a:spcBef>
                <a:spcPts val="0"/>
              </a:spcBef>
              <a:buNone/>
            </a:pPr>
            <a:endParaRPr lang="pl-PL" sz="2000" dirty="0">
              <a:cs typeface="Arial" panose="020B0604020202020204" pitchFamily="34" charset="0"/>
            </a:endParaRPr>
          </a:p>
        </p:txBody>
      </p:sp>
    </p:spTree>
    <p:extLst>
      <p:ext uri="{BB962C8B-B14F-4D97-AF65-F5344CB8AC3E}">
        <p14:creationId xmlns:p14="http://schemas.microsoft.com/office/powerpoint/2010/main" val="34533714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50BC3-A431-F161-E409-D0A337C8CFEC}"/>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A5B8DE54-ADC5-16E7-2550-5F680AA6DFD9}"/>
              </a:ext>
            </a:extLst>
          </p:cNvPr>
          <p:cNvSpPr>
            <a:spLocks noGrp="1"/>
          </p:cNvSpPr>
          <p:nvPr>
            <p:ph type="title"/>
          </p:nvPr>
        </p:nvSpPr>
        <p:spPr>
          <a:xfrm>
            <a:off x="12242" y="1"/>
            <a:ext cx="9384532" cy="864000"/>
          </a:xfrm>
        </p:spPr>
        <p:txBody>
          <a:bodyPr>
            <a:normAutofit/>
          </a:bodyPr>
          <a:lstStyle/>
          <a:p>
            <a:r>
              <a:rPr lang="pl-PL" sz="3600" b="1" dirty="0">
                <a:latin typeface="+mn-lt"/>
                <a:cs typeface="Arial" panose="020B0604020202020204" pitchFamily="34" charset="0"/>
              </a:rPr>
              <a:t>Epilepsja – padaczka (2 z 2)</a:t>
            </a:r>
            <a:endParaRPr lang="pl-PL" sz="3600" b="1" dirty="0">
              <a:latin typeface="+mn-lt"/>
            </a:endParaRPr>
          </a:p>
        </p:txBody>
      </p:sp>
      <p:sp>
        <p:nvSpPr>
          <p:cNvPr id="9" name="Symbol zastępczy tekstu 2">
            <a:extLst>
              <a:ext uri="{FF2B5EF4-FFF2-40B4-BE49-F238E27FC236}">
                <a16:creationId xmlns:a16="http://schemas.microsoft.com/office/drawing/2014/main" id="{C1B43D96-453C-366C-5389-89305224511A}"/>
              </a:ext>
            </a:extLst>
          </p:cNvPr>
          <p:cNvSpPr txBox="1">
            <a:spLocks/>
          </p:cNvSpPr>
          <p:nvPr/>
        </p:nvSpPr>
        <p:spPr>
          <a:xfrm>
            <a:off x="-69000" y="954001"/>
            <a:ext cx="12105000" cy="2222209"/>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1950" indent="-179388">
              <a:lnSpc>
                <a:spcPct val="150000"/>
              </a:lnSpc>
              <a:spcBef>
                <a:spcPts val="600"/>
              </a:spcBef>
              <a:buFont typeface="Wingdings" panose="05000000000000000000" pitchFamily="2" charset="2"/>
              <a:buChar char="§"/>
            </a:pPr>
            <a:r>
              <a:rPr lang="pl-PL" sz="2000" dirty="0">
                <a:cs typeface="Arial" panose="020B0604020202020204" pitchFamily="34" charset="0"/>
              </a:rPr>
              <a:t>opaska </a:t>
            </a:r>
            <a:r>
              <a:rPr lang="en-AU" sz="2000" noProof="0" dirty="0">
                <a:cs typeface="Arial" panose="020B0604020202020204" pitchFamily="34" charset="0"/>
              </a:rPr>
              <a:t>Embrace</a:t>
            </a:r>
            <a:r>
              <a:rPr lang="pl-PL" sz="2000" dirty="0">
                <a:cs typeface="Arial" panose="020B0604020202020204" pitchFamily="34" charset="0"/>
              </a:rPr>
              <a:t> pomaga pacjentom z epilepsją zachować bezpieczeństwo. Dzięki opasce i współpracującej z nim aplikacji dostępnej na urządzenia z systemem Android oraz iOS, osoby z padaczką są monitorowane przez 24 godziny na dobę. W przypadku ataku aplikacja mobilna wysyła alert, który może dotrzeć na przykład do rodziców/opiekunów, a ci mogą na to odpowiednio zareagować.</a:t>
            </a:r>
            <a:endParaRPr lang="pl-PL" sz="2000" u="sng" dirty="0">
              <a:ea typeface="Calibri" panose="020F0502020204030204" pitchFamily="34" charset="0"/>
              <a:cs typeface="Arial" panose="020B0604020202020204" pitchFamily="34" charset="0"/>
            </a:endParaRPr>
          </a:p>
          <a:p>
            <a:pPr marL="361950" indent="-179388">
              <a:lnSpc>
                <a:spcPct val="140000"/>
              </a:lnSpc>
              <a:spcBef>
                <a:spcPts val="0"/>
              </a:spcBef>
              <a:buFont typeface="Wingdings" panose="05000000000000000000" pitchFamily="2" charset="2"/>
              <a:buChar char="§"/>
            </a:pPr>
            <a:endParaRPr lang="pl-PL" sz="2000" dirty="0">
              <a:cs typeface="Arial" panose="020B0604020202020204" pitchFamily="34" charset="0"/>
            </a:endParaRPr>
          </a:p>
        </p:txBody>
      </p:sp>
      <p:pic>
        <p:nvPicPr>
          <p:cNvPr id="7" name="Obraz 6" descr="Zdjęcia opaski na nadgarstek monitorującej ataki padaczkowe">
            <a:extLst>
              <a:ext uri="{FF2B5EF4-FFF2-40B4-BE49-F238E27FC236}">
                <a16:creationId xmlns:a16="http://schemas.microsoft.com/office/drawing/2014/main" id="{4137E979-B31A-5BD5-3487-0C49EB1C4197}"/>
              </a:ext>
            </a:extLst>
          </p:cNvPr>
          <p:cNvPicPr>
            <a:picLocks noChangeAspect="1"/>
          </p:cNvPicPr>
          <p:nvPr/>
        </p:nvPicPr>
        <p:blipFill>
          <a:blip r:embed="rId2"/>
          <a:stretch>
            <a:fillRect/>
          </a:stretch>
        </p:blipFill>
        <p:spPr>
          <a:xfrm>
            <a:off x="734826" y="3266210"/>
            <a:ext cx="10603875" cy="2115000"/>
          </a:xfrm>
          <a:prstGeom prst="rect">
            <a:avLst/>
          </a:prstGeom>
        </p:spPr>
      </p:pic>
      <p:sp>
        <p:nvSpPr>
          <p:cNvPr id="5" name="pole tekstowe 4" descr="Opaska wykrywa oznaki zbliżającego się ataku padaczki u osób chorych na epilepsję.">
            <a:extLst>
              <a:ext uri="{FF2B5EF4-FFF2-40B4-BE49-F238E27FC236}">
                <a16:creationId xmlns:a16="http://schemas.microsoft.com/office/drawing/2014/main" id="{BA209F0D-B2E8-5AC1-CD59-E13D0BA87617}"/>
              </a:ext>
            </a:extLst>
          </p:cNvPr>
          <p:cNvSpPr txBox="1"/>
          <p:nvPr/>
        </p:nvSpPr>
        <p:spPr>
          <a:xfrm>
            <a:off x="674468" y="5475480"/>
            <a:ext cx="5421532" cy="276999"/>
          </a:xfrm>
          <a:prstGeom prst="rect">
            <a:avLst/>
          </a:prstGeom>
          <a:noFill/>
        </p:spPr>
        <p:txBody>
          <a:bodyPr wrap="square">
            <a:spAutoFit/>
          </a:bodyPr>
          <a:lstStyle/>
          <a:p>
            <a:r>
              <a:rPr lang="pl-PL" sz="1200" dirty="0"/>
              <a:t>Źródło: </a:t>
            </a:r>
            <a:r>
              <a:rPr lang="pl-PL" sz="1200" dirty="0">
                <a:hlinkClick r:id="rId3"/>
              </a:rPr>
              <a:t>https://www.tabletowo.pl/opaska-dla-chorych-na-padaczke/</a:t>
            </a:r>
            <a:r>
              <a:rPr lang="pl-PL" sz="1200" dirty="0"/>
              <a:t> </a:t>
            </a:r>
          </a:p>
        </p:txBody>
      </p:sp>
      <p:sp>
        <p:nvSpPr>
          <p:cNvPr id="3" name="Symbol zastępczy numeru slajdu 2">
            <a:extLst>
              <a:ext uri="{FF2B5EF4-FFF2-40B4-BE49-F238E27FC236}">
                <a16:creationId xmlns:a16="http://schemas.microsoft.com/office/drawing/2014/main" id="{00B7E6A0-0E46-23CA-CC3F-A5CA6AE03387}"/>
              </a:ext>
            </a:extLst>
          </p:cNvPr>
          <p:cNvSpPr>
            <a:spLocks noGrp="1"/>
          </p:cNvSpPr>
          <p:nvPr>
            <p:ph type="sldNum" sz="quarter" idx="12"/>
          </p:nvPr>
        </p:nvSpPr>
        <p:spPr>
          <a:xfrm>
            <a:off x="9429120" y="6492875"/>
            <a:ext cx="2743200" cy="365125"/>
          </a:xfrm>
        </p:spPr>
        <p:txBody>
          <a:bodyPr/>
          <a:lstStyle/>
          <a:p>
            <a:fld id="{C0DE7FCD-74FC-4D3A-9665-54A6D3DBFCED}" type="slidenum">
              <a:rPr lang="pl-PL" smtClean="0"/>
              <a:t>35</a:t>
            </a:fld>
            <a:endParaRPr lang="pl-PL" dirty="0"/>
          </a:p>
        </p:txBody>
      </p:sp>
    </p:spTree>
    <p:extLst>
      <p:ext uri="{BB962C8B-B14F-4D97-AF65-F5344CB8AC3E}">
        <p14:creationId xmlns:p14="http://schemas.microsoft.com/office/powerpoint/2010/main" val="660801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0"/>
            <a:ext cx="9393333" cy="895407"/>
          </a:xfrm>
        </p:spPr>
        <p:txBody>
          <a:bodyPr>
            <a:normAutofit/>
          </a:bodyPr>
          <a:lstStyle/>
          <a:p>
            <a:r>
              <a:rPr lang="pl-PL" sz="3600" b="1" dirty="0">
                <a:latin typeface="+mn-lt"/>
              </a:rPr>
              <a:t>Inne przykłady niepełnosprawności </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0" y="1009166"/>
            <a:ext cx="11991000" cy="378000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lvl="1" indent="-174625">
              <a:lnSpc>
                <a:spcPct val="150000"/>
              </a:lnSpc>
              <a:buFont typeface="Wingdings" panose="05000000000000000000" pitchFamily="2" charset="2"/>
              <a:buChar char="§"/>
            </a:pPr>
            <a:r>
              <a:rPr lang="pl-PL" sz="2000" b="1" dirty="0"/>
              <a:t>osoby z niepełnosprawnością intelektualną</a:t>
            </a:r>
            <a:r>
              <a:rPr lang="pl-PL" sz="2000" b="1" dirty="0">
                <a:solidFill>
                  <a:schemeClr val="bg2">
                    <a:lumMod val="50000"/>
                  </a:schemeClr>
                </a:solidFill>
                <a:cs typeface="Arial" panose="020B0604020202020204" pitchFamily="34" charset="0"/>
              </a:rPr>
              <a:t> </a:t>
            </a:r>
            <a:r>
              <a:rPr lang="pl-PL" sz="2000" dirty="0">
                <a:solidFill>
                  <a:schemeClr val="bg2">
                    <a:lumMod val="50000"/>
                  </a:schemeClr>
                </a:solidFill>
                <a:cs typeface="Arial" panose="020B0604020202020204" pitchFamily="34" charset="0"/>
              </a:rPr>
              <a:t>– </a:t>
            </a:r>
            <a:r>
              <a:rPr lang="pl-PL" sz="2000" dirty="0"/>
              <a:t>dawniej bardziej popularne było określenie osoby upośledzone umysłowo, obecnie nie powinno się w ten sposób nikogo określać. Niepełnosprawność intelektualna może mieć różny zakres i różne podłoże.</a:t>
            </a:r>
          </a:p>
          <a:p>
            <a:pPr marL="357188" lvl="1" indent="-174625">
              <a:lnSpc>
                <a:spcPct val="150000"/>
              </a:lnSpc>
              <a:buFont typeface="Wingdings" panose="05000000000000000000" pitchFamily="2" charset="2"/>
              <a:buChar char="§"/>
            </a:pPr>
            <a:r>
              <a:rPr lang="pl-PL" sz="2000" b="1" dirty="0"/>
              <a:t>osoby chorujące psychicznie </a:t>
            </a:r>
            <a:r>
              <a:rPr lang="pl-PL" sz="2000" dirty="0"/>
              <a:t>– osoby, których niepełnosprawność wynika z chorób układu nerwowego. </a:t>
            </a:r>
            <a:br>
              <a:rPr lang="pl-PL" sz="2000" dirty="0"/>
            </a:br>
            <a:r>
              <a:rPr lang="pl-PL" sz="2000" dirty="0"/>
              <a:t>W różnych momentach mogą bardzo różnie funkcjonować zależnie od stadium i okresu choroby.</a:t>
            </a:r>
          </a:p>
          <a:p>
            <a:pPr marL="357188" lvl="1" indent="-174625">
              <a:lnSpc>
                <a:spcPct val="150000"/>
              </a:lnSpc>
              <a:buFont typeface="Wingdings" panose="05000000000000000000" pitchFamily="2" charset="2"/>
              <a:buChar char="§"/>
            </a:pPr>
            <a:r>
              <a:rPr lang="pl-PL" sz="2000" b="1" dirty="0"/>
              <a:t>osoby o ograniczonych możliwościach poznawczych </a:t>
            </a:r>
            <a:r>
              <a:rPr lang="pl-PL" sz="2000" dirty="0"/>
              <a:t>– określenie stosowane niekiedy wobec osób </a:t>
            </a:r>
            <a:br>
              <a:rPr lang="pl-PL" sz="2000" dirty="0"/>
            </a:br>
            <a:r>
              <a:rPr lang="pl-PL" sz="2000" dirty="0"/>
              <a:t>z niepełnosprawnością intelektualną i osób chorujących psychicznie.</a:t>
            </a:r>
          </a:p>
          <a:p>
            <a:pPr marL="0" lvl="1" indent="0">
              <a:lnSpc>
                <a:spcPct val="150000"/>
              </a:lnSpc>
              <a:buNone/>
            </a:pPr>
            <a:endParaRPr lang="pl-PL" sz="2000" dirty="0"/>
          </a:p>
        </p:txBody>
      </p:sp>
      <p:pic>
        <p:nvPicPr>
          <p:cNvPr id="8" name="Obraz 7" descr="Piktogram niepełnosprawności intelektualnej">
            <a:extLst>
              <a:ext uri="{FF2B5EF4-FFF2-40B4-BE49-F238E27FC236}">
                <a16:creationId xmlns:a16="http://schemas.microsoft.com/office/drawing/2014/main" id="{0C90067F-2385-EB64-9234-A200F66F4E45}"/>
              </a:ext>
            </a:extLst>
          </p:cNvPr>
          <p:cNvPicPr>
            <a:picLocks noChangeAspect="1"/>
          </p:cNvPicPr>
          <p:nvPr/>
        </p:nvPicPr>
        <p:blipFill>
          <a:blip r:embed="rId2"/>
          <a:stretch>
            <a:fillRect/>
          </a:stretch>
        </p:blipFill>
        <p:spPr>
          <a:xfrm>
            <a:off x="4984575" y="4789166"/>
            <a:ext cx="1395000" cy="1395000"/>
          </a:xfrm>
          <a:prstGeom prst="rect">
            <a:avLst/>
          </a:prstGeom>
        </p:spPr>
      </p:pic>
      <p:sp>
        <p:nvSpPr>
          <p:cNvPr id="5" name="Prostokąt 4" descr="&quot; &quot;">
            <a:extLst>
              <a:ext uri="{FF2B5EF4-FFF2-40B4-BE49-F238E27FC236}">
                <a16:creationId xmlns:a16="http://schemas.microsoft.com/office/drawing/2014/main" id="{A01196C5-A797-28E0-6CFF-3C055C71D3CF}"/>
              </a:ext>
            </a:extLst>
          </p:cNvPr>
          <p:cNvSpPr/>
          <p:nvPr/>
        </p:nvSpPr>
        <p:spPr>
          <a:xfrm>
            <a:off x="7096125" y="5076217"/>
            <a:ext cx="5095875" cy="1052293"/>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W przypadku uczelni najczęściej pojawiają się przypadki spektrum autyzmu, w tym zespołu Aspergera </a:t>
            </a:r>
          </a:p>
        </p:txBody>
      </p:sp>
      <p:sp>
        <p:nvSpPr>
          <p:cNvPr id="7" name="Symbol zastępczy numeru slajdu 6">
            <a:extLst>
              <a:ext uri="{FF2B5EF4-FFF2-40B4-BE49-F238E27FC236}">
                <a16:creationId xmlns:a16="http://schemas.microsoft.com/office/drawing/2014/main" id="{B1B682B8-98E6-61FF-9A34-7139078D8CF4}"/>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36</a:t>
            </a:fld>
            <a:endParaRPr lang="pl-PL" dirty="0"/>
          </a:p>
        </p:txBody>
      </p:sp>
      <p:pic>
        <p:nvPicPr>
          <p:cNvPr id="6" name="Obraz 5">
            <a:extLst>
              <a:ext uri="{FF2B5EF4-FFF2-40B4-BE49-F238E27FC236}">
                <a16:creationId xmlns:a16="http://schemas.microsoft.com/office/drawing/2014/main" id="{53E46032-8305-DB90-9C2D-0820D84E3F2B}"/>
              </a:ext>
              <a:ext uri="{C183D7F6-B498-43B3-948B-1728B52AA6E4}">
                <adec:decorative xmlns:adec="http://schemas.microsoft.com/office/drawing/2017/decorative" val="1"/>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096125" y="5076217"/>
            <a:ext cx="772617" cy="772617"/>
          </a:xfrm>
          <a:prstGeom prst="rect">
            <a:avLst/>
          </a:prstGeom>
        </p:spPr>
      </p:pic>
    </p:spTree>
    <p:extLst>
      <p:ext uri="{BB962C8B-B14F-4D97-AF65-F5344CB8AC3E}">
        <p14:creationId xmlns:p14="http://schemas.microsoft.com/office/powerpoint/2010/main" val="40154002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
            <a:ext cx="9393333" cy="859574"/>
          </a:xfrm>
        </p:spPr>
        <p:txBody>
          <a:bodyPr>
            <a:noAutofit/>
          </a:bodyPr>
          <a:lstStyle/>
          <a:p>
            <a:r>
              <a:rPr lang="pl-PL" sz="3600" b="1" dirty="0">
                <a:latin typeface="+mn-lt"/>
              </a:rPr>
              <a:t>Najczęstsze zaburzenia psychiczne</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21658" y="1107241"/>
            <a:ext cx="4148665" cy="1742180"/>
          </a:xfrm>
          <a:prstGeom prst="rect">
            <a:avLst/>
          </a:prstGeom>
        </p:spPr>
        <p:txBody>
          <a:bodyPr lIns="0" tIns="0" rIns="0" bIns="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6870" lvl="1" indent="-174625">
              <a:lnSpc>
                <a:spcPct val="150000"/>
              </a:lnSpc>
              <a:spcBef>
                <a:spcPts val="600"/>
              </a:spcBef>
              <a:buFont typeface="Wingdings" panose="05000000000000000000" pitchFamily="2" charset="2"/>
              <a:buChar char="§"/>
            </a:pPr>
            <a:r>
              <a:rPr lang="pl-PL" sz="2000" dirty="0"/>
              <a:t>depresja; </a:t>
            </a:r>
            <a:endParaRPr lang="pl-PL" sz="2800" dirty="0"/>
          </a:p>
          <a:p>
            <a:pPr marL="356870" lvl="1" indent="-174625">
              <a:lnSpc>
                <a:spcPct val="150000"/>
              </a:lnSpc>
              <a:spcBef>
                <a:spcPts val="600"/>
              </a:spcBef>
              <a:buFont typeface="Wingdings" panose="05000000000000000000" pitchFamily="2" charset="2"/>
              <a:buChar char="§"/>
            </a:pPr>
            <a:r>
              <a:rPr lang="pl-PL" sz="2000" dirty="0"/>
              <a:t>zaburzenia odżywiania;</a:t>
            </a:r>
            <a:endParaRPr lang="pl-PL" sz="2000" dirty="0">
              <a:cs typeface="Arial"/>
            </a:endParaRPr>
          </a:p>
          <a:p>
            <a:pPr marL="356870" lvl="1" indent="-174625">
              <a:lnSpc>
                <a:spcPct val="150000"/>
              </a:lnSpc>
              <a:spcBef>
                <a:spcPts val="600"/>
              </a:spcBef>
              <a:buFont typeface="Wingdings" panose="05000000000000000000" pitchFamily="2" charset="2"/>
              <a:buChar char="§"/>
            </a:pPr>
            <a:r>
              <a:rPr lang="pl-PL" sz="2000" dirty="0"/>
              <a:t>zaburzenia psychotyczne;</a:t>
            </a:r>
            <a:endParaRPr lang="pl-PL" sz="2000" dirty="0">
              <a:cs typeface="Arial"/>
            </a:endParaRPr>
          </a:p>
        </p:txBody>
      </p:sp>
      <p:sp>
        <p:nvSpPr>
          <p:cNvPr id="3" name="Prostokąt 2" descr="&quot; &quot;">
            <a:extLst>
              <a:ext uri="{FF2B5EF4-FFF2-40B4-BE49-F238E27FC236}">
                <a16:creationId xmlns:a16="http://schemas.microsoft.com/office/drawing/2014/main" id="{CED51A8C-B300-3504-79EB-19E0DE0F99F2}"/>
              </a:ext>
            </a:extLst>
          </p:cNvPr>
          <p:cNvSpPr/>
          <p:nvPr/>
        </p:nvSpPr>
        <p:spPr>
          <a:xfrm>
            <a:off x="0" y="4525853"/>
            <a:ext cx="8610600" cy="772617"/>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719455"/>
            <a:r>
              <a:rPr lang="pl-PL" sz="2000" dirty="0"/>
              <a:t>Zespół Aspergera nie jest zaburzeniem psychicznym, zaliczany jest do zaburzeń spektrum autyzmu jako całościowe zaburzenie rozwojowe (CZR)</a:t>
            </a:r>
            <a:endParaRPr lang="en-US" sz="2000" dirty="0">
              <a:cs typeface="Arial"/>
            </a:endParaRPr>
          </a:p>
        </p:txBody>
      </p:sp>
      <p:sp>
        <p:nvSpPr>
          <p:cNvPr id="6" name="pole tekstowe 5">
            <a:extLst>
              <a:ext uri="{FF2B5EF4-FFF2-40B4-BE49-F238E27FC236}">
                <a16:creationId xmlns:a16="http://schemas.microsoft.com/office/drawing/2014/main" id="{5B533813-4D50-E53E-3C25-8F580E4C2BDC}"/>
              </a:ext>
            </a:extLst>
          </p:cNvPr>
          <p:cNvSpPr txBox="1"/>
          <p:nvPr/>
        </p:nvSpPr>
        <p:spPr>
          <a:xfrm>
            <a:off x="-21658" y="5767592"/>
            <a:ext cx="8820000" cy="461665"/>
          </a:xfrm>
          <a:prstGeom prst="rect">
            <a:avLst/>
          </a:prstGeom>
          <a:noFill/>
        </p:spPr>
        <p:txBody>
          <a:bodyPr wrap="square">
            <a:spAutoFit/>
          </a:bodyPr>
          <a:lstStyle/>
          <a:p>
            <a:r>
              <a:rPr lang="pl-PL" sz="1200" dirty="0"/>
              <a:t>Według opracowania: „Kontakt z osobami z zaburzeniami psychicznymi – Poradnik dla pracowników Uniwersytetu Śląskiego w Katowicach” </a:t>
            </a:r>
          </a:p>
          <a:p>
            <a:r>
              <a:rPr lang="pl-PL" sz="1200" dirty="0">
                <a:hlinkClick r:id="rId2"/>
              </a:rPr>
              <a:t>https://us.edu.pl/pracownik/wp-content/uploads/sites/2/pracownik/cos_broszura_final.pdf</a:t>
            </a:r>
            <a:endParaRPr lang="pl-PL" sz="1200" dirty="0"/>
          </a:p>
        </p:txBody>
      </p:sp>
      <p:sp>
        <p:nvSpPr>
          <p:cNvPr id="4" name="Symbol zastępczy tekstu 2">
            <a:extLst>
              <a:ext uri="{FF2B5EF4-FFF2-40B4-BE49-F238E27FC236}">
                <a16:creationId xmlns:a16="http://schemas.microsoft.com/office/drawing/2014/main" id="{3EC744E6-4DED-600D-D644-A83CEED17597}"/>
              </a:ext>
            </a:extLst>
          </p:cNvPr>
          <p:cNvSpPr txBox="1">
            <a:spLocks/>
          </p:cNvSpPr>
          <p:nvPr/>
        </p:nvSpPr>
        <p:spPr>
          <a:xfrm>
            <a:off x="5580842" y="1107241"/>
            <a:ext cx="6435000" cy="3053362"/>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lvl="1" indent="-174625">
              <a:lnSpc>
                <a:spcPct val="150000"/>
              </a:lnSpc>
              <a:spcBef>
                <a:spcPts val="0"/>
              </a:spcBef>
              <a:buFont typeface="Wingdings" panose="05000000000000000000" pitchFamily="2" charset="2"/>
              <a:buChar char="§"/>
            </a:pPr>
            <a:r>
              <a:rPr lang="pl-PL" sz="2000" b="1" dirty="0"/>
              <a:t>zaburzenia psychiczne </a:t>
            </a:r>
            <a:r>
              <a:rPr lang="pl-PL" sz="2000" dirty="0"/>
              <a:t>stanowią reakcje osobowości na czynniki </a:t>
            </a:r>
            <a:r>
              <a:rPr lang="pl-PL" sz="2000" b="1" dirty="0"/>
              <a:t>psychologiczne, społeczne i biologiczne;</a:t>
            </a:r>
          </a:p>
          <a:p>
            <a:pPr marL="357188" lvl="1" indent="-174625">
              <a:lnSpc>
                <a:spcPct val="150000"/>
              </a:lnSpc>
              <a:spcBef>
                <a:spcPts val="0"/>
              </a:spcBef>
              <a:buFont typeface="Wingdings" panose="05000000000000000000" pitchFamily="2" charset="2"/>
              <a:buChar char="§"/>
            </a:pPr>
            <a:r>
              <a:rPr lang="pl-PL" sz="2000" dirty="0"/>
              <a:t>ważne jest, aby pamiętać, że zaburzenia psychiczne to </a:t>
            </a:r>
            <a:r>
              <a:rPr lang="pl-PL" sz="2000" b="1" dirty="0"/>
              <a:t>stany pogorszonego zdrowia</a:t>
            </a:r>
            <a:r>
              <a:rPr lang="pl-PL" sz="2000" dirty="0"/>
              <a:t>, </a:t>
            </a:r>
            <a:r>
              <a:rPr lang="pl-PL" sz="2000" b="1" dirty="0"/>
              <a:t>a nie wady charakteru</a:t>
            </a:r>
            <a:r>
              <a:rPr lang="pl-PL" sz="2000" dirty="0"/>
              <a:t>; </a:t>
            </a:r>
          </a:p>
          <a:p>
            <a:pPr marL="357188" lvl="1" indent="-174625">
              <a:lnSpc>
                <a:spcPct val="150000"/>
              </a:lnSpc>
              <a:spcBef>
                <a:spcPts val="0"/>
              </a:spcBef>
              <a:buFont typeface="Wingdings" panose="05000000000000000000" pitchFamily="2" charset="2"/>
              <a:buChar char="§"/>
            </a:pPr>
            <a:r>
              <a:rPr lang="pl-PL" sz="2000" dirty="0"/>
              <a:t>podobnie jak inne problemy zdrowotne, </a:t>
            </a:r>
            <a:r>
              <a:rPr lang="pl-PL" sz="2000" b="1" dirty="0"/>
              <a:t>wymagają one opieki medycznej i poddają się one leczeniu</a:t>
            </a:r>
            <a:r>
              <a:rPr lang="pl-PL" sz="2000" dirty="0"/>
              <a:t>.</a:t>
            </a:r>
          </a:p>
        </p:txBody>
      </p:sp>
      <p:sp>
        <p:nvSpPr>
          <p:cNvPr id="11" name="Symbol zastępczy numeru slajdu 10">
            <a:extLst>
              <a:ext uri="{FF2B5EF4-FFF2-40B4-BE49-F238E27FC236}">
                <a16:creationId xmlns:a16="http://schemas.microsoft.com/office/drawing/2014/main" id="{5671510D-EEE0-94BA-12BF-C69AE5AD8879}"/>
              </a:ext>
            </a:extLst>
          </p:cNvPr>
          <p:cNvSpPr>
            <a:spLocks noGrp="1"/>
          </p:cNvSpPr>
          <p:nvPr>
            <p:ph type="sldNum" sz="quarter" idx="12"/>
          </p:nvPr>
        </p:nvSpPr>
        <p:spPr>
          <a:xfrm>
            <a:off x="9432857" y="6490218"/>
            <a:ext cx="2743200" cy="365125"/>
          </a:xfrm>
        </p:spPr>
        <p:txBody>
          <a:bodyPr/>
          <a:lstStyle/>
          <a:p>
            <a:fld id="{C0DE7FCD-74FC-4D3A-9665-54A6D3DBFCED}" type="slidenum">
              <a:rPr lang="pl-PL" smtClean="0"/>
              <a:t>37</a:t>
            </a:fld>
            <a:endParaRPr lang="pl-PL" dirty="0"/>
          </a:p>
        </p:txBody>
      </p:sp>
      <p:pic>
        <p:nvPicPr>
          <p:cNvPr id="5" name="Obraz 4">
            <a:extLst>
              <a:ext uri="{FF2B5EF4-FFF2-40B4-BE49-F238E27FC236}">
                <a16:creationId xmlns:a16="http://schemas.microsoft.com/office/drawing/2014/main" id="{191CE8FF-252C-4421-8E09-13A1F6EC818B}"/>
              </a:ext>
              <a:ext uri="{C183D7F6-B498-43B3-948B-1728B52AA6E4}">
                <adec:decorative xmlns:adec="http://schemas.microsoft.com/office/drawing/2017/decorative" val="1"/>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21658" y="4525852"/>
            <a:ext cx="765000" cy="772617"/>
          </a:xfrm>
          <a:prstGeom prst="rect">
            <a:avLst/>
          </a:prstGeom>
        </p:spPr>
      </p:pic>
    </p:spTree>
    <p:extLst>
      <p:ext uri="{BB962C8B-B14F-4D97-AF65-F5344CB8AC3E}">
        <p14:creationId xmlns:p14="http://schemas.microsoft.com/office/powerpoint/2010/main" val="37324032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98E171-5F70-6F80-BB3F-7B180D60F2CB}"/>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51861F20-3682-14A7-9DDA-AA45ED09A239}"/>
              </a:ext>
            </a:extLst>
          </p:cNvPr>
          <p:cNvSpPr>
            <a:spLocks noGrp="1"/>
          </p:cNvSpPr>
          <p:nvPr>
            <p:ph type="title"/>
          </p:nvPr>
        </p:nvSpPr>
        <p:spPr>
          <a:xfrm>
            <a:off x="66000" y="0"/>
            <a:ext cx="12192000" cy="1042198"/>
          </a:xfrm>
        </p:spPr>
        <p:txBody>
          <a:bodyPr anchor="t">
            <a:noAutofit/>
          </a:bodyPr>
          <a:lstStyle/>
          <a:p>
            <a:r>
              <a:rPr lang="pl-PL" sz="3600" b="1" dirty="0">
                <a:latin typeface="+mn-lt"/>
              </a:rPr>
              <a:t>Uniwersyteckie Centrum Wsparcia Psychologicznego </a:t>
            </a:r>
            <a:br>
              <a:rPr lang="pl-PL" sz="3600" b="1" dirty="0">
                <a:latin typeface="+mn-lt"/>
              </a:rPr>
            </a:br>
            <a:r>
              <a:rPr lang="pl-PL" sz="3600" b="1" dirty="0">
                <a:latin typeface="+mn-lt"/>
              </a:rPr>
              <a:t>i Psychoedukacji</a:t>
            </a:r>
            <a:br>
              <a:rPr lang="pl-PL" sz="3600" b="1" dirty="0">
                <a:latin typeface="+mn-lt"/>
              </a:rPr>
            </a:br>
            <a:endParaRPr lang="pl-PL" sz="3600" b="1" dirty="0">
              <a:latin typeface="+mn-lt"/>
            </a:endParaRPr>
          </a:p>
        </p:txBody>
      </p:sp>
      <p:sp>
        <p:nvSpPr>
          <p:cNvPr id="11" name="Symbol zastępczy numeru slajdu 10">
            <a:extLst>
              <a:ext uri="{FF2B5EF4-FFF2-40B4-BE49-F238E27FC236}">
                <a16:creationId xmlns:a16="http://schemas.microsoft.com/office/drawing/2014/main" id="{B96AEFAE-39D5-178B-5EE3-A2BA286880B3}"/>
              </a:ext>
            </a:extLst>
          </p:cNvPr>
          <p:cNvSpPr>
            <a:spLocks noGrp="1"/>
          </p:cNvSpPr>
          <p:nvPr>
            <p:ph type="sldNum" sz="quarter" idx="12"/>
          </p:nvPr>
        </p:nvSpPr>
        <p:spPr>
          <a:xfrm>
            <a:off x="9432857" y="6490218"/>
            <a:ext cx="2743200" cy="365125"/>
          </a:xfrm>
        </p:spPr>
        <p:txBody>
          <a:bodyPr/>
          <a:lstStyle/>
          <a:p>
            <a:fld id="{C0DE7FCD-74FC-4D3A-9665-54A6D3DBFCED}" type="slidenum">
              <a:rPr lang="pl-PL" smtClean="0"/>
              <a:t>38</a:t>
            </a:fld>
            <a:endParaRPr lang="pl-PL" dirty="0"/>
          </a:p>
        </p:txBody>
      </p:sp>
      <p:sp>
        <p:nvSpPr>
          <p:cNvPr id="4" name="Symbol zastępczy tekstu 2">
            <a:extLst>
              <a:ext uri="{FF2B5EF4-FFF2-40B4-BE49-F238E27FC236}">
                <a16:creationId xmlns:a16="http://schemas.microsoft.com/office/drawing/2014/main" id="{0E0563C9-176A-ECF3-6186-F98B6C952CB5}"/>
              </a:ext>
            </a:extLst>
          </p:cNvPr>
          <p:cNvSpPr txBox="1">
            <a:spLocks/>
          </p:cNvSpPr>
          <p:nvPr/>
        </p:nvSpPr>
        <p:spPr>
          <a:xfrm>
            <a:off x="66000" y="1179000"/>
            <a:ext cx="11739778" cy="468000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563" lvl="1" indent="0">
              <a:lnSpc>
                <a:spcPct val="150000"/>
              </a:lnSpc>
              <a:spcBef>
                <a:spcPts val="0"/>
              </a:spcBef>
              <a:spcAft>
                <a:spcPts val="1800"/>
              </a:spcAft>
              <a:buNone/>
            </a:pPr>
            <a:r>
              <a:rPr lang="pl-PL" sz="2000" dirty="0"/>
              <a:t>Centrum świadczy </a:t>
            </a:r>
            <a:r>
              <a:rPr lang="pl-PL" sz="2000" b="1" dirty="0"/>
              <a:t>profesjonalną, bezpłatną, szeroko rozumianą pomoc psychologiczną </a:t>
            </a:r>
            <a:br>
              <a:rPr lang="pl-PL" sz="2000" b="1" dirty="0"/>
            </a:br>
            <a:r>
              <a:rPr lang="pl-PL" sz="2000" dirty="0"/>
              <a:t>Centrum nie prowadzi leczenia psychiatrycznego oraz psychoterapii.</a:t>
            </a:r>
          </a:p>
          <a:p>
            <a:pPr marL="182563" lvl="1" indent="0">
              <a:lnSpc>
                <a:spcPct val="150000"/>
              </a:lnSpc>
              <a:spcBef>
                <a:spcPts val="0"/>
              </a:spcBef>
              <a:buNone/>
            </a:pPr>
            <a:r>
              <a:rPr lang="pl-PL" sz="2000" b="1" dirty="0">
                <a:solidFill>
                  <a:srgbClr val="003399"/>
                </a:solidFill>
              </a:rPr>
              <a:t>LOKALIZACJA: </a:t>
            </a:r>
            <a:r>
              <a:rPr lang="pl-PL" sz="2000" dirty="0"/>
              <a:t>ul. </a:t>
            </a:r>
            <a:r>
              <a:rPr lang="pl-PL" sz="2000" b="1" dirty="0"/>
              <a:t>Śląska 15</a:t>
            </a:r>
            <a:r>
              <a:rPr lang="pl-PL" sz="2000" dirty="0"/>
              <a:t>, 25-328 Kielce </a:t>
            </a:r>
            <a:r>
              <a:rPr lang="pl-PL" sz="2000" b="1" dirty="0"/>
              <a:t>Dom Studenta „Melodia</a:t>
            </a:r>
            <a:r>
              <a:rPr lang="pl-PL" sz="2000" dirty="0"/>
              <a:t>”, parter, pokój nr 4</a:t>
            </a:r>
          </a:p>
          <a:p>
            <a:pPr marL="182563" lvl="1" indent="0">
              <a:lnSpc>
                <a:spcPct val="150000"/>
              </a:lnSpc>
              <a:spcBef>
                <a:spcPts val="0"/>
              </a:spcBef>
              <a:buNone/>
            </a:pPr>
            <a:r>
              <a:rPr lang="pl-PL" sz="2000" b="1" dirty="0">
                <a:solidFill>
                  <a:srgbClr val="003399"/>
                </a:solidFill>
              </a:rPr>
              <a:t>DANE KONTAKTOWE:</a:t>
            </a:r>
            <a:r>
              <a:rPr lang="pl-PL" sz="2000" b="1" dirty="0"/>
              <a:t> </a:t>
            </a:r>
            <a:r>
              <a:rPr lang="pl-PL" sz="2000" dirty="0"/>
              <a:t>telefon: </a:t>
            </a:r>
            <a:r>
              <a:rPr lang="pl-PL" sz="2000" b="1" dirty="0"/>
              <a:t>41 349 73 93 </a:t>
            </a:r>
            <a:r>
              <a:rPr lang="pl-PL" sz="2000" dirty="0"/>
              <a:t>adres e-mail: </a:t>
            </a:r>
            <a:r>
              <a:rPr lang="pl-PL" sz="2000" dirty="0">
                <a:hlinkClick r:id="rId2"/>
              </a:rPr>
              <a:t>centrum.wsparcia.psychologicznego@ujk.edu.pl</a:t>
            </a:r>
            <a:r>
              <a:rPr lang="pl-PL" sz="2000" dirty="0"/>
              <a:t> </a:t>
            </a:r>
          </a:p>
          <a:p>
            <a:pPr marL="182563" lvl="1" indent="0">
              <a:lnSpc>
                <a:spcPct val="150000"/>
              </a:lnSpc>
              <a:spcBef>
                <a:spcPts val="0"/>
              </a:spcBef>
              <a:spcAft>
                <a:spcPts val="1800"/>
              </a:spcAft>
              <a:buNone/>
            </a:pPr>
            <a:r>
              <a:rPr lang="pl-PL" sz="2000" b="1" dirty="0">
                <a:solidFill>
                  <a:srgbClr val="003399"/>
                </a:solidFill>
              </a:rPr>
              <a:t>GODZINY OTWARCIA: </a:t>
            </a:r>
            <a:r>
              <a:rPr lang="pl-PL" sz="2000" dirty="0"/>
              <a:t>poniedziałek - piątek w godzinach </a:t>
            </a:r>
            <a:r>
              <a:rPr lang="pl-PL" sz="2000" b="1" dirty="0"/>
              <a:t>8:00-20:00</a:t>
            </a:r>
            <a:r>
              <a:rPr lang="pl-PL" sz="2000" dirty="0"/>
              <a:t>.</a:t>
            </a:r>
          </a:p>
          <a:p>
            <a:pPr marL="182563" lvl="1" indent="0">
              <a:lnSpc>
                <a:spcPct val="150000"/>
              </a:lnSpc>
              <a:spcBef>
                <a:spcPts val="0"/>
              </a:spcBef>
              <a:spcAft>
                <a:spcPts val="3600"/>
              </a:spcAft>
              <a:buNone/>
            </a:pPr>
            <a:r>
              <a:rPr lang="pl-PL" sz="2000" dirty="0"/>
              <a:t>W przypadku potrzeby pilnego kontaktu można również kontaktować się na poniższe numery telefonów (wyłącznie w godzinach pracy Centrum): </a:t>
            </a:r>
            <a:r>
              <a:rPr lang="pl-PL" sz="2000" b="1" dirty="0"/>
              <a:t>+48 506 112 606, +48 664 413 480, +48 791 566 755, +48 503 147 303</a:t>
            </a:r>
          </a:p>
          <a:p>
            <a:pPr marL="182563" lvl="1" indent="0">
              <a:lnSpc>
                <a:spcPct val="150000"/>
              </a:lnSpc>
              <a:spcBef>
                <a:spcPts val="0"/>
              </a:spcBef>
              <a:buNone/>
            </a:pPr>
            <a:r>
              <a:rPr lang="pl-PL" sz="2000" b="1" dirty="0">
                <a:hlinkClick r:id="rId3"/>
              </a:rPr>
              <a:t>Strona Uniwersyteckiego Centrum Wsparcia Psychologicznego…</a:t>
            </a:r>
            <a:endParaRPr lang="pl-PL" sz="2000" b="1" dirty="0"/>
          </a:p>
        </p:txBody>
      </p:sp>
      <p:pic>
        <p:nvPicPr>
          <p:cNvPr id="1026" name="Picture 2">
            <a:extLst>
              <a:ext uri="{FF2B5EF4-FFF2-40B4-BE49-F238E27FC236}">
                <a16:creationId xmlns:a16="http://schemas.microsoft.com/office/drawing/2014/main" id="{C27D212B-968D-4BA8-6D43-C8FF4E4F4DEF}"/>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70441" y="4824000"/>
            <a:ext cx="3530620" cy="1470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1370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4920" y="1"/>
            <a:ext cx="9378949" cy="922170"/>
          </a:xfrm>
        </p:spPr>
        <p:txBody>
          <a:bodyPr>
            <a:noAutofit/>
          </a:bodyPr>
          <a:lstStyle/>
          <a:p>
            <a:br>
              <a:rPr lang="pl-PL" sz="3600" b="1" dirty="0">
                <a:latin typeface="+mn-lt"/>
              </a:rPr>
            </a:br>
            <a:r>
              <a:rPr lang="pl-PL" sz="3600" b="1" dirty="0">
                <a:latin typeface="+mn-lt"/>
              </a:rPr>
              <a:t>Jak rozpoznać zaburzenia ze spektrum autyzmu?</a:t>
            </a:r>
            <a:br>
              <a:rPr lang="pl-PL" sz="3600" b="1" dirty="0">
                <a:latin typeface="+mn-lt"/>
              </a:rPr>
            </a:br>
            <a:endParaRPr lang="pl-PL" sz="3600" b="1" dirty="0">
              <a:latin typeface="+mn-lt"/>
              <a:cs typeface="Arial"/>
            </a:endParaRP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201000" y="774001"/>
            <a:ext cx="11880000" cy="487499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pl-PL" sz="2000" dirty="0"/>
              <a:t>Spektrum autyzmu - najbardziej charakterystyczne objawy:</a:t>
            </a:r>
          </a:p>
          <a:p>
            <a:pPr marL="179388" indent="-174625">
              <a:lnSpc>
                <a:spcPct val="150000"/>
              </a:lnSpc>
              <a:spcBef>
                <a:spcPts val="0"/>
              </a:spcBef>
              <a:buFont typeface="Wingdings" panose="05000000000000000000" pitchFamily="2" charset="2"/>
              <a:buChar char="§"/>
            </a:pPr>
            <a:r>
              <a:rPr lang="pl-PL" sz="2000" dirty="0"/>
              <a:t>trudności w nawiązywaniu i podtrzymywaniu relacji społecznych;</a:t>
            </a:r>
          </a:p>
          <a:p>
            <a:pPr marL="179388" indent="-174625">
              <a:lnSpc>
                <a:spcPct val="150000"/>
              </a:lnSpc>
              <a:spcBef>
                <a:spcPts val="0"/>
              </a:spcBef>
              <a:buFont typeface="Wingdings" panose="05000000000000000000" pitchFamily="2" charset="2"/>
              <a:buChar char="§"/>
            </a:pPr>
            <a:r>
              <a:rPr lang="pl-PL" sz="2000" dirty="0"/>
              <a:t>ograniczony zakres zainteresowań i aktywności;</a:t>
            </a:r>
          </a:p>
          <a:p>
            <a:pPr marL="179388" indent="-174625">
              <a:lnSpc>
                <a:spcPct val="150000"/>
              </a:lnSpc>
              <a:spcBef>
                <a:spcPts val="0"/>
              </a:spcBef>
              <a:buFont typeface="Wingdings" panose="05000000000000000000" pitchFamily="2" charset="2"/>
              <a:buChar char="§"/>
            </a:pPr>
            <a:r>
              <a:rPr lang="pl-PL" sz="2000" dirty="0"/>
              <a:t>powtarzalność zachowań, ich stereotypowość, rutyna;</a:t>
            </a:r>
          </a:p>
          <a:p>
            <a:pPr marL="179388" indent="-174625">
              <a:lnSpc>
                <a:spcPct val="150000"/>
              </a:lnSpc>
              <a:spcBef>
                <a:spcPts val="0"/>
              </a:spcBef>
              <a:buFont typeface="Wingdings" panose="05000000000000000000" pitchFamily="2" charset="2"/>
              <a:buChar char="§"/>
            </a:pPr>
            <a:r>
              <a:rPr lang="pl-PL" altLang="pl-PL" sz="2000" dirty="0"/>
              <a:t>osoby w spektrum wykazują niską adaptację do zmian;</a:t>
            </a:r>
          </a:p>
          <a:p>
            <a:pPr marL="179388" indent="-179388">
              <a:lnSpc>
                <a:spcPct val="150000"/>
              </a:lnSpc>
              <a:spcBef>
                <a:spcPts val="0"/>
              </a:spcBef>
              <a:buFont typeface="Wingdings" panose="05000000000000000000" pitchFamily="2" charset="2"/>
              <a:buChar char="§"/>
            </a:pPr>
            <a:r>
              <a:rPr lang="pl-PL" sz="2000" b="1" dirty="0"/>
              <a:t>to zaburzenie, nie choroba, osoba atypowa, </a:t>
            </a:r>
            <a:r>
              <a:rPr lang="pl-PL" sz="2000" b="1" dirty="0" err="1"/>
              <a:t>nieneuronormatywna</a:t>
            </a:r>
            <a:r>
              <a:rPr lang="pl-PL" sz="2000" b="1" dirty="0"/>
              <a:t>, </a:t>
            </a:r>
            <a:r>
              <a:rPr lang="pl-PL" sz="2000" dirty="0"/>
              <a:t>charakteryzuje się dezintegracją sfery </a:t>
            </a:r>
            <a:r>
              <a:rPr lang="pl-PL" sz="2000" b="1" dirty="0"/>
              <a:t>poznawczej, społecznej, emocjonalnej lub behawioralnej;</a:t>
            </a:r>
          </a:p>
          <a:p>
            <a:pPr marL="179388" indent="-179388">
              <a:lnSpc>
                <a:spcPct val="150000"/>
              </a:lnSpc>
              <a:spcBef>
                <a:spcPts val="0"/>
              </a:spcBef>
              <a:buFont typeface="Wingdings" panose="05000000000000000000" pitchFamily="2" charset="2"/>
              <a:buChar char="§"/>
            </a:pPr>
            <a:r>
              <a:rPr lang="pl-PL" sz="2000" dirty="0"/>
              <a:t>szacuje się, że co 50-ty Polak ma </a:t>
            </a:r>
            <a:r>
              <a:rPr lang="pl-PL" sz="2000" b="1" dirty="0"/>
              <a:t>zaburzenia </a:t>
            </a:r>
            <a:r>
              <a:rPr lang="pl-PL" sz="2000" b="1" dirty="0" err="1"/>
              <a:t>neurorozwojowe</a:t>
            </a:r>
            <a:r>
              <a:rPr lang="pl-PL" sz="2000" b="1" dirty="0"/>
              <a:t>;</a:t>
            </a:r>
          </a:p>
          <a:p>
            <a:pPr marL="179388" indent="-179388">
              <a:lnSpc>
                <a:spcPct val="150000"/>
              </a:lnSpc>
              <a:spcBef>
                <a:spcPts val="0"/>
              </a:spcBef>
              <a:buFont typeface="Wingdings" panose="05000000000000000000" pitchFamily="2" charset="2"/>
              <a:buChar char="§"/>
            </a:pPr>
            <a:r>
              <a:rPr lang="pl-PL" altLang="pl-PL" sz="2000" dirty="0"/>
              <a:t>co 10 osoba w spektrum ma </a:t>
            </a:r>
            <a:r>
              <a:rPr lang="pl-PL" altLang="pl-PL" sz="2000" b="1" dirty="0"/>
              <a:t>Zespół </a:t>
            </a:r>
            <a:r>
              <a:rPr lang="pl-PL" altLang="pl-PL" sz="2000" b="1" dirty="0" err="1"/>
              <a:t>sawanta</a:t>
            </a:r>
            <a:r>
              <a:rPr lang="pl-PL" altLang="pl-PL" sz="2000" dirty="0"/>
              <a:t>, który charakteryzuje się wybitnymi uzdolnieniami w zakresie określonych umiejętności, np. analitycznych, matematycznych, muzycznych.</a:t>
            </a:r>
            <a:endParaRPr lang="pl-PL" sz="2000" b="1" dirty="0"/>
          </a:p>
          <a:p>
            <a:pPr marL="179388" indent="-174625">
              <a:lnSpc>
                <a:spcPct val="150000"/>
              </a:lnSpc>
              <a:spcBef>
                <a:spcPts val="0"/>
              </a:spcBef>
              <a:buFont typeface="Wingdings" panose="05000000000000000000" pitchFamily="2" charset="2"/>
              <a:buChar char="§"/>
            </a:pPr>
            <a:endParaRPr lang="pl-PL" sz="2000" dirty="0"/>
          </a:p>
          <a:p>
            <a:pPr marL="0" lvl="1" indent="-180000">
              <a:lnSpc>
                <a:spcPct val="150000"/>
              </a:lnSpc>
              <a:spcBef>
                <a:spcPts val="600"/>
              </a:spcBef>
              <a:buFont typeface="Wingdings" panose="05000000000000000000" pitchFamily="2" charset="2"/>
              <a:buChar char="§"/>
            </a:pPr>
            <a:endParaRPr lang="pl-PL" sz="2000" dirty="0"/>
          </a:p>
        </p:txBody>
      </p:sp>
      <p:sp>
        <p:nvSpPr>
          <p:cNvPr id="3" name="Prostokąt 2" descr="&quot; &quot;">
            <a:extLst>
              <a:ext uri="{FF2B5EF4-FFF2-40B4-BE49-F238E27FC236}">
                <a16:creationId xmlns:a16="http://schemas.microsoft.com/office/drawing/2014/main" id="{A01196C5-A797-28E0-6CFF-3C055C71D3CF}"/>
              </a:ext>
            </a:extLst>
          </p:cNvPr>
          <p:cNvSpPr/>
          <p:nvPr/>
        </p:nvSpPr>
        <p:spPr>
          <a:xfrm>
            <a:off x="-4920" y="5568744"/>
            <a:ext cx="10195920" cy="515255"/>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47675"/>
            <a:r>
              <a:rPr lang="pl-PL" sz="2000" dirty="0"/>
              <a:t>Jeśli student wskaże, że chce aby zwracać się do niego innym imieniem, należy to uszanować </a:t>
            </a:r>
            <a:endParaRPr lang="pl-PL" dirty="0"/>
          </a:p>
        </p:txBody>
      </p:sp>
      <p:sp>
        <p:nvSpPr>
          <p:cNvPr id="6" name="Symbol zastępczy numeru slajdu 5">
            <a:extLst>
              <a:ext uri="{FF2B5EF4-FFF2-40B4-BE49-F238E27FC236}">
                <a16:creationId xmlns:a16="http://schemas.microsoft.com/office/drawing/2014/main" id="{645F3B0D-BD0C-6805-96E0-3D36EF9A8E89}"/>
              </a:ext>
            </a:extLst>
          </p:cNvPr>
          <p:cNvSpPr>
            <a:spLocks noGrp="1"/>
          </p:cNvSpPr>
          <p:nvPr>
            <p:ph type="sldNum" sz="quarter" idx="12"/>
          </p:nvPr>
        </p:nvSpPr>
        <p:spPr>
          <a:xfrm>
            <a:off x="9448800" y="6502831"/>
            <a:ext cx="2743200" cy="365125"/>
          </a:xfrm>
        </p:spPr>
        <p:txBody>
          <a:bodyPr/>
          <a:lstStyle/>
          <a:p>
            <a:fld id="{C0DE7FCD-74FC-4D3A-9665-54A6D3DBFCED}" type="slidenum">
              <a:rPr lang="pl-PL" smtClean="0"/>
              <a:t>39</a:t>
            </a:fld>
            <a:endParaRPr lang="pl-PL" dirty="0"/>
          </a:p>
        </p:txBody>
      </p:sp>
      <p:pic>
        <p:nvPicPr>
          <p:cNvPr id="5" name="Obraz 4">
            <a:extLst>
              <a:ext uri="{FF2B5EF4-FFF2-40B4-BE49-F238E27FC236}">
                <a16:creationId xmlns:a16="http://schemas.microsoft.com/office/drawing/2014/main" id="{53E46032-8305-DB90-9C2D-0820D84E3F2B}"/>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6097" y="5568744"/>
            <a:ext cx="515255" cy="515255"/>
          </a:xfrm>
          <a:prstGeom prst="rect">
            <a:avLst/>
          </a:prstGeom>
          <a:noFill/>
        </p:spPr>
      </p:pic>
    </p:spTree>
    <p:extLst>
      <p:ext uri="{BB962C8B-B14F-4D97-AF65-F5344CB8AC3E}">
        <p14:creationId xmlns:p14="http://schemas.microsoft.com/office/powerpoint/2010/main" val="2549884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8969"/>
            <a:ext cx="9379887" cy="912531"/>
          </a:xfrm>
        </p:spPr>
        <p:txBody>
          <a:bodyPr>
            <a:normAutofit/>
          </a:bodyPr>
          <a:lstStyle/>
          <a:p>
            <a:r>
              <a:rPr lang="pl-PL" sz="3600" b="1" dirty="0">
                <a:latin typeface="+mn-lt"/>
              </a:rPr>
              <a:t>Rodzaje niepełnosprawności</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79217" y="864000"/>
            <a:ext cx="8536783" cy="5220000"/>
          </a:xfrm>
        </p:spPr>
        <p:txBody>
          <a:bodyPr vert="horz" lIns="91440" tIns="45720" rIns="91440" bIns="45720" rtlCol="0" anchor="t">
            <a:noAutofit/>
          </a:bodyPr>
          <a:lstStyle/>
          <a:p>
            <a:pPr marL="635" lvl="1" indent="0">
              <a:lnSpc>
                <a:spcPct val="150000"/>
              </a:lnSpc>
              <a:buNone/>
            </a:pPr>
            <a:r>
              <a:rPr lang="pl-PL" sz="2000" dirty="0"/>
              <a:t>Biorąc pod uwagę rodzaj niepełnosprawności, wyróżniamy:</a:t>
            </a:r>
            <a:endParaRPr lang="pl-PL" sz="2000" b="1" dirty="0">
              <a:cs typeface="Arial"/>
            </a:endParaRPr>
          </a:p>
          <a:p>
            <a:pPr marL="343535" lvl="1" indent="-342900">
              <a:lnSpc>
                <a:spcPct val="150000"/>
              </a:lnSpc>
              <a:buFont typeface="+mj-lt"/>
              <a:buAutoNum type="arabicPeriod"/>
            </a:pPr>
            <a:r>
              <a:rPr lang="pl-PL" sz="2000" b="1" dirty="0"/>
              <a:t>osoby z niepełnosprawnością fizyczną</a:t>
            </a:r>
            <a:r>
              <a:rPr lang="pl-PL" sz="2000" dirty="0"/>
              <a:t>, do których należą:</a:t>
            </a:r>
            <a:endParaRPr lang="pl-PL" sz="2000" dirty="0">
              <a:cs typeface="Arial"/>
            </a:endParaRPr>
          </a:p>
          <a:p>
            <a:pPr marL="717550" lvl="4" indent="-358775">
              <a:lnSpc>
                <a:spcPct val="150000"/>
              </a:lnSpc>
              <a:buFont typeface="Wingdings" panose="05000000000000000000" pitchFamily="2" charset="2"/>
              <a:buChar char="§"/>
            </a:pPr>
            <a:r>
              <a:rPr lang="pl-PL" sz="2000" dirty="0"/>
              <a:t>osoby z uszkodzeniem narządu ruchu - niepełnosprawnością motoryczną,</a:t>
            </a:r>
          </a:p>
          <a:p>
            <a:pPr marL="717550" lvl="4" indent="-358775">
              <a:lnSpc>
                <a:spcPct val="150000"/>
              </a:lnSpc>
              <a:buFont typeface="Wingdings" panose="05000000000000000000" pitchFamily="2" charset="2"/>
              <a:buChar char="§"/>
            </a:pPr>
            <a:r>
              <a:rPr lang="pl-PL" sz="2000" dirty="0"/>
              <a:t>osoby z przewlekłymi chorobami wewnętrznymi,</a:t>
            </a:r>
          </a:p>
          <a:p>
            <a:pPr marL="342900" lvl="4" indent="-342900">
              <a:lnSpc>
                <a:spcPct val="150000"/>
              </a:lnSpc>
              <a:buFont typeface="+mj-lt"/>
              <a:buAutoNum type="arabicPeriod" startAt="2"/>
            </a:pPr>
            <a:r>
              <a:rPr lang="pl-PL" sz="2000" b="1" dirty="0"/>
              <a:t>osoby z niepełnosprawnością sensoryczną </a:t>
            </a:r>
            <a:r>
              <a:rPr lang="pl-PL" sz="2000" dirty="0"/>
              <a:t>(uszkodzenie narządów zmysłów):</a:t>
            </a:r>
          </a:p>
          <a:p>
            <a:pPr marL="717550" lvl="4" indent="-358775">
              <a:lnSpc>
                <a:spcPct val="150000"/>
              </a:lnSpc>
              <a:buFont typeface="Wingdings" panose="05000000000000000000" pitchFamily="2" charset="2"/>
              <a:buChar char="§"/>
            </a:pPr>
            <a:r>
              <a:rPr lang="pl-PL" sz="2000" dirty="0"/>
              <a:t>osoby niesłyszące i słabosłyszące,</a:t>
            </a:r>
            <a:endParaRPr lang="pl-PL" sz="2000" dirty="0">
              <a:cs typeface="Arial"/>
            </a:endParaRPr>
          </a:p>
          <a:p>
            <a:pPr marL="717550" lvl="4" indent="-358775">
              <a:lnSpc>
                <a:spcPct val="150000"/>
              </a:lnSpc>
              <a:buFont typeface="Wingdings" panose="05000000000000000000" pitchFamily="2" charset="2"/>
              <a:buChar char="§"/>
            </a:pPr>
            <a:r>
              <a:rPr lang="pl-PL" sz="2000" dirty="0"/>
              <a:t>osoby niewidome i słabowidzące,</a:t>
            </a:r>
          </a:p>
          <a:p>
            <a:pPr marL="342900" lvl="1" indent="-342900">
              <a:lnSpc>
                <a:spcPct val="150000"/>
              </a:lnSpc>
              <a:buFont typeface="+mj-lt"/>
              <a:buAutoNum type="arabicPeriod" startAt="3"/>
            </a:pPr>
            <a:r>
              <a:rPr lang="pl-PL" sz="2000" b="1" dirty="0"/>
              <a:t>osoby z niepełnosprawnością psychiczną</a:t>
            </a:r>
            <a:r>
              <a:rPr lang="pl-PL" sz="2000" dirty="0"/>
              <a:t>, do których należą:</a:t>
            </a:r>
          </a:p>
          <a:p>
            <a:pPr marL="717550" lvl="4" indent="-358775">
              <a:lnSpc>
                <a:spcPct val="150000"/>
              </a:lnSpc>
              <a:buFont typeface="Wingdings" panose="05000000000000000000" pitchFamily="2" charset="2"/>
              <a:buChar char="§"/>
            </a:pPr>
            <a:r>
              <a:rPr lang="pl-PL" sz="2000" dirty="0"/>
              <a:t>osoby z chorobą psychiczną,</a:t>
            </a:r>
          </a:p>
          <a:p>
            <a:pPr marL="717550" lvl="4" indent="-358775">
              <a:lnSpc>
                <a:spcPct val="150000"/>
              </a:lnSpc>
              <a:buFont typeface="Wingdings" panose="05000000000000000000" pitchFamily="2" charset="2"/>
              <a:buChar char="§"/>
            </a:pPr>
            <a:r>
              <a:rPr lang="pl-PL" sz="2000" dirty="0"/>
              <a:t>osoby z niesprawnością intelektualną.</a:t>
            </a:r>
          </a:p>
          <a:p>
            <a:pPr>
              <a:lnSpc>
                <a:spcPct val="150000"/>
              </a:lnSpc>
            </a:pPr>
            <a:endParaRPr lang="pl-PL" sz="2000" dirty="0"/>
          </a:p>
        </p:txBody>
      </p:sp>
      <p:sp>
        <p:nvSpPr>
          <p:cNvPr id="5" name="Symbol zastępczy numeru slajdu 4">
            <a:extLst>
              <a:ext uri="{FF2B5EF4-FFF2-40B4-BE49-F238E27FC236}">
                <a16:creationId xmlns:a16="http://schemas.microsoft.com/office/drawing/2014/main" id="{00EA4480-BCB9-D1BC-D2C5-0481BA88E02F}"/>
              </a:ext>
            </a:extLst>
          </p:cNvPr>
          <p:cNvSpPr>
            <a:spLocks noGrp="1"/>
          </p:cNvSpPr>
          <p:nvPr>
            <p:ph type="sldNum" sz="quarter" idx="12"/>
          </p:nvPr>
        </p:nvSpPr>
        <p:spPr>
          <a:xfrm>
            <a:off x="9448800" y="6483912"/>
            <a:ext cx="2743200" cy="365125"/>
          </a:xfrm>
        </p:spPr>
        <p:txBody>
          <a:bodyPr/>
          <a:lstStyle/>
          <a:p>
            <a:fld id="{C0DE7FCD-74FC-4D3A-9665-54A6D3DBFCED}" type="slidenum">
              <a:rPr lang="pl-PL" smtClean="0"/>
              <a:t>4</a:t>
            </a:fld>
            <a:endParaRPr lang="pl-PL" dirty="0"/>
          </a:p>
        </p:txBody>
      </p:sp>
      <p:pic>
        <p:nvPicPr>
          <p:cNvPr id="6" name="Obraz 5" descr="Zdjęcia przedstawia osoby z różnymi rodzajami niepełnosprawności.&#10;&#10;Zdjęcie pobrano z Freepik.com">
            <a:extLst>
              <a:ext uri="{FF2B5EF4-FFF2-40B4-BE49-F238E27FC236}">
                <a16:creationId xmlns:a16="http://schemas.microsoft.com/office/drawing/2014/main" id="{B427614C-A575-D552-FE9C-4EB5B3D34057}"/>
              </a:ext>
            </a:extLst>
          </p:cNvPr>
          <p:cNvPicPr>
            <a:picLocks noChangeAspect="1"/>
          </p:cNvPicPr>
          <p:nvPr/>
        </p:nvPicPr>
        <p:blipFill>
          <a:blip r:embed="rId2">
            <a:extLst>
              <a:ext uri="{28A0092B-C50C-407E-A947-70E740481C1C}">
                <a14:useLocalDpi xmlns:a14="http://schemas.microsoft.com/office/drawing/2010/main" val="0"/>
              </a:ext>
            </a:extLst>
          </a:blip>
          <a:srcRect l="1574" t="2362" r="2362" b="2362"/>
          <a:stretch>
            <a:fillRect/>
          </a:stretch>
        </p:blipFill>
        <p:spPr>
          <a:xfrm>
            <a:off x="8538743" y="1416110"/>
            <a:ext cx="3640351" cy="4025779"/>
          </a:xfrm>
          <a:prstGeom prst="rect">
            <a:avLst/>
          </a:prstGeom>
        </p:spPr>
      </p:pic>
    </p:spTree>
    <p:extLst>
      <p:ext uri="{BB962C8B-B14F-4D97-AF65-F5344CB8AC3E}">
        <p14:creationId xmlns:p14="http://schemas.microsoft.com/office/powerpoint/2010/main" val="24620068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0"/>
            <a:ext cx="11049001" cy="729000"/>
          </a:xfrm>
        </p:spPr>
        <p:txBody>
          <a:bodyPr>
            <a:noAutofit/>
          </a:bodyPr>
          <a:lstStyle/>
          <a:p>
            <a:pPr>
              <a:lnSpc>
                <a:spcPct val="150000"/>
              </a:lnSpc>
            </a:pPr>
            <a:r>
              <a:rPr lang="pl-PL" sz="3600" b="1" dirty="0">
                <a:latin typeface="+mn-lt"/>
              </a:rPr>
              <a:t>Spektrum autyzmu (1 z 3)</a:t>
            </a:r>
          </a:p>
        </p:txBody>
      </p:sp>
      <p:sp>
        <p:nvSpPr>
          <p:cNvPr id="5" name="Symbol zastępczy numeru slajdu 4">
            <a:extLst>
              <a:ext uri="{FF2B5EF4-FFF2-40B4-BE49-F238E27FC236}">
                <a16:creationId xmlns:a16="http://schemas.microsoft.com/office/drawing/2014/main" id="{D8B21687-8134-FCDC-DC76-2B99E711A353}"/>
              </a:ext>
            </a:extLst>
          </p:cNvPr>
          <p:cNvSpPr>
            <a:spLocks noGrp="1"/>
          </p:cNvSpPr>
          <p:nvPr>
            <p:ph type="sldNum" sz="quarter" idx="12"/>
          </p:nvPr>
        </p:nvSpPr>
        <p:spPr>
          <a:xfrm>
            <a:off x="9442589" y="6492875"/>
            <a:ext cx="2743200" cy="365125"/>
          </a:xfrm>
        </p:spPr>
        <p:txBody>
          <a:bodyPr/>
          <a:lstStyle/>
          <a:p>
            <a:fld id="{C0DE7FCD-74FC-4D3A-9665-54A6D3DBFCED}" type="slidenum">
              <a:rPr lang="pl-PL" smtClean="0"/>
              <a:t>40</a:t>
            </a:fld>
            <a:endParaRPr lang="pl-PL" dirty="0"/>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21868" y="796500"/>
            <a:ext cx="12014131" cy="5265000"/>
          </a:xfrm>
          <a:prstGeom prst="rect">
            <a:avLst/>
          </a:prstGeom>
        </p:spPr>
        <p:txBody>
          <a:bodyPr lIns="0" tIns="0" rIns="0" bIns="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6870" indent="-174625">
              <a:lnSpc>
                <a:spcPct val="150000"/>
              </a:lnSpc>
              <a:spcBef>
                <a:spcPts val="300"/>
              </a:spcBef>
              <a:buNone/>
            </a:pPr>
            <a:r>
              <a:rPr lang="pl-PL" sz="2000" dirty="0"/>
              <a:t>Jak się zachować? </a:t>
            </a:r>
          </a:p>
          <a:p>
            <a:pPr marL="356870" indent="-174625">
              <a:lnSpc>
                <a:spcPct val="150000"/>
              </a:lnSpc>
              <a:spcBef>
                <a:spcPts val="300"/>
              </a:spcBef>
              <a:buFont typeface="Wingdings" panose="05000000000000000000" pitchFamily="2" charset="2"/>
              <a:buChar char="§"/>
            </a:pPr>
            <a:r>
              <a:rPr lang="pl-PL" sz="2000" dirty="0"/>
              <a:t>należy wykazać się </a:t>
            </a:r>
            <a:r>
              <a:rPr lang="pl-PL" sz="2000" b="1" dirty="0"/>
              <a:t>cierpliwością</a:t>
            </a:r>
            <a:r>
              <a:rPr lang="pl-PL" sz="2000" dirty="0"/>
              <a:t>;</a:t>
            </a:r>
            <a:endParaRPr lang="pl-PL" sz="2000" dirty="0">
              <a:cs typeface="Arial"/>
            </a:endParaRPr>
          </a:p>
          <a:p>
            <a:pPr marL="356870" indent="-174625">
              <a:lnSpc>
                <a:spcPct val="150000"/>
              </a:lnSpc>
              <a:spcBef>
                <a:spcPts val="300"/>
              </a:spcBef>
              <a:buFont typeface="Wingdings" panose="05000000000000000000" pitchFamily="2" charset="2"/>
              <a:buChar char="§"/>
            </a:pPr>
            <a:r>
              <a:rPr lang="pl-PL" sz="2000" dirty="0"/>
              <a:t>nie należy </a:t>
            </a:r>
            <a:r>
              <a:rPr lang="pl-PL" sz="2000" b="1" dirty="0" err="1"/>
              <a:t>etykietyzować</a:t>
            </a:r>
            <a:r>
              <a:rPr lang="pl-PL" sz="2000" b="1" dirty="0"/>
              <a:t> </a:t>
            </a:r>
            <a:r>
              <a:rPr lang="pl-PL" sz="2000" dirty="0"/>
              <a:t>– nie przypinać tej osobie „łatek” wariata, dziwaka;</a:t>
            </a:r>
            <a:endParaRPr lang="pl-PL" sz="2000" dirty="0">
              <a:cs typeface="Arial"/>
            </a:endParaRPr>
          </a:p>
          <a:p>
            <a:pPr marL="356870" indent="-174625">
              <a:lnSpc>
                <a:spcPct val="150000"/>
              </a:lnSpc>
              <a:spcBef>
                <a:spcPts val="300"/>
              </a:spcBef>
              <a:buFont typeface="Wingdings" panose="05000000000000000000" pitchFamily="2" charset="2"/>
              <a:buChar char="§"/>
            </a:pPr>
            <a:r>
              <a:rPr lang="pl-PL" sz="2000" b="1" dirty="0"/>
              <a:t>nie należy się obrażać,</a:t>
            </a:r>
            <a:r>
              <a:rPr lang="pl-PL" sz="2000" dirty="0"/>
              <a:t> jeśli ta osoba zwróci się do ciebie w sposób niezgodny z </a:t>
            </a:r>
            <a:r>
              <a:rPr lang="pl-PL" sz="2000" dirty="0" err="1"/>
              <a:t>ogólnoprzyjętymi</a:t>
            </a:r>
            <a:r>
              <a:rPr lang="pl-PL" sz="2000" dirty="0"/>
              <a:t> zasadami grzecznościowymi – okaż wyrozumiałość;</a:t>
            </a:r>
            <a:endParaRPr lang="pl-PL" sz="2000" dirty="0">
              <a:cs typeface="Arial"/>
            </a:endParaRPr>
          </a:p>
          <a:p>
            <a:pPr marL="356870" indent="-174625">
              <a:lnSpc>
                <a:spcPct val="150000"/>
              </a:lnSpc>
              <a:spcBef>
                <a:spcPts val="300"/>
              </a:spcBef>
              <a:buFont typeface="Wingdings" panose="05000000000000000000" pitchFamily="2" charset="2"/>
              <a:buChar char="§"/>
            </a:pPr>
            <a:r>
              <a:rPr lang="pl-PL" sz="2000" b="1" dirty="0"/>
              <a:t>należy mówić wprost o tym, co myślisz </a:t>
            </a:r>
            <a:r>
              <a:rPr lang="pl-PL" sz="2000" dirty="0"/>
              <a:t>– staraj się wypowiadać swoje intencje, nie licz na to, iż ta osoba domyśli się, czego od niej oczekujesz;</a:t>
            </a:r>
            <a:endParaRPr lang="pl-PL" sz="2000" dirty="0">
              <a:cs typeface="Arial"/>
            </a:endParaRPr>
          </a:p>
          <a:p>
            <a:pPr marL="356870" indent="-174625">
              <a:lnSpc>
                <a:spcPct val="150000"/>
              </a:lnSpc>
              <a:spcBef>
                <a:spcPts val="300"/>
              </a:spcBef>
              <a:buFont typeface="Wingdings" panose="05000000000000000000" pitchFamily="2" charset="2"/>
              <a:buChar char="§"/>
            </a:pPr>
            <a:r>
              <a:rPr lang="pl-PL" sz="2000" b="1" dirty="0"/>
              <a:t>należy nazywać swoje emocje </a:t>
            </a:r>
            <a:r>
              <a:rPr lang="pl-PL" sz="2000" dirty="0"/>
              <a:t>– to ułatwi tej osobie zrozumienie Twojego zachowania;</a:t>
            </a:r>
            <a:endParaRPr lang="pl-PL" sz="2000" dirty="0">
              <a:cs typeface="Arial"/>
            </a:endParaRPr>
          </a:p>
          <a:p>
            <a:pPr marL="356870" indent="-174625">
              <a:lnSpc>
                <a:spcPct val="150000"/>
              </a:lnSpc>
              <a:spcBef>
                <a:spcPts val="300"/>
              </a:spcBef>
              <a:buFont typeface="Wingdings" panose="05000000000000000000" pitchFamily="2" charset="2"/>
              <a:buChar char="§"/>
            </a:pPr>
            <a:r>
              <a:rPr lang="pl-PL" sz="2000" dirty="0"/>
              <a:t>osoba </a:t>
            </a:r>
            <a:r>
              <a:rPr lang="pl-PL" sz="2000" b="1" dirty="0"/>
              <a:t>może nie zrozumieć naszych intencji</a:t>
            </a:r>
            <a:r>
              <a:rPr lang="pl-PL" sz="2000" dirty="0"/>
              <a:t>, kiedy stosujesz komunikaty niewerbalne, ironię i metafory;</a:t>
            </a:r>
            <a:endParaRPr lang="pl-PL" sz="2000" dirty="0">
              <a:cs typeface="Arial"/>
            </a:endParaRPr>
          </a:p>
          <a:p>
            <a:pPr marL="356870" indent="-174625">
              <a:lnSpc>
                <a:spcPct val="150000"/>
              </a:lnSpc>
              <a:spcBef>
                <a:spcPts val="300"/>
              </a:spcBef>
              <a:buFont typeface="Wingdings" panose="05000000000000000000" pitchFamily="2" charset="2"/>
              <a:buChar char="§"/>
            </a:pPr>
            <a:r>
              <a:rPr lang="pl-PL" altLang="pl-PL" sz="2000" dirty="0"/>
              <a:t>należy </a:t>
            </a:r>
            <a:r>
              <a:rPr lang="pl-PL" altLang="pl-PL" sz="2000" b="1" dirty="0"/>
              <a:t>jasno formułować swoje oczekiwania</a:t>
            </a:r>
            <a:r>
              <a:rPr lang="pl-PL" altLang="pl-PL" sz="2000" dirty="0"/>
              <a:t>, rób przerwy pomiędzy wypowiadanymi zdaniami, aby dać czas na ich przetworzenie.</a:t>
            </a:r>
            <a:endParaRPr lang="pl-PL" sz="2000" dirty="0">
              <a:cs typeface="Arial"/>
            </a:endParaRPr>
          </a:p>
          <a:p>
            <a:pPr marL="356870" lvl="1" indent="-174625">
              <a:lnSpc>
                <a:spcPct val="150000"/>
              </a:lnSpc>
              <a:spcBef>
                <a:spcPts val="300"/>
              </a:spcBef>
              <a:buNone/>
            </a:pPr>
            <a:endParaRPr lang="pl-PL" sz="2000" dirty="0">
              <a:cs typeface="Arial"/>
            </a:endParaRPr>
          </a:p>
        </p:txBody>
      </p:sp>
    </p:spTree>
    <p:extLst>
      <p:ext uri="{BB962C8B-B14F-4D97-AF65-F5344CB8AC3E}">
        <p14:creationId xmlns:p14="http://schemas.microsoft.com/office/powerpoint/2010/main" val="5902005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17822" y="1"/>
            <a:ext cx="9363000" cy="774000"/>
          </a:xfrm>
        </p:spPr>
        <p:txBody>
          <a:bodyPr>
            <a:noAutofit/>
          </a:bodyPr>
          <a:lstStyle/>
          <a:p>
            <a:pPr>
              <a:lnSpc>
                <a:spcPct val="120000"/>
              </a:lnSpc>
            </a:pPr>
            <a:r>
              <a:rPr lang="pl-PL" sz="3600" b="1" dirty="0">
                <a:latin typeface="+mn-lt"/>
              </a:rPr>
              <a:t>Spektrum autyzmu (2 z 3)</a:t>
            </a:r>
          </a:p>
        </p:txBody>
      </p:sp>
      <p:sp>
        <p:nvSpPr>
          <p:cNvPr id="3" name="Symbol zastępczy numeru slajdu 2">
            <a:extLst>
              <a:ext uri="{FF2B5EF4-FFF2-40B4-BE49-F238E27FC236}">
                <a16:creationId xmlns:a16="http://schemas.microsoft.com/office/drawing/2014/main" id="{2CCE4BBF-9C7F-C201-1527-F5BA4898207F}"/>
              </a:ext>
            </a:extLst>
          </p:cNvPr>
          <p:cNvSpPr>
            <a:spLocks noGrp="1"/>
          </p:cNvSpPr>
          <p:nvPr>
            <p:ph type="sldNum" sz="quarter" idx="12"/>
          </p:nvPr>
        </p:nvSpPr>
        <p:spPr>
          <a:xfrm>
            <a:off x="9435662" y="6492875"/>
            <a:ext cx="2743200" cy="365125"/>
          </a:xfrm>
        </p:spPr>
        <p:txBody>
          <a:bodyPr/>
          <a:lstStyle/>
          <a:p>
            <a:fld id="{C0DE7FCD-74FC-4D3A-9665-54A6D3DBFCED}" type="slidenum">
              <a:rPr lang="pl-PL" smtClean="0"/>
              <a:t>41</a:t>
            </a:fld>
            <a:endParaRPr lang="pl-PL" dirty="0"/>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32988" y="909000"/>
            <a:ext cx="11913012" cy="4860000"/>
          </a:xfrm>
          <a:prstGeom prst="rect">
            <a:avLst/>
          </a:prstGeom>
        </p:spPr>
        <p:txBody>
          <a:bodyPr lIns="0" tIns="0" rIns="0" bIns="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6870" indent="-174625">
              <a:lnSpc>
                <a:spcPct val="150000"/>
              </a:lnSpc>
              <a:spcBef>
                <a:spcPts val="300"/>
              </a:spcBef>
              <a:buFont typeface="Wingdings" panose="05000000000000000000" pitchFamily="2" charset="2"/>
              <a:buChar char="§"/>
            </a:pPr>
            <a:r>
              <a:rPr lang="pl-PL" sz="2000" b="1" dirty="0"/>
              <a:t>nie należy oczekiwać od tej osoby nawiązywania kontaktu wzrokowego </a:t>
            </a:r>
            <a:r>
              <a:rPr lang="pl-PL" sz="2000" dirty="0"/>
              <a:t>–  prawdopodobnie Cię słucha, mimo, iż na Ciebie nie patrzy;</a:t>
            </a:r>
          </a:p>
          <a:p>
            <a:pPr marL="356870" indent="-174625">
              <a:lnSpc>
                <a:spcPct val="150000"/>
              </a:lnSpc>
              <a:spcBef>
                <a:spcPts val="300"/>
              </a:spcBef>
              <a:buFont typeface="Wingdings" panose="05000000000000000000" pitchFamily="2" charset="2"/>
              <a:buChar char="§"/>
            </a:pPr>
            <a:r>
              <a:rPr lang="pl-PL" sz="2000" b="1" dirty="0"/>
              <a:t>precyzyjnie należy określać miejsce godzinę spotkania </a:t>
            </a:r>
            <a:r>
              <a:rPr lang="pl-PL" sz="2000" dirty="0"/>
              <a:t>– nie używaj określeń typu „około”, „w okolicy”, gdyż niepewność u tych osób powoduje wysoki dyskomfort; </a:t>
            </a:r>
            <a:endParaRPr lang="pl-PL" sz="2000" dirty="0">
              <a:cs typeface="Arial"/>
            </a:endParaRPr>
          </a:p>
          <a:p>
            <a:pPr marL="356870" indent="-174625">
              <a:lnSpc>
                <a:spcPct val="150000"/>
              </a:lnSpc>
              <a:spcBef>
                <a:spcPts val="300"/>
              </a:spcBef>
              <a:buFont typeface="Wingdings" panose="05000000000000000000" pitchFamily="2" charset="2"/>
              <a:buChar char="§"/>
            </a:pPr>
            <a:r>
              <a:rPr lang="pl-PL" sz="2000" b="1" dirty="0"/>
              <a:t>słaba koncentracja i szybkie zmęczenie;</a:t>
            </a:r>
            <a:endParaRPr lang="pl-PL" sz="2000" b="1" dirty="0">
              <a:cs typeface="Arial"/>
            </a:endParaRPr>
          </a:p>
          <a:p>
            <a:pPr marL="356870" indent="-174625">
              <a:lnSpc>
                <a:spcPct val="150000"/>
              </a:lnSpc>
              <a:spcBef>
                <a:spcPts val="300"/>
              </a:spcBef>
              <a:buFont typeface="Wingdings" panose="05000000000000000000" pitchFamily="2" charset="2"/>
              <a:buChar char="§"/>
            </a:pPr>
            <a:r>
              <a:rPr lang="pl-PL" altLang="pl-PL" sz="2000" dirty="0"/>
              <a:t>osoby w spektrum mają </a:t>
            </a:r>
            <a:r>
              <a:rPr lang="pl-PL" altLang="pl-PL" sz="2000" b="1" dirty="0"/>
              <a:t>trudność z odczytaniem przekazu pozawerbalnego oraz zinterpretowaniem przekazu werbalnego</a:t>
            </a:r>
            <a:r>
              <a:rPr lang="pl-PL" altLang="pl-PL" sz="2000" dirty="0"/>
              <a:t>. Ten ostatni odczytywany jest na poziomie dosłownym, co prowadzi do dużego zamieszania </a:t>
            </a:r>
            <a:br>
              <a:rPr lang="pl-PL" altLang="pl-PL" sz="2000" dirty="0"/>
            </a:br>
            <a:r>
              <a:rPr lang="pl-PL" altLang="pl-PL" sz="2000" dirty="0"/>
              <a:t>i nierozumienia się uczestników rozmowy. </a:t>
            </a:r>
            <a:r>
              <a:rPr lang="pl-PL" altLang="pl-PL" sz="2000" b="1" dirty="0"/>
              <a:t>Dosłownie traktują „skróty myślowe”</a:t>
            </a:r>
            <a:r>
              <a:rPr lang="pl-PL" altLang="pl-PL" sz="2000" dirty="0"/>
              <a:t>; </a:t>
            </a:r>
            <a:endParaRPr lang="pl-PL" altLang="pl-PL" sz="2000" dirty="0">
              <a:cs typeface="Arial"/>
            </a:endParaRPr>
          </a:p>
          <a:p>
            <a:pPr marL="356870" indent="-174625">
              <a:lnSpc>
                <a:spcPct val="150000"/>
              </a:lnSpc>
              <a:spcBef>
                <a:spcPts val="300"/>
              </a:spcBef>
              <a:buFont typeface="Wingdings" panose="05000000000000000000" pitchFamily="2" charset="2"/>
              <a:buChar char="§"/>
            </a:pPr>
            <a:r>
              <a:rPr lang="pl-PL" sz="2000" dirty="0"/>
              <a:t>ograniczać duże zmiany w sposobie planowania zajęć;</a:t>
            </a:r>
            <a:endParaRPr lang="pl-PL" sz="2000" dirty="0">
              <a:cs typeface="Arial"/>
            </a:endParaRPr>
          </a:p>
          <a:p>
            <a:pPr marL="356870" indent="-174625">
              <a:lnSpc>
                <a:spcPct val="150000"/>
              </a:lnSpc>
              <a:spcBef>
                <a:spcPts val="300"/>
              </a:spcBef>
              <a:buFont typeface="Wingdings" panose="05000000000000000000" pitchFamily="2" charset="2"/>
              <a:buChar char="§"/>
            </a:pPr>
            <a:r>
              <a:rPr lang="pl-PL" sz="2000" dirty="0"/>
              <a:t>nie należy zmieniać godzin zajęć ani zamieniać sali;</a:t>
            </a:r>
            <a:endParaRPr lang="pl-PL" sz="2000" dirty="0">
              <a:cs typeface="Arial"/>
            </a:endParaRPr>
          </a:p>
        </p:txBody>
      </p:sp>
    </p:spTree>
    <p:extLst>
      <p:ext uri="{BB962C8B-B14F-4D97-AF65-F5344CB8AC3E}">
        <p14:creationId xmlns:p14="http://schemas.microsoft.com/office/powerpoint/2010/main" val="4214589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14855" y="1"/>
            <a:ext cx="9363000" cy="774000"/>
          </a:xfrm>
        </p:spPr>
        <p:txBody>
          <a:bodyPr>
            <a:noAutofit/>
          </a:bodyPr>
          <a:lstStyle/>
          <a:p>
            <a:pPr>
              <a:lnSpc>
                <a:spcPct val="120000"/>
              </a:lnSpc>
            </a:pPr>
            <a:r>
              <a:rPr lang="pl-PL" sz="3600" b="1" dirty="0">
                <a:latin typeface="+mn-lt"/>
              </a:rPr>
              <a:t>Spektrum autyzmu (3 z 3)</a:t>
            </a:r>
          </a:p>
        </p:txBody>
      </p:sp>
      <p:sp>
        <p:nvSpPr>
          <p:cNvPr id="3" name="Symbol zastępczy numeru slajdu 2">
            <a:extLst>
              <a:ext uri="{FF2B5EF4-FFF2-40B4-BE49-F238E27FC236}">
                <a16:creationId xmlns:a16="http://schemas.microsoft.com/office/drawing/2014/main" id="{EB244822-47AF-7E28-15D8-65F410643DD4}"/>
              </a:ext>
            </a:extLst>
          </p:cNvPr>
          <p:cNvSpPr>
            <a:spLocks noGrp="1"/>
          </p:cNvSpPr>
          <p:nvPr>
            <p:ph type="sldNum" sz="quarter" idx="12"/>
          </p:nvPr>
        </p:nvSpPr>
        <p:spPr>
          <a:xfrm>
            <a:off x="9429120" y="6483912"/>
            <a:ext cx="2743200" cy="365125"/>
          </a:xfrm>
        </p:spPr>
        <p:txBody>
          <a:bodyPr/>
          <a:lstStyle/>
          <a:p>
            <a:fld id="{C0DE7FCD-74FC-4D3A-9665-54A6D3DBFCED}" type="slidenum">
              <a:rPr lang="pl-PL" smtClean="0"/>
              <a:t>42</a:t>
            </a:fld>
            <a:endParaRPr lang="pl-PL" dirty="0"/>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0" y="1066500"/>
            <a:ext cx="12036000" cy="4725000"/>
          </a:xfrm>
          <a:prstGeom prst="rect">
            <a:avLst/>
          </a:prstGeom>
        </p:spPr>
        <p:txBody>
          <a:bodyPr lIns="0" tIns="0" rIns="0" bIns="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67970" indent="-179070">
              <a:lnSpc>
                <a:spcPct val="150000"/>
              </a:lnSpc>
              <a:spcBef>
                <a:spcPts val="0"/>
              </a:spcBef>
              <a:buFont typeface="Wingdings" panose="05000000000000000000" pitchFamily="2" charset="2"/>
              <a:buChar char="§"/>
            </a:pPr>
            <a:r>
              <a:rPr lang="pl-PL" altLang="pl-PL" sz="2000" dirty="0"/>
              <a:t>należy </a:t>
            </a:r>
            <a:r>
              <a:rPr lang="pl-PL" altLang="pl-PL" sz="2000" b="1" dirty="0"/>
              <a:t>unikać wypowiedzi wieloznacznych</a:t>
            </a:r>
            <a:r>
              <a:rPr lang="pl-PL" altLang="pl-PL" sz="2000" dirty="0"/>
              <a:t>, związków frazeologicznych, przysłów, przenośni, jeśli nie masz pewności, czy Twój rozmówca je rozumie;</a:t>
            </a:r>
            <a:endParaRPr lang="pl-PL" sz="2000" dirty="0"/>
          </a:p>
          <a:p>
            <a:pPr marL="267970" indent="-179070">
              <a:lnSpc>
                <a:spcPct val="150000"/>
              </a:lnSpc>
              <a:spcBef>
                <a:spcPts val="0"/>
              </a:spcBef>
              <a:buFont typeface="Wingdings" panose="05000000000000000000" pitchFamily="2" charset="2"/>
              <a:buChar char="§"/>
            </a:pPr>
            <a:r>
              <a:rPr lang="pl-PL" altLang="pl-PL" sz="2000" dirty="0"/>
              <a:t>charakteryzują się </a:t>
            </a:r>
            <a:r>
              <a:rPr lang="pl-PL" altLang="pl-PL" sz="2000" b="1" dirty="0"/>
              <a:t>brakiem emocjonalnych reakcji </a:t>
            </a:r>
            <a:r>
              <a:rPr lang="pl-PL" altLang="pl-PL" sz="2000" dirty="0"/>
              <a:t>na uczucia innych, integracji i więzi społeczno-emocjonalnych;</a:t>
            </a:r>
            <a:endParaRPr lang="pl-PL" altLang="pl-PL" sz="2000" dirty="0">
              <a:cs typeface="Arial"/>
            </a:endParaRPr>
          </a:p>
          <a:p>
            <a:pPr marL="267970" indent="-179070">
              <a:lnSpc>
                <a:spcPct val="150000"/>
              </a:lnSpc>
              <a:spcBef>
                <a:spcPts val="0"/>
              </a:spcBef>
              <a:buFont typeface="Wingdings" panose="05000000000000000000" pitchFamily="2" charset="2"/>
              <a:buChar char="§"/>
            </a:pPr>
            <a:r>
              <a:rPr lang="pl-PL" altLang="pl-PL" sz="2000" dirty="0"/>
              <a:t>należy poważnie traktować zadawane pytania;</a:t>
            </a:r>
            <a:endParaRPr lang="pl-PL" altLang="pl-PL" sz="2000" dirty="0">
              <a:cs typeface="Arial"/>
            </a:endParaRPr>
          </a:p>
          <a:p>
            <a:pPr marL="267970" indent="-179070">
              <a:lnSpc>
                <a:spcPct val="150000"/>
              </a:lnSpc>
              <a:spcBef>
                <a:spcPts val="0"/>
              </a:spcBef>
              <a:buFont typeface="Wingdings" panose="05000000000000000000" pitchFamily="2" charset="2"/>
              <a:buChar char="§"/>
            </a:pPr>
            <a:r>
              <a:rPr lang="pl-PL" altLang="pl-PL" sz="2000" dirty="0"/>
              <a:t>są nadwrażliwe na bodźce lub mogą potrzebować dodatkowych bodźców stąd nietypowe zachowania;</a:t>
            </a:r>
            <a:endParaRPr lang="pl-PL" altLang="pl-PL" sz="2000" dirty="0">
              <a:cs typeface="Arial"/>
            </a:endParaRPr>
          </a:p>
          <a:p>
            <a:pPr marL="267970" indent="-179070">
              <a:lnSpc>
                <a:spcPct val="150000"/>
              </a:lnSpc>
              <a:spcBef>
                <a:spcPts val="0"/>
              </a:spcBef>
              <a:buFont typeface="Wingdings" panose="05000000000000000000" pitchFamily="2" charset="2"/>
              <a:buChar char="§"/>
            </a:pPr>
            <a:r>
              <a:rPr lang="pl-PL" altLang="pl-PL" sz="2000" dirty="0"/>
              <a:t>są to osoby przesadnie szczere, które nie posiadają wyczucia co wypada w danej sytuacji powiedzieć lub jak się zachować;</a:t>
            </a:r>
            <a:endParaRPr lang="pl-PL" altLang="pl-PL" sz="2000" dirty="0">
              <a:cs typeface="Arial"/>
            </a:endParaRPr>
          </a:p>
          <a:p>
            <a:pPr marL="267970" indent="-179070">
              <a:lnSpc>
                <a:spcPct val="150000"/>
              </a:lnSpc>
              <a:spcBef>
                <a:spcPts val="0"/>
              </a:spcBef>
              <a:buFont typeface="Wingdings" panose="05000000000000000000" pitchFamily="2" charset="2"/>
              <a:buChar char="§"/>
            </a:pPr>
            <a:r>
              <a:rPr lang="pl-PL" altLang="pl-PL" sz="2000" dirty="0"/>
              <a:t>Trening Umiejętności Społecznych (TUS) pozwala im nauczyć się reakcji i ułatwia funkcjonowanie w społeczności; </a:t>
            </a:r>
            <a:endParaRPr lang="pl-PL" altLang="pl-PL" sz="2000" dirty="0">
              <a:cs typeface="Arial"/>
            </a:endParaRPr>
          </a:p>
          <a:p>
            <a:pPr marL="0" indent="-179705">
              <a:lnSpc>
                <a:spcPct val="150000"/>
              </a:lnSpc>
              <a:spcBef>
                <a:spcPts val="0"/>
              </a:spcBef>
              <a:buFont typeface="Wingdings" panose="05000000000000000000" pitchFamily="2" charset="2"/>
              <a:buChar char="§"/>
            </a:pPr>
            <a:endParaRPr lang="pl-PL" altLang="pl-PL" sz="2000" dirty="0">
              <a:cs typeface="Arial"/>
            </a:endParaRPr>
          </a:p>
          <a:p>
            <a:pPr marL="0" indent="-179705">
              <a:lnSpc>
                <a:spcPct val="150000"/>
              </a:lnSpc>
              <a:spcBef>
                <a:spcPts val="0"/>
              </a:spcBef>
              <a:buNone/>
            </a:pPr>
            <a:endParaRPr lang="pl-PL" sz="2000" dirty="0">
              <a:cs typeface="Arial"/>
            </a:endParaRPr>
          </a:p>
          <a:p>
            <a:pPr marL="0" lvl="1" indent="-179705">
              <a:lnSpc>
                <a:spcPct val="150000"/>
              </a:lnSpc>
              <a:spcBef>
                <a:spcPts val="0"/>
              </a:spcBef>
              <a:buNone/>
            </a:pPr>
            <a:endParaRPr lang="pl-PL" sz="2000" dirty="0">
              <a:cs typeface="Arial"/>
            </a:endParaRPr>
          </a:p>
        </p:txBody>
      </p:sp>
    </p:spTree>
    <p:extLst>
      <p:ext uri="{BB962C8B-B14F-4D97-AF65-F5344CB8AC3E}">
        <p14:creationId xmlns:p14="http://schemas.microsoft.com/office/powerpoint/2010/main" val="6276615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21161" y="14820"/>
            <a:ext cx="9363000" cy="806769"/>
          </a:xfrm>
        </p:spPr>
        <p:txBody>
          <a:bodyPr>
            <a:noAutofit/>
          </a:bodyPr>
          <a:lstStyle/>
          <a:p>
            <a:pPr>
              <a:lnSpc>
                <a:spcPct val="120000"/>
              </a:lnSpc>
            </a:pPr>
            <a:r>
              <a:rPr lang="pl-PL" sz="3600" b="1" dirty="0">
                <a:latin typeface="+mn-lt"/>
              </a:rPr>
              <a:t>Zaburzenia odżywiania (1 z 3)</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26939" y="944089"/>
            <a:ext cx="7014061" cy="3745007"/>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174625">
              <a:lnSpc>
                <a:spcPct val="150000"/>
              </a:lnSpc>
              <a:spcBef>
                <a:spcPts val="600"/>
              </a:spcBef>
              <a:buNone/>
            </a:pPr>
            <a:r>
              <a:rPr lang="pl-PL" sz="2000" dirty="0"/>
              <a:t>Najbardziej charakterystyczne objawy:</a:t>
            </a:r>
          </a:p>
          <a:p>
            <a:pPr marL="357188" indent="-174625">
              <a:lnSpc>
                <a:spcPct val="150000"/>
              </a:lnSpc>
              <a:spcBef>
                <a:spcPts val="600"/>
              </a:spcBef>
              <a:buFont typeface="Wingdings" panose="05000000000000000000" pitchFamily="2" charset="2"/>
              <a:buChar char="§"/>
            </a:pPr>
            <a:r>
              <a:rPr lang="pl-PL" sz="2000" dirty="0"/>
              <a:t>nadmierne zaabsorbowanie jedzeniem i wyglądem (swoją wagą, sylwetką);</a:t>
            </a:r>
          </a:p>
          <a:p>
            <a:pPr marL="357188" indent="-174625">
              <a:lnSpc>
                <a:spcPct val="150000"/>
              </a:lnSpc>
              <a:spcBef>
                <a:spcPts val="600"/>
              </a:spcBef>
              <a:buFont typeface="Wingdings" panose="05000000000000000000" pitchFamily="2" charset="2"/>
              <a:buChar char="§"/>
            </a:pPr>
            <a:r>
              <a:rPr lang="pl-PL" sz="2000" dirty="0"/>
              <a:t>lęk przed przytyciem;</a:t>
            </a:r>
          </a:p>
          <a:p>
            <a:pPr marL="357188" indent="-174625">
              <a:lnSpc>
                <a:spcPct val="150000"/>
              </a:lnSpc>
              <a:spcBef>
                <a:spcPts val="600"/>
              </a:spcBef>
              <a:buFont typeface="Wingdings" panose="05000000000000000000" pitchFamily="2" charset="2"/>
              <a:buChar char="§"/>
            </a:pPr>
            <a:r>
              <a:rPr lang="pl-PL" sz="2000" dirty="0"/>
              <a:t>chęć kontrolowania ilości spożywanych pokarmów;</a:t>
            </a:r>
          </a:p>
          <a:p>
            <a:pPr marL="357188" indent="-174625">
              <a:lnSpc>
                <a:spcPct val="150000"/>
              </a:lnSpc>
              <a:spcBef>
                <a:spcPts val="600"/>
              </a:spcBef>
              <a:buFont typeface="Wingdings" panose="05000000000000000000" pitchFamily="2" charset="2"/>
              <a:buChar char="§"/>
            </a:pPr>
            <a:r>
              <a:rPr lang="pl-PL" sz="2000" dirty="0"/>
              <a:t>epizody objadania się lub drastycznego, ograniczenia ilości spożywanych pokarmów.</a:t>
            </a:r>
          </a:p>
          <a:p>
            <a:pPr marL="357188" lvl="1" indent="-174625">
              <a:lnSpc>
                <a:spcPct val="150000"/>
              </a:lnSpc>
              <a:spcBef>
                <a:spcPts val="600"/>
              </a:spcBef>
              <a:buNone/>
            </a:pPr>
            <a:endParaRPr lang="pl-PL" sz="2000" dirty="0"/>
          </a:p>
          <a:p>
            <a:pPr marL="357188" lvl="1" indent="-174625">
              <a:lnSpc>
                <a:spcPct val="150000"/>
              </a:lnSpc>
              <a:spcBef>
                <a:spcPts val="600"/>
              </a:spcBef>
              <a:buNone/>
            </a:pPr>
            <a:endParaRPr lang="pl-PL" sz="2000" dirty="0"/>
          </a:p>
        </p:txBody>
      </p:sp>
      <p:sp>
        <p:nvSpPr>
          <p:cNvPr id="3" name="Prostokąt 2" descr="&quot; &quot;">
            <a:extLst>
              <a:ext uri="{FF2B5EF4-FFF2-40B4-BE49-F238E27FC236}">
                <a16:creationId xmlns:a16="http://schemas.microsoft.com/office/drawing/2014/main" id="{BE8281E9-7475-85D9-D281-A0D58406B53C}"/>
              </a:ext>
            </a:extLst>
          </p:cNvPr>
          <p:cNvSpPr/>
          <p:nvPr/>
        </p:nvSpPr>
        <p:spPr>
          <a:xfrm>
            <a:off x="0" y="5274000"/>
            <a:ext cx="7104061" cy="900000"/>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Równie często występują zaburzenia nadmiernego objadania się, które mogą mieć inne źródło np. hormonalne</a:t>
            </a:r>
            <a:endParaRPr lang="en-US" sz="2000" dirty="0"/>
          </a:p>
        </p:txBody>
      </p:sp>
      <p:pic>
        <p:nvPicPr>
          <p:cNvPr id="10" name="Obraz 9">
            <a:extLst>
              <a:ext uri="{FF2B5EF4-FFF2-40B4-BE49-F238E27FC236}">
                <a16:creationId xmlns:a16="http://schemas.microsoft.com/office/drawing/2014/main" id="{01D7356D-BCB2-62E1-80CB-70060C466105}"/>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221000" y="821589"/>
            <a:ext cx="3064741" cy="3105000"/>
          </a:xfrm>
          <a:prstGeom prst="rect">
            <a:avLst/>
          </a:prstGeom>
        </p:spPr>
      </p:pic>
      <p:pic>
        <p:nvPicPr>
          <p:cNvPr id="12" name="Obraz 11">
            <a:extLst>
              <a:ext uri="{FF2B5EF4-FFF2-40B4-BE49-F238E27FC236}">
                <a16:creationId xmlns:a16="http://schemas.microsoft.com/office/drawing/2014/main" id="{E378ED00-ADFF-B22F-0173-3C8AE3A36FB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551000" y="2802949"/>
            <a:ext cx="1255338" cy="3526359"/>
          </a:xfrm>
          <a:prstGeom prst="rect">
            <a:avLst/>
          </a:prstGeom>
        </p:spPr>
      </p:pic>
      <p:sp>
        <p:nvSpPr>
          <p:cNvPr id="6" name="Symbol zastępczy numeru slajdu 5">
            <a:extLst>
              <a:ext uri="{FF2B5EF4-FFF2-40B4-BE49-F238E27FC236}">
                <a16:creationId xmlns:a16="http://schemas.microsoft.com/office/drawing/2014/main" id="{28AB4A12-D4ED-5D47-AC0E-159213E6FD7A}"/>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43</a:t>
            </a:fld>
            <a:endParaRPr lang="pl-PL" dirty="0"/>
          </a:p>
        </p:txBody>
      </p:sp>
      <p:pic>
        <p:nvPicPr>
          <p:cNvPr id="5" name="Obraz 4">
            <a:extLst>
              <a:ext uri="{FF2B5EF4-FFF2-40B4-BE49-F238E27FC236}">
                <a16:creationId xmlns:a16="http://schemas.microsoft.com/office/drawing/2014/main" id="{89844701-8F8A-1C2E-27A0-32A3B8D4EBB8}"/>
              </a:ext>
              <a:ext uri="{C183D7F6-B498-43B3-948B-1728B52AA6E4}">
                <adec:decorative xmlns:adec="http://schemas.microsoft.com/office/drawing/2017/decorative" val="1"/>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0" y="5274000"/>
            <a:ext cx="772617" cy="772617"/>
          </a:xfrm>
          <a:prstGeom prst="rect">
            <a:avLst/>
          </a:prstGeom>
        </p:spPr>
      </p:pic>
    </p:spTree>
    <p:extLst>
      <p:ext uri="{BB962C8B-B14F-4D97-AF65-F5344CB8AC3E}">
        <p14:creationId xmlns:p14="http://schemas.microsoft.com/office/powerpoint/2010/main" val="25816998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1386" y="1"/>
            <a:ext cx="9363000" cy="774000"/>
          </a:xfrm>
        </p:spPr>
        <p:txBody>
          <a:bodyPr>
            <a:noAutofit/>
          </a:bodyPr>
          <a:lstStyle/>
          <a:p>
            <a:pPr>
              <a:lnSpc>
                <a:spcPct val="120000"/>
              </a:lnSpc>
            </a:pPr>
            <a:r>
              <a:rPr lang="pl-PL" sz="3600" b="1" dirty="0">
                <a:latin typeface="+mn-lt"/>
              </a:rPr>
              <a:t>Zaburzenia odżywiania (2 z 3)</a:t>
            </a:r>
          </a:p>
        </p:txBody>
      </p:sp>
      <p:sp>
        <p:nvSpPr>
          <p:cNvPr id="6" name="Symbol zastępczy numeru slajdu 5">
            <a:extLst>
              <a:ext uri="{FF2B5EF4-FFF2-40B4-BE49-F238E27FC236}">
                <a16:creationId xmlns:a16="http://schemas.microsoft.com/office/drawing/2014/main" id="{C6318BB0-3F5C-A58A-8607-C4903D4A9EF1}"/>
              </a:ext>
            </a:extLst>
          </p:cNvPr>
          <p:cNvSpPr>
            <a:spLocks noGrp="1"/>
          </p:cNvSpPr>
          <p:nvPr>
            <p:ph type="sldNum" sz="quarter" idx="12"/>
          </p:nvPr>
        </p:nvSpPr>
        <p:spPr>
          <a:xfrm>
            <a:off x="9446326" y="6483056"/>
            <a:ext cx="2743200" cy="365125"/>
          </a:xfrm>
        </p:spPr>
        <p:txBody>
          <a:bodyPr/>
          <a:lstStyle/>
          <a:p>
            <a:fld id="{C0DE7FCD-74FC-4D3A-9665-54A6D3DBFCED}" type="slidenum">
              <a:rPr lang="pl-PL" smtClean="0"/>
              <a:t>44</a:t>
            </a:fld>
            <a:endParaRPr lang="pl-PL" dirty="0"/>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291000" y="927972"/>
            <a:ext cx="11430000" cy="430102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pl-PL" sz="2000" dirty="0"/>
              <a:t>Jak się zachować?</a:t>
            </a:r>
          </a:p>
          <a:p>
            <a:pPr marL="179388" indent="-179388">
              <a:lnSpc>
                <a:spcPct val="150000"/>
              </a:lnSpc>
              <a:spcBef>
                <a:spcPts val="0"/>
              </a:spcBef>
              <a:buFont typeface="Wingdings" panose="05000000000000000000" pitchFamily="2" charset="2"/>
              <a:buChar char="§"/>
            </a:pPr>
            <a:r>
              <a:rPr lang="pl-PL" sz="2000" b="1" dirty="0"/>
              <a:t>okaż jej zainteresowanie </a:t>
            </a:r>
            <a:r>
              <a:rPr lang="pl-PL" sz="2000" dirty="0"/>
              <a:t>– pokaż, iż ważna jest dla Ciebie ona jako osoba, a nie jej choroba;</a:t>
            </a:r>
          </a:p>
          <a:p>
            <a:pPr marL="179388" indent="-179388">
              <a:lnSpc>
                <a:spcPct val="150000"/>
              </a:lnSpc>
              <a:spcBef>
                <a:spcPts val="0"/>
              </a:spcBef>
              <a:buFont typeface="Wingdings" panose="05000000000000000000" pitchFamily="2" charset="2"/>
              <a:buChar char="§"/>
            </a:pPr>
            <a:r>
              <a:rPr lang="pl-PL" sz="2000" b="1" dirty="0"/>
              <a:t>doceniaj</a:t>
            </a:r>
            <a:r>
              <a:rPr lang="pl-PL" sz="2000" dirty="0"/>
              <a:t> tę osobę za jej sukcesy oraz zalety, a nie za wygląd zewnętrzny;</a:t>
            </a:r>
          </a:p>
          <a:p>
            <a:pPr marL="179388" indent="-179388">
              <a:lnSpc>
                <a:spcPct val="150000"/>
              </a:lnSpc>
              <a:spcBef>
                <a:spcPts val="0"/>
              </a:spcBef>
              <a:buFont typeface="Wingdings" panose="05000000000000000000" pitchFamily="2" charset="2"/>
              <a:buChar char="§"/>
            </a:pPr>
            <a:r>
              <a:rPr lang="pl-PL" sz="2000" b="1" dirty="0"/>
              <a:t>nie oceniaj tej osoby</a:t>
            </a:r>
            <a:r>
              <a:rPr lang="pl-PL" sz="2000" dirty="0"/>
              <a:t>, nie krytykuj jej wyglądu;</a:t>
            </a:r>
          </a:p>
          <a:p>
            <a:pPr marL="179388" indent="-179388">
              <a:lnSpc>
                <a:spcPct val="150000"/>
              </a:lnSpc>
              <a:spcBef>
                <a:spcPts val="0"/>
              </a:spcBef>
              <a:buFont typeface="Wingdings" panose="05000000000000000000" pitchFamily="2" charset="2"/>
              <a:buChar char="§"/>
            </a:pPr>
            <a:r>
              <a:rPr lang="pl-PL" sz="2000" b="1" dirty="0"/>
              <a:t>nie podejmuj nachalnych ingerencji</a:t>
            </a:r>
            <a:r>
              <a:rPr lang="pl-PL" sz="2000" dirty="0"/>
              <a:t>, nie próbuj wmówić jej, co powinna robić a czego nie;</a:t>
            </a:r>
          </a:p>
          <a:p>
            <a:pPr marL="267970" indent="-179070">
              <a:lnSpc>
                <a:spcPct val="150000"/>
              </a:lnSpc>
              <a:spcBef>
                <a:spcPts val="0"/>
              </a:spcBef>
              <a:buFont typeface="Wingdings" panose="05000000000000000000" pitchFamily="2" charset="2"/>
              <a:buChar char="§"/>
            </a:pPr>
            <a:r>
              <a:rPr lang="pl-PL" sz="2000" dirty="0"/>
              <a:t> jeśli nie jesteś wystarczająco blisko z tą osobą, by móc poruszyć ten temat, możesz spróbować skontaktować się z kimś z jej najbliższego otoczenia – opowiedzieć o tym, </a:t>
            </a:r>
            <a:r>
              <a:rPr lang="pl-PL" sz="2000" b="1" dirty="0"/>
              <a:t>co Cię niepokoi</a:t>
            </a:r>
            <a:r>
              <a:rPr lang="pl-PL" sz="2000" dirty="0"/>
              <a:t>;</a:t>
            </a:r>
          </a:p>
          <a:p>
            <a:pPr marL="267970" indent="-179070">
              <a:lnSpc>
                <a:spcPct val="150000"/>
              </a:lnSpc>
              <a:spcBef>
                <a:spcPts val="0"/>
              </a:spcBef>
              <a:buFont typeface="Wingdings" panose="05000000000000000000" pitchFamily="2" charset="2"/>
              <a:buChar char="§"/>
            </a:pPr>
            <a:r>
              <a:rPr lang="pl-PL" sz="2000" b="1" dirty="0"/>
              <a:t>pokaż tej osobie, że może na Ciebie liczyć </a:t>
            </a:r>
            <a:r>
              <a:rPr lang="pl-PL" sz="2000" dirty="0"/>
              <a:t>wtedy, gdy sama zdecyduje się na rozmowę;</a:t>
            </a:r>
            <a:endParaRPr lang="pl-PL" sz="2000" dirty="0">
              <a:cs typeface="Arial"/>
            </a:endParaRPr>
          </a:p>
          <a:p>
            <a:pPr marL="267970" indent="-179070">
              <a:lnSpc>
                <a:spcPct val="150000"/>
              </a:lnSpc>
              <a:spcBef>
                <a:spcPts val="0"/>
              </a:spcBef>
              <a:buFont typeface="Wingdings" panose="05000000000000000000" pitchFamily="2" charset="2"/>
              <a:buChar char="§"/>
            </a:pPr>
            <a:r>
              <a:rPr lang="pl-PL" sz="2000" b="1" dirty="0"/>
              <a:t>poszerz swoją wiedzę </a:t>
            </a:r>
            <a:r>
              <a:rPr lang="pl-PL" sz="2000" dirty="0"/>
              <a:t>o zaburzeniach odżywiania;</a:t>
            </a:r>
          </a:p>
        </p:txBody>
      </p:sp>
    </p:spTree>
    <p:extLst>
      <p:ext uri="{BB962C8B-B14F-4D97-AF65-F5344CB8AC3E}">
        <p14:creationId xmlns:p14="http://schemas.microsoft.com/office/powerpoint/2010/main" val="6623063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66987-2214-D463-F554-FB454D5A4017}"/>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97BEFA72-06C8-B466-EFBE-CEA4954653FE}"/>
              </a:ext>
            </a:extLst>
          </p:cNvPr>
          <p:cNvSpPr>
            <a:spLocks noGrp="1"/>
          </p:cNvSpPr>
          <p:nvPr>
            <p:ph type="title"/>
          </p:nvPr>
        </p:nvSpPr>
        <p:spPr>
          <a:xfrm>
            <a:off x="0" y="880"/>
            <a:ext cx="9363000" cy="777770"/>
          </a:xfrm>
        </p:spPr>
        <p:txBody>
          <a:bodyPr>
            <a:noAutofit/>
          </a:bodyPr>
          <a:lstStyle/>
          <a:p>
            <a:pPr>
              <a:lnSpc>
                <a:spcPct val="120000"/>
              </a:lnSpc>
            </a:pPr>
            <a:r>
              <a:rPr lang="pl-PL" sz="3600" b="1" dirty="0">
                <a:latin typeface="+mn-lt"/>
              </a:rPr>
              <a:t>Zaburzenia odżywiania (3 z 3)</a:t>
            </a:r>
          </a:p>
        </p:txBody>
      </p:sp>
      <p:sp>
        <p:nvSpPr>
          <p:cNvPr id="9" name="Symbol zastępczy tekstu 2">
            <a:extLst>
              <a:ext uri="{FF2B5EF4-FFF2-40B4-BE49-F238E27FC236}">
                <a16:creationId xmlns:a16="http://schemas.microsoft.com/office/drawing/2014/main" id="{569E6A40-3602-BB69-264C-4FB1C91259F3}"/>
              </a:ext>
            </a:extLst>
          </p:cNvPr>
          <p:cNvSpPr txBox="1">
            <a:spLocks/>
          </p:cNvSpPr>
          <p:nvPr/>
        </p:nvSpPr>
        <p:spPr>
          <a:xfrm>
            <a:off x="318996" y="771293"/>
            <a:ext cx="11267003" cy="103770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pl-PL" sz="2000" b="1" dirty="0"/>
              <a:t>Mów otwarcie o tym, co Cię martwi, nie ignoruj problemu</a:t>
            </a:r>
            <a:r>
              <a:rPr lang="pl-PL" sz="2000" dirty="0"/>
              <a:t>, nie udawaj, iż go nie dostrzegasz. </a:t>
            </a:r>
            <a:r>
              <a:rPr lang="pl-PL" sz="2000" b="1" dirty="0"/>
              <a:t>Poszukaj informacji </a:t>
            </a:r>
            <a:r>
              <a:rPr lang="pl-PL" sz="2000" dirty="0"/>
              <a:t>na temat możliwości uzyskania </a:t>
            </a:r>
            <a:r>
              <a:rPr lang="pl-PL" sz="2000" b="1" dirty="0"/>
              <a:t>pomocy, spróbuj zachęcić tę osobę do podjęcia leczenia</a:t>
            </a:r>
            <a:r>
              <a:rPr lang="pl-PL" sz="2000" dirty="0"/>
              <a:t>.</a:t>
            </a:r>
          </a:p>
        </p:txBody>
      </p:sp>
      <p:pic>
        <p:nvPicPr>
          <p:cNvPr id="8" name="Obraz 7" descr="Wykres prezentujący przyczyny zaburzeń odżywiania u studentów w wieku 19-21 i powyżej 22. Najczęstrze blisko 75% w grupie powyżej 22 roku życia to Niskie poczucie własnej wartości, natomiast u 19-21 latków 68% to presja społeczna ">
            <a:extLst>
              <a:ext uri="{FF2B5EF4-FFF2-40B4-BE49-F238E27FC236}">
                <a16:creationId xmlns:a16="http://schemas.microsoft.com/office/drawing/2014/main" id="{35A190A5-8DBE-6ED6-87A1-83F709E54EFC}"/>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rcRect t="517" b="-1"/>
          <a:stretch>
            <a:fillRect/>
          </a:stretch>
        </p:blipFill>
        <p:spPr>
          <a:xfrm>
            <a:off x="1047497" y="1682985"/>
            <a:ext cx="9810000" cy="4128202"/>
          </a:xfrm>
          <a:prstGeom prst="rect">
            <a:avLst/>
          </a:prstGeom>
        </p:spPr>
      </p:pic>
      <p:sp>
        <p:nvSpPr>
          <p:cNvPr id="11" name="pole tekstowe 10">
            <a:extLst>
              <a:ext uri="{FF2B5EF4-FFF2-40B4-BE49-F238E27FC236}">
                <a16:creationId xmlns:a16="http://schemas.microsoft.com/office/drawing/2014/main" id="{C9759270-6883-DFC5-51F9-1FEA0167C525}"/>
              </a:ext>
            </a:extLst>
          </p:cNvPr>
          <p:cNvSpPr txBox="1"/>
          <p:nvPr/>
        </p:nvSpPr>
        <p:spPr>
          <a:xfrm>
            <a:off x="51819" y="6012203"/>
            <a:ext cx="9572036" cy="276999"/>
          </a:xfrm>
          <a:prstGeom prst="rect">
            <a:avLst/>
          </a:prstGeom>
          <a:noFill/>
        </p:spPr>
        <p:txBody>
          <a:bodyPr wrap="square">
            <a:spAutoFit/>
          </a:bodyPr>
          <a:lstStyle/>
          <a:p>
            <a:r>
              <a:rPr lang="pl-PL" sz="1200" dirty="0"/>
              <a:t>Źródło: </a:t>
            </a:r>
            <a:r>
              <a:rPr lang="pl-PL" sz="1200" dirty="0">
                <a:hlinkClick r:id="rId4"/>
              </a:rPr>
              <a:t>https://www.czytelniamedyczna.pl/6519,wiedza-dotyczaca-zaburzen-odzywiania-w-opinii-studentow-pielegniarstwa.html</a:t>
            </a:r>
            <a:r>
              <a:rPr lang="pl-PL" sz="1200" dirty="0"/>
              <a:t> </a:t>
            </a:r>
          </a:p>
        </p:txBody>
      </p:sp>
      <p:sp>
        <p:nvSpPr>
          <p:cNvPr id="6" name="Symbol zastępczy numeru slajdu 5">
            <a:extLst>
              <a:ext uri="{FF2B5EF4-FFF2-40B4-BE49-F238E27FC236}">
                <a16:creationId xmlns:a16="http://schemas.microsoft.com/office/drawing/2014/main" id="{A13C7A44-7775-C38D-A9B9-EE0F56CFE241}"/>
              </a:ext>
            </a:extLst>
          </p:cNvPr>
          <p:cNvSpPr>
            <a:spLocks noGrp="1"/>
          </p:cNvSpPr>
          <p:nvPr>
            <p:ph type="sldNum" sz="quarter" idx="12"/>
          </p:nvPr>
        </p:nvSpPr>
        <p:spPr>
          <a:xfrm>
            <a:off x="9441732" y="6490218"/>
            <a:ext cx="2743200" cy="365125"/>
          </a:xfrm>
        </p:spPr>
        <p:txBody>
          <a:bodyPr/>
          <a:lstStyle/>
          <a:p>
            <a:fld id="{C0DE7FCD-74FC-4D3A-9665-54A6D3DBFCED}" type="slidenum">
              <a:rPr lang="pl-PL" smtClean="0"/>
              <a:t>45</a:t>
            </a:fld>
            <a:endParaRPr lang="pl-PL" dirty="0"/>
          </a:p>
        </p:txBody>
      </p:sp>
    </p:spTree>
    <p:extLst>
      <p:ext uri="{BB962C8B-B14F-4D97-AF65-F5344CB8AC3E}">
        <p14:creationId xmlns:p14="http://schemas.microsoft.com/office/powerpoint/2010/main" val="4245005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0"/>
            <a:ext cx="9363000" cy="773999"/>
          </a:xfrm>
        </p:spPr>
        <p:txBody>
          <a:bodyPr>
            <a:noAutofit/>
          </a:bodyPr>
          <a:lstStyle/>
          <a:p>
            <a:pPr>
              <a:lnSpc>
                <a:spcPct val="120000"/>
              </a:lnSpc>
            </a:pPr>
            <a:r>
              <a:rPr lang="pl-PL" sz="3600" b="1" dirty="0">
                <a:latin typeface="+mn-lt"/>
              </a:rPr>
              <a:t>Zaburzenia psychotyczne</a:t>
            </a:r>
          </a:p>
        </p:txBody>
      </p:sp>
      <p:sp>
        <p:nvSpPr>
          <p:cNvPr id="7" name="Symbol zastępczy numeru slajdu 6">
            <a:extLst>
              <a:ext uri="{FF2B5EF4-FFF2-40B4-BE49-F238E27FC236}">
                <a16:creationId xmlns:a16="http://schemas.microsoft.com/office/drawing/2014/main" id="{A64C3344-F706-6327-A606-9DE906296B6D}"/>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46</a:t>
            </a:fld>
            <a:endParaRPr lang="pl-PL" dirty="0"/>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111000" y="864000"/>
            <a:ext cx="11070000" cy="4670482"/>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174625">
              <a:lnSpc>
                <a:spcPct val="150000"/>
              </a:lnSpc>
              <a:spcBef>
                <a:spcPts val="0"/>
              </a:spcBef>
              <a:buNone/>
            </a:pPr>
            <a:r>
              <a:rPr lang="pl-PL" sz="2000" dirty="0"/>
              <a:t>Najbardziej charakterystyczne objawy:</a:t>
            </a:r>
          </a:p>
          <a:p>
            <a:pPr marL="357188" indent="-174625">
              <a:lnSpc>
                <a:spcPct val="150000"/>
              </a:lnSpc>
              <a:spcBef>
                <a:spcPts val="0"/>
              </a:spcBef>
              <a:buFont typeface="Wingdings" panose="05000000000000000000" pitchFamily="2" charset="2"/>
              <a:buChar char="§"/>
            </a:pPr>
            <a:r>
              <a:rPr lang="pl-PL" sz="2000" dirty="0"/>
              <a:t>fałszywe, niepoddające się korekcie przekonania (często o nieprawdopodobnej, dziwacznej treści);</a:t>
            </a:r>
          </a:p>
          <a:p>
            <a:pPr marL="357188" indent="-174625">
              <a:lnSpc>
                <a:spcPct val="150000"/>
              </a:lnSpc>
              <a:spcBef>
                <a:spcPts val="0"/>
              </a:spcBef>
              <a:buFont typeface="Wingdings" panose="05000000000000000000" pitchFamily="2" charset="2"/>
              <a:buChar char="§"/>
            </a:pPr>
            <a:r>
              <a:rPr lang="pl-PL" sz="2000" dirty="0"/>
              <a:t>omamy (halucynacje), czyli spostrzeżenie nieistniejących obiektów, np. w postaci słyszenia głosów;</a:t>
            </a:r>
          </a:p>
          <a:p>
            <a:pPr marL="357188" indent="-174625">
              <a:lnSpc>
                <a:spcPct val="150000"/>
              </a:lnSpc>
              <a:spcBef>
                <a:spcPts val="0"/>
              </a:spcBef>
              <a:buFont typeface="Wingdings" panose="05000000000000000000" pitchFamily="2" charset="2"/>
              <a:buChar char="§"/>
            </a:pPr>
            <a:r>
              <a:rPr lang="pl-PL" sz="2000" dirty="0"/>
              <a:t>utrata krytycyzmu wobec swojego stanu, przekonanie o prawdziwości urojeniowych i omamowych doświadczeń;</a:t>
            </a:r>
          </a:p>
          <a:p>
            <a:pPr marL="357188" indent="-174625">
              <a:lnSpc>
                <a:spcPct val="150000"/>
              </a:lnSpc>
              <a:spcBef>
                <a:spcPts val="0"/>
              </a:spcBef>
              <a:buFont typeface="Wingdings" panose="05000000000000000000" pitchFamily="2" charset="2"/>
              <a:buChar char="§"/>
            </a:pPr>
            <a:r>
              <a:rPr lang="pl-PL" sz="2000" dirty="0"/>
              <a:t>nieadekwatne, dziwne zachowania;</a:t>
            </a:r>
            <a:endParaRPr lang="pl-PL" altLang="pl-PL" sz="2000" dirty="0">
              <a:cs typeface="Arial"/>
            </a:endParaRPr>
          </a:p>
          <a:p>
            <a:pPr marL="357188" indent="-174625">
              <a:lnSpc>
                <a:spcPct val="150000"/>
              </a:lnSpc>
              <a:spcBef>
                <a:spcPts val="0"/>
              </a:spcBef>
              <a:buFont typeface="Wingdings" panose="05000000000000000000" pitchFamily="2" charset="2"/>
              <a:buChar char="§"/>
            </a:pPr>
            <a:r>
              <a:rPr lang="pl-PL" altLang="pl-PL" sz="2000" dirty="0"/>
              <a:t>trudności z radzeniem sobie z zadaniami i kontaktami codziennego życia;</a:t>
            </a:r>
            <a:endParaRPr lang="pl-PL" altLang="pl-PL" sz="2000" dirty="0">
              <a:cs typeface="Arial"/>
            </a:endParaRPr>
          </a:p>
          <a:p>
            <a:pPr marL="357188" indent="-174625">
              <a:lnSpc>
                <a:spcPct val="150000"/>
              </a:lnSpc>
              <a:spcBef>
                <a:spcPts val="0"/>
              </a:spcBef>
              <a:buFont typeface="Wingdings" panose="05000000000000000000" pitchFamily="2" charset="2"/>
              <a:buChar char="§"/>
            </a:pPr>
            <a:r>
              <a:rPr lang="pl-PL" altLang="pl-PL" sz="2000" dirty="0"/>
              <a:t>zaburzenia mogą zakłócać ich zdolność odczuwania, myślenia lub kontaktów społecznych;</a:t>
            </a:r>
            <a:endParaRPr lang="pl-PL" altLang="pl-PL" sz="2000" dirty="0">
              <a:cs typeface="Arial"/>
            </a:endParaRPr>
          </a:p>
          <a:p>
            <a:pPr marL="357188" indent="-174625">
              <a:lnSpc>
                <a:spcPct val="150000"/>
              </a:lnSpc>
              <a:spcBef>
                <a:spcPts val="0"/>
              </a:spcBef>
              <a:buFont typeface="Wingdings" panose="05000000000000000000" pitchFamily="2" charset="2"/>
              <a:buChar char="§"/>
            </a:pPr>
            <a:r>
              <a:rPr lang="pl-PL" altLang="pl-PL" sz="2000" dirty="0"/>
              <a:t>stres może wpływać na zdolność funkcjonowania takiej osoby. Spróbuj ograniczyć do minimum napięcie towarzyszące danej sytuacji. </a:t>
            </a:r>
            <a:endParaRPr lang="pl-PL" altLang="pl-PL" sz="2000" dirty="0">
              <a:cs typeface="Arial"/>
            </a:endParaRPr>
          </a:p>
        </p:txBody>
      </p:sp>
    </p:spTree>
    <p:extLst>
      <p:ext uri="{BB962C8B-B14F-4D97-AF65-F5344CB8AC3E}">
        <p14:creationId xmlns:p14="http://schemas.microsoft.com/office/powerpoint/2010/main" val="8537480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7159" y="1"/>
            <a:ext cx="9753600" cy="767796"/>
          </a:xfrm>
        </p:spPr>
        <p:txBody>
          <a:bodyPr>
            <a:noAutofit/>
          </a:bodyPr>
          <a:lstStyle/>
          <a:p>
            <a:pPr>
              <a:lnSpc>
                <a:spcPct val="120000"/>
              </a:lnSpc>
            </a:pPr>
            <a:r>
              <a:rPr lang="pl-PL" sz="3600" b="1" dirty="0">
                <a:latin typeface="+mn-lt"/>
              </a:rPr>
              <a:t>Osoby w kryzysie zdrowia psychicznego</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14466" y="909000"/>
            <a:ext cx="12021533" cy="3870000"/>
          </a:xfrm>
          <a:prstGeom prst="rect">
            <a:avLst/>
          </a:prstGeom>
        </p:spPr>
        <p:txBody>
          <a:bodyPr lIns="0" tIns="0" rIns="0" bIns="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6870" indent="-174625">
              <a:lnSpc>
                <a:spcPct val="150000"/>
              </a:lnSpc>
              <a:spcBef>
                <a:spcPts val="0"/>
              </a:spcBef>
              <a:buFont typeface="Wingdings" panose="05000000000000000000" pitchFamily="2" charset="2"/>
              <a:buChar char="§"/>
            </a:pPr>
            <a:r>
              <a:rPr lang="pl-PL" altLang="pl-PL" sz="2000" dirty="0"/>
              <a:t>osoby z zaburzeniami psychicznymi mają różne osobowości i różne sposoby radzenia sobie ze swoją niepełnosprawnością.</a:t>
            </a:r>
            <a:endParaRPr lang="pl-PL" sz="3200" dirty="0"/>
          </a:p>
          <a:p>
            <a:pPr marL="356870" indent="-174625">
              <a:lnSpc>
                <a:spcPct val="150000"/>
              </a:lnSpc>
              <a:spcBef>
                <a:spcPts val="0"/>
              </a:spcBef>
              <a:buFont typeface="Wingdings" panose="05000000000000000000" pitchFamily="2" charset="2"/>
              <a:buChar char="§"/>
            </a:pPr>
            <a:r>
              <a:rPr lang="pl-PL" altLang="pl-PL" sz="2000" dirty="0"/>
              <a:t>niektórzy mogą mieć trudności z rozumieniem znaków społecznych, podczas gdy inni mogą być nadwrażliwi. </a:t>
            </a:r>
            <a:endParaRPr lang="pl-PL" altLang="pl-PL" sz="2000" dirty="0">
              <a:cs typeface="Arial"/>
            </a:endParaRPr>
          </a:p>
          <a:p>
            <a:pPr marL="356870" indent="-174625">
              <a:lnSpc>
                <a:spcPct val="150000"/>
              </a:lnSpc>
              <a:spcBef>
                <a:spcPts val="0"/>
              </a:spcBef>
              <a:buFont typeface="Wingdings" panose="05000000000000000000" pitchFamily="2" charset="2"/>
              <a:buChar char="§"/>
            </a:pPr>
            <a:r>
              <a:rPr lang="pl-PL" altLang="pl-PL" sz="2000" dirty="0"/>
              <a:t>jedna osoba może być pełna energii, a inna może wydawać się ospała. </a:t>
            </a:r>
            <a:endParaRPr lang="pl-PL" altLang="pl-PL" sz="2000" dirty="0">
              <a:cs typeface="Arial"/>
            </a:endParaRPr>
          </a:p>
          <a:p>
            <a:pPr marL="356870" indent="-174625">
              <a:lnSpc>
                <a:spcPct val="150000"/>
              </a:lnSpc>
              <a:spcBef>
                <a:spcPts val="0"/>
              </a:spcBef>
              <a:buFont typeface="Wingdings" panose="05000000000000000000" pitchFamily="2" charset="2"/>
              <a:buChar char="§"/>
            </a:pPr>
            <a:r>
              <a:rPr lang="pl-PL" altLang="pl-PL" sz="2000" dirty="0"/>
              <a:t>mogą mieć problemy adaptacyjne, zaburzenia osobowości, zaburzenia lękowe, nerwice.</a:t>
            </a:r>
          </a:p>
          <a:p>
            <a:pPr marL="357188" indent="-174625">
              <a:lnSpc>
                <a:spcPct val="150000"/>
              </a:lnSpc>
              <a:spcBef>
                <a:spcPts val="600"/>
              </a:spcBef>
              <a:buFont typeface="Wingdings" panose="05000000000000000000" pitchFamily="2" charset="2"/>
              <a:buChar char="§"/>
            </a:pPr>
            <a:r>
              <a:rPr lang="pl-PL" altLang="pl-PL" sz="2000" dirty="0"/>
              <a:t>należy traktować każdą osobę jako indywidualną jednostkę.</a:t>
            </a:r>
          </a:p>
          <a:p>
            <a:pPr marL="357188" indent="-174625">
              <a:lnSpc>
                <a:spcPct val="150000"/>
              </a:lnSpc>
              <a:spcBef>
                <a:spcPts val="600"/>
              </a:spcBef>
              <a:buFont typeface="Wingdings" panose="05000000000000000000" pitchFamily="2" charset="2"/>
              <a:buChar char="§"/>
            </a:pPr>
            <a:r>
              <a:rPr lang="pl-PL" altLang="pl-PL" sz="2000" dirty="0"/>
              <a:t>zwłaszcza w sytuacjach stresowych zaleca się pytanie, co sprawi, że osoba poczuje się swobodnie i w możliwie jak największym zakresie należy szanować jej potrzeby.</a:t>
            </a:r>
            <a:endParaRPr lang="pl-PL" sz="2000" dirty="0">
              <a:cs typeface="Arial"/>
            </a:endParaRPr>
          </a:p>
        </p:txBody>
      </p:sp>
      <p:sp>
        <p:nvSpPr>
          <p:cNvPr id="4" name="Prostokąt 3" descr="&quot; &quot;">
            <a:extLst>
              <a:ext uri="{FF2B5EF4-FFF2-40B4-BE49-F238E27FC236}">
                <a16:creationId xmlns:a16="http://schemas.microsoft.com/office/drawing/2014/main" id="{89B64445-F7F1-7861-4255-9EB3F6F053AA}"/>
              </a:ext>
            </a:extLst>
          </p:cNvPr>
          <p:cNvSpPr/>
          <p:nvPr/>
        </p:nvSpPr>
        <p:spPr>
          <a:xfrm>
            <a:off x="7467000" y="5229000"/>
            <a:ext cx="4725000" cy="984426"/>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Jeśli widzimy zagubionego studenta, warto zapytać czy w czymś możemy pomóc? </a:t>
            </a:r>
            <a:endParaRPr lang="en-US" sz="2000" dirty="0"/>
          </a:p>
        </p:txBody>
      </p:sp>
      <p:sp>
        <p:nvSpPr>
          <p:cNvPr id="7" name="Symbol zastępczy numeru slajdu 6">
            <a:extLst>
              <a:ext uri="{FF2B5EF4-FFF2-40B4-BE49-F238E27FC236}">
                <a16:creationId xmlns:a16="http://schemas.microsoft.com/office/drawing/2014/main" id="{7E4D2749-2290-E551-A597-B1C1CB420B92}"/>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47</a:t>
            </a:fld>
            <a:endParaRPr lang="pl-PL" dirty="0"/>
          </a:p>
        </p:txBody>
      </p:sp>
      <p:pic>
        <p:nvPicPr>
          <p:cNvPr id="5" name="Obraz 4">
            <a:extLst>
              <a:ext uri="{FF2B5EF4-FFF2-40B4-BE49-F238E27FC236}">
                <a16:creationId xmlns:a16="http://schemas.microsoft.com/office/drawing/2014/main" id="{D9F3011A-1BBE-8EBE-DBE4-604D605259F4}"/>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467000" y="5274000"/>
            <a:ext cx="772617" cy="772617"/>
          </a:xfrm>
          <a:prstGeom prst="rect">
            <a:avLst/>
          </a:prstGeom>
        </p:spPr>
      </p:pic>
    </p:spTree>
    <p:extLst>
      <p:ext uri="{BB962C8B-B14F-4D97-AF65-F5344CB8AC3E}">
        <p14:creationId xmlns:p14="http://schemas.microsoft.com/office/powerpoint/2010/main" val="16673777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20191"/>
            <a:ext cx="9363000" cy="772617"/>
          </a:xfrm>
        </p:spPr>
        <p:txBody>
          <a:bodyPr>
            <a:noAutofit/>
          </a:bodyPr>
          <a:lstStyle/>
          <a:p>
            <a:pPr>
              <a:lnSpc>
                <a:spcPct val="120000"/>
              </a:lnSpc>
            </a:pPr>
            <a:r>
              <a:rPr lang="pl-PL" sz="3600" b="1" dirty="0">
                <a:latin typeface="+mn-lt"/>
              </a:rPr>
              <a:t>Co może świadczyć o depresji?</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62934" y="954000"/>
            <a:ext cx="7068066" cy="319500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174625">
              <a:lnSpc>
                <a:spcPct val="150000"/>
              </a:lnSpc>
              <a:spcBef>
                <a:spcPts val="600"/>
              </a:spcBef>
              <a:buNone/>
            </a:pPr>
            <a:r>
              <a:rPr lang="pl-PL" sz="2000" dirty="0"/>
              <a:t>Najbardziej charakterystyczne objawy:</a:t>
            </a:r>
          </a:p>
          <a:p>
            <a:pPr marL="357188" indent="-174625">
              <a:lnSpc>
                <a:spcPct val="150000"/>
              </a:lnSpc>
              <a:spcBef>
                <a:spcPts val="600"/>
              </a:spcBef>
              <a:buFont typeface="Wingdings" panose="05000000000000000000" pitchFamily="2" charset="2"/>
              <a:buChar char="§"/>
            </a:pPr>
            <a:r>
              <a:rPr lang="pl-PL" sz="2000" dirty="0"/>
              <a:t>obniżenie nastroju, smutek, przygnębienie;</a:t>
            </a:r>
          </a:p>
          <a:p>
            <a:pPr marL="357188" indent="-174625">
              <a:lnSpc>
                <a:spcPct val="150000"/>
              </a:lnSpc>
              <a:spcBef>
                <a:spcPts val="600"/>
              </a:spcBef>
              <a:buFont typeface="Wingdings" panose="05000000000000000000" pitchFamily="2" charset="2"/>
              <a:buChar char="§"/>
            </a:pPr>
            <a:r>
              <a:rPr lang="pl-PL" sz="2000" dirty="0"/>
              <a:t>utrata zainteresowań, brak odczuwania przyjemności;</a:t>
            </a:r>
          </a:p>
          <a:p>
            <a:pPr marL="357188" indent="-174625">
              <a:lnSpc>
                <a:spcPct val="150000"/>
              </a:lnSpc>
              <a:spcBef>
                <a:spcPts val="600"/>
              </a:spcBef>
              <a:buFont typeface="Wingdings" panose="05000000000000000000" pitchFamily="2" charset="2"/>
              <a:buChar char="§"/>
            </a:pPr>
            <a:r>
              <a:rPr lang="pl-PL" sz="2000" dirty="0"/>
              <a:t>spadek energii, ciągłe poczucie zmęczenia.</a:t>
            </a:r>
          </a:p>
          <a:p>
            <a:pPr marL="357188" lvl="1" indent="-174625">
              <a:lnSpc>
                <a:spcPct val="150000"/>
              </a:lnSpc>
              <a:spcBef>
                <a:spcPts val="600"/>
              </a:spcBef>
              <a:buNone/>
            </a:pPr>
            <a:endParaRPr lang="pl-PL" sz="2000" dirty="0"/>
          </a:p>
          <a:p>
            <a:pPr marL="357188" indent="-174625">
              <a:lnSpc>
                <a:spcPct val="150000"/>
              </a:lnSpc>
              <a:spcBef>
                <a:spcPts val="600"/>
              </a:spcBef>
              <a:buFont typeface="Wingdings" panose="05000000000000000000" pitchFamily="2" charset="2"/>
              <a:buChar char="§"/>
            </a:pPr>
            <a:endParaRPr lang="pl-PL" sz="2000" dirty="0"/>
          </a:p>
          <a:p>
            <a:pPr marL="357188" lvl="1" indent="-174625">
              <a:lnSpc>
                <a:spcPct val="150000"/>
              </a:lnSpc>
              <a:spcBef>
                <a:spcPts val="600"/>
              </a:spcBef>
              <a:buFont typeface="Wingdings" panose="05000000000000000000" pitchFamily="2" charset="2"/>
              <a:buChar char="§"/>
            </a:pPr>
            <a:endParaRPr lang="pl-PL" sz="2000" dirty="0"/>
          </a:p>
        </p:txBody>
      </p:sp>
      <p:sp>
        <p:nvSpPr>
          <p:cNvPr id="7" name="Prostokąt 6" descr="&quot; &quot;">
            <a:extLst>
              <a:ext uri="{FF2B5EF4-FFF2-40B4-BE49-F238E27FC236}">
                <a16:creationId xmlns:a16="http://schemas.microsoft.com/office/drawing/2014/main" id="{9B69DECB-448A-65F3-AEA9-68D6F0682EC4}"/>
              </a:ext>
            </a:extLst>
          </p:cNvPr>
          <p:cNvSpPr/>
          <p:nvPr/>
        </p:nvSpPr>
        <p:spPr>
          <a:xfrm>
            <a:off x="0" y="4734000"/>
            <a:ext cx="5953124" cy="1325563"/>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O depresji może świadczyć wysoka absencja, zanim student zostanie skreślony z listy studentów z powodu nieobecności warto zweryfikować co było jej powodem </a:t>
            </a:r>
            <a:endParaRPr lang="en-US" sz="2000" dirty="0"/>
          </a:p>
        </p:txBody>
      </p:sp>
      <p:pic>
        <p:nvPicPr>
          <p:cNvPr id="13" name="Obraz 12">
            <a:extLst>
              <a:ext uri="{FF2B5EF4-FFF2-40B4-BE49-F238E27FC236}">
                <a16:creationId xmlns:a16="http://schemas.microsoft.com/office/drawing/2014/main" id="{DAA38FF3-040F-D7C5-C32A-F0591D71EF7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166000" y="815911"/>
            <a:ext cx="3398978" cy="3471178"/>
          </a:xfrm>
          <a:prstGeom prst="rect">
            <a:avLst/>
          </a:prstGeom>
        </p:spPr>
      </p:pic>
      <p:sp>
        <p:nvSpPr>
          <p:cNvPr id="11" name="Symbol zastępczy numeru slajdu 10">
            <a:extLst>
              <a:ext uri="{FF2B5EF4-FFF2-40B4-BE49-F238E27FC236}">
                <a16:creationId xmlns:a16="http://schemas.microsoft.com/office/drawing/2014/main" id="{429784FD-5E94-BC15-5413-C6507BE5B9AE}"/>
              </a:ext>
            </a:extLst>
          </p:cNvPr>
          <p:cNvSpPr>
            <a:spLocks noGrp="1"/>
          </p:cNvSpPr>
          <p:nvPr>
            <p:ph type="sldNum" sz="quarter" idx="12"/>
          </p:nvPr>
        </p:nvSpPr>
        <p:spPr>
          <a:xfrm>
            <a:off x="9442589" y="6483912"/>
            <a:ext cx="2743200" cy="365125"/>
          </a:xfrm>
        </p:spPr>
        <p:txBody>
          <a:bodyPr/>
          <a:lstStyle/>
          <a:p>
            <a:fld id="{C0DE7FCD-74FC-4D3A-9665-54A6D3DBFCED}" type="slidenum">
              <a:rPr lang="pl-PL" smtClean="0"/>
              <a:t>48</a:t>
            </a:fld>
            <a:endParaRPr lang="pl-PL" dirty="0"/>
          </a:p>
        </p:txBody>
      </p:sp>
      <p:pic>
        <p:nvPicPr>
          <p:cNvPr id="10" name="Obraz 9">
            <a:extLst>
              <a:ext uri="{FF2B5EF4-FFF2-40B4-BE49-F238E27FC236}">
                <a16:creationId xmlns:a16="http://schemas.microsoft.com/office/drawing/2014/main" id="{CF9691AB-7AEE-6614-AA30-8A4054545CBB}"/>
              </a:ext>
              <a:ext uri="{C183D7F6-B498-43B3-948B-1728B52AA6E4}">
                <adec:decorative xmlns:adec="http://schemas.microsoft.com/office/drawing/2017/decorative" val="1"/>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0" y="4907288"/>
            <a:ext cx="772617" cy="772617"/>
          </a:xfrm>
          <a:prstGeom prst="rect">
            <a:avLst/>
          </a:prstGeom>
        </p:spPr>
      </p:pic>
    </p:spTree>
    <p:extLst>
      <p:ext uri="{BB962C8B-B14F-4D97-AF65-F5344CB8AC3E}">
        <p14:creationId xmlns:p14="http://schemas.microsoft.com/office/powerpoint/2010/main" val="11527057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
            <a:ext cx="9363000" cy="729000"/>
          </a:xfrm>
        </p:spPr>
        <p:txBody>
          <a:bodyPr>
            <a:noAutofit/>
          </a:bodyPr>
          <a:lstStyle/>
          <a:p>
            <a:pPr>
              <a:lnSpc>
                <a:spcPct val="120000"/>
              </a:lnSpc>
            </a:pPr>
            <a:r>
              <a:rPr lang="pl-PL" sz="3600" b="1" dirty="0">
                <a:latin typeface="+mn-lt"/>
              </a:rPr>
              <a:t>Zaburzenia depresyjne</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156000" y="963217"/>
            <a:ext cx="11655000" cy="3731057"/>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174625">
              <a:lnSpc>
                <a:spcPct val="150000"/>
              </a:lnSpc>
              <a:spcBef>
                <a:spcPts val="0"/>
              </a:spcBef>
              <a:buNone/>
            </a:pPr>
            <a:r>
              <a:rPr lang="pl-PL" sz="2000" dirty="0"/>
              <a:t>Jak się zachować?</a:t>
            </a:r>
          </a:p>
          <a:p>
            <a:pPr marL="357188" indent="-174625">
              <a:lnSpc>
                <a:spcPct val="150000"/>
              </a:lnSpc>
              <a:spcBef>
                <a:spcPts val="0"/>
              </a:spcBef>
              <a:buFont typeface="Wingdings" panose="05000000000000000000" pitchFamily="2" charset="2"/>
              <a:buChar char="§"/>
            </a:pPr>
            <a:r>
              <a:rPr lang="pl-PL" sz="2000" b="1" dirty="0"/>
              <a:t>akceptuj i szanuj </a:t>
            </a:r>
            <a:r>
              <a:rPr lang="pl-PL" sz="2000" dirty="0"/>
              <a:t>stan oraz emocje osoby chorej;</a:t>
            </a:r>
          </a:p>
          <a:p>
            <a:pPr marL="357188" indent="-174625">
              <a:lnSpc>
                <a:spcPct val="150000"/>
              </a:lnSpc>
              <a:spcBef>
                <a:spcPts val="0"/>
              </a:spcBef>
              <a:buFont typeface="Wingdings" panose="05000000000000000000" pitchFamily="2" charset="2"/>
              <a:buChar char="§"/>
            </a:pPr>
            <a:r>
              <a:rPr lang="pl-PL" sz="2000" b="1" dirty="0"/>
              <a:t>bądź otwarty na potrzeby tej osoby </a:t>
            </a:r>
            <a:r>
              <a:rPr lang="pl-PL" sz="2000" dirty="0"/>
              <a:t>– zapytaj, czy i jak możesz pomóc, zamiast narzucać swoje zdanie i dawać rady;</a:t>
            </a:r>
          </a:p>
          <a:p>
            <a:pPr marL="357188" indent="-174625">
              <a:lnSpc>
                <a:spcPct val="150000"/>
              </a:lnSpc>
              <a:spcBef>
                <a:spcPts val="0"/>
              </a:spcBef>
              <a:buFont typeface="Wingdings" panose="05000000000000000000" pitchFamily="2" charset="2"/>
              <a:buChar char="§"/>
            </a:pPr>
            <a:r>
              <a:rPr lang="pl-PL" sz="2000" b="1" dirty="0"/>
              <a:t>adekwatnie pomagaj </a:t>
            </a:r>
            <a:r>
              <a:rPr lang="pl-PL" sz="2000" dirty="0"/>
              <a:t>i wspieraj zamiast wyręczać;</a:t>
            </a:r>
          </a:p>
          <a:p>
            <a:pPr marL="356870" indent="-174625">
              <a:lnSpc>
                <a:spcPct val="150000"/>
              </a:lnSpc>
              <a:spcBef>
                <a:spcPts val="600"/>
              </a:spcBef>
              <a:buFont typeface="Wingdings" panose="05000000000000000000" pitchFamily="2" charset="2"/>
              <a:buChar char="§"/>
            </a:pPr>
            <a:r>
              <a:rPr lang="pl-PL" sz="2000" b="1" dirty="0"/>
              <a:t>bądź szczery w swoich działaniach </a:t>
            </a:r>
            <a:r>
              <a:rPr lang="pl-PL" sz="2000" dirty="0"/>
              <a:t>– rób i mów tylko to, co naprawdę chcesz zrobić i co naprawdę czujesz;</a:t>
            </a:r>
          </a:p>
          <a:p>
            <a:pPr marL="356870" indent="-174625">
              <a:lnSpc>
                <a:spcPct val="150000"/>
              </a:lnSpc>
              <a:spcBef>
                <a:spcPts val="600"/>
              </a:spcBef>
              <a:buFont typeface="Wingdings" panose="05000000000000000000" pitchFamily="2" charset="2"/>
              <a:buChar char="§"/>
            </a:pPr>
            <a:r>
              <a:rPr lang="pl-PL" sz="2000" b="1" dirty="0"/>
              <a:t>przekaż informację o możliwościach leczenia</a:t>
            </a:r>
            <a:r>
              <a:rPr lang="pl-PL" sz="2000" dirty="0"/>
              <a:t> i uzyskania specjalistycznej pomocy.</a:t>
            </a:r>
            <a:endParaRPr lang="pl-PL" altLang="pl-PL" sz="2000" dirty="0"/>
          </a:p>
          <a:p>
            <a:pPr marL="357188" lvl="1" indent="-174625">
              <a:lnSpc>
                <a:spcPct val="150000"/>
              </a:lnSpc>
              <a:spcBef>
                <a:spcPts val="0"/>
              </a:spcBef>
              <a:buNone/>
            </a:pPr>
            <a:endParaRPr lang="pl-PL" sz="2000" dirty="0"/>
          </a:p>
        </p:txBody>
      </p:sp>
      <p:sp>
        <p:nvSpPr>
          <p:cNvPr id="4" name="Prostokąt 3" descr="&quot; &quot;">
            <a:extLst>
              <a:ext uri="{FF2B5EF4-FFF2-40B4-BE49-F238E27FC236}">
                <a16:creationId xmlns:a16="http://schemas.microsoft.com/office/drawing/2014/main" id="{89B64445-F7F1-7861-4255-9EB3F6F053AA}"/>
              </a:ext>
            </a:extLst>
          </p:cNvPr>
          <p:cNvSpPr/>
          <p:nvPr/>
        </p:nvSpPr>
        <p:spPr>
          <a:xfrm>
            <a:off x="6822830" y="4697688"/>
            <a:ext cx="5369170" cy="1130088"/>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Warto stosować wzmocnienia pozytywne: pochwała, uśmiech, szczery gest, pomoc, wskazówki</a:t>
            </a:r>
            <a:endParaRPr lang="en-US" sz="2000" dirty="0"/>
          </a:p>
        </p:txBody>
      </p:sp>
      <p:sp>
        <p:nvSpPr>
          <p:cNvPr id="7" name="Symbol zastępczy numeru slajdu 6">
            <a:extLst>
              <a:ext uri="{FF2B5EF4-FFF2-40B4-BE49-F238E27FC236}">
                <a16:creationId xmlns:a16="http://schemas.microsoft.com/office/drawing/2014/main" id="{398272DA-ED89-B067-C30D-E1CA10511549}"/>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49</a:t>
            </a:fld>
            <a:endParaRPr lang="pl-PL" dirty="0"/>
          </a:p>
        </p:txBody>
      </p:sp>
      <p:pic>
        <p:nvPicPr>
          <p:cNvPr id="5" name="Obraz 4">
            <a:extLst>
              <a:ext uri="{FF2B5EF4-FFF2-40B4-BE49-F238E27FC236}">
                <a16:creationId xmlns:a16="http://schemas.microsoft.com/office/drawing/2014/main" id="{D9F3011A-1BBE-8EBE-DBE4-604D605259F4}"/>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6820228" y="4750810"/>
            <a:ext cx="772617" cy="772617"/>
          </a:xfrm>
          <a:prstGeom prst="rect">
            <a:avLst/>
          </a:prstGeom>
        </p:spPr>
      </p:pic>
    </p:spTree>
    <p:extLst>
      <p:ext uri="{BB962C8B-B14F-4D97-AF65-F5344CB8AC3E}">
        <p14:creationId xmlns:p14="http://schemas.microsoft.com/office/powerpoint/2010/main" val="1438746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2598"/>
            <a:ext cx="9363000" cy="919964"/>
          </a:xfrm>
        </p:spPr>
        <p:txBody>
          <a:bodyPr>
            <a:noAutofit/>
          </a:bodyPr>
          <a:lstStyle/>
          <a:p>
            <a:r>
              <a:rPr lang="pl-PL" sz="3600" b="1" dirty="0">
                <a:latin typeface="+mn-lt"/>
              </a:rPr>
              <a:t>Charakter niepełnosprawności </a:t>
            </a:r>
            <a:endParaRPr lang="pl-PL" sz="3600" dirty="0">
              <a:latin typeface="+mn-lt"/>
            </a:endParaRP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66000" y="864000"/>
            <a:ext cx="9363000" cy="3177464"/>
          </a:xfrm>
        </p:spPr>
        <p:txBody>
          <a:bodyPr>
            <a:normAutofit/>
          </a:bodyPr>
          <a:lstStyle/>
          <a:p>
            <a:pPr marL="0" indent="0">
              <a:lnSpc>
                <a:spcPct val="150000"/>
              </a:lnSpc>
              <a:spcBef>
                <a:spcPts val="0"/>
              </a:spcBef>
              <a:buClr>
                <a:schemeClr val="accent1"/>
              </a:buClr>
              <a:buNone/>
            </a:pPr>
            <a:r>
              <a:rPr lang="pl-PL" altLang="pl-PL" sz="2000" dirty="0"/>
              <a:t>Niepełnosprawność lub szczególna potrzeba może być:</a:t>
            </a:r>
          </a:p>
          <a:p>
            <a:pPr lvl="1">
              <a:lnSpc>
                <a:spcPct val="150000"/>
              </a:lnSpc>
              <a:spcBef>
                <a:spcPts val="0"/>
              </a:spcBef>
              <a:buFont typeface="Wingdings" panose="05000000000000000000" pitchFamily="2" charset="2"/>
              <a:buChar char="§"/>
            </a:pPr>
            <a:r>
              <a:rPr lang="pl-PL" altLang="pl-PL" sz="2000" b="1" dirty="0"/>
              <a:t>widoczna</a:t>
            </a:r>
            <a:r>
              <a:rPr lang="pl-PL" altLang="pl-PL" sz="2000" dirty="0"/>
              <a:t> np. osoba poruszająca się na wózku;</a:t>
            </a:r>
          </a:p>
          <a:p>
            <a:pPr lvl="1">
              <a:lnSpc>
                <a:spcPct val="150000"/>
              </a:lnSpc>
              <a:spcBef>
                <a:spcPts val="0"/>
              </a:spcBef>
              <a:buFont typeface="Wingdings" panose="05000000000000000000" pitchFamily="2" charset="2"/>
              <a:buChar char="§"/>
            </a:pPr>
            <a:r>
              <a:rPr lang="pl-PL" altLang="pl-PL" sz="2000" b="1" dirty="0"/>
              <a:t>niewidoczna </a:t>
            </a:r>
            <a:r>
              <a:rPr lang="pl-PL" altLang="pl-PL" sz="2000" dirty="0"/>
              <a:t>np. osoba niesłysząca. </a:t>
            </a:r>
          </a:p>
          <a:p>
            <a:pPr marL="0" indent="0">
              <a:lnSpc>
                <a:spcPct val="150000"/>
              </a:lnSpc>
              <a:spcBef>
                <a:spcPts val="600"/>
              </a:spcBef>
              <a:buClr>
                <a:schemeClr val="accent1"/>
              </a:buClr>
              <a:buNone/>
            </a:pPr>
            <a:r>
              <a:rPr lang="pl-PL" altLang="pl-PL" sz="2000" dirty="0"/>
              <a:t>Niepełnosprawność lub szczególna potrzeba może mieć charakter:</a:t>
            </a:r>
          </a:p>
          <a:p>
            <a:pPr lvl="1">
              <a:lnSpc>
                <a:spcPct val="150000"/>
              </a:lnSpc>
              <a:spcBef>
                <a:spcPts val="600"/>
              </a:spcBef>
              <a:buFont typeface="Wingdings" panose="05000000000000000000" pitchFamily="2" charset="2"/>
              <a:buChar char="§"/>
            </a:pPr>
            <a:r>
              <a:rPr lang="pl-PL" altLang="pl-PL" sz="2000" b="1" dirty="0"/>
              <a:t>trwały</a:t>
            </a:r>
            <a:r>
              <a:rPr lang="pl-PL" altLang="pl-PL" sz="2000" dirty="0"/>
              <a:t> np. osoba niewidoma;</a:t>
            </a:r>
          </a:p>
          <a:p>
            <a:pPr lvl="1">
              <a:lnSpc>
                <a:spcPct val="150000"/>
              </a:lnSpc>
              <a:spcBef>
                <a:spcPts val="600"/>
              </a:spcBef>
              <a:buFont typeface="Wingdings" panose="05000000000000000000" pitchFamily="2" charset="2"/>
              <a:buChar char="§"/>
            </a:pPr>
            <a:r>
              <a:rPr lang="pl-PL" altLang="pl-PL" sz="2000" b="1" dirty="0"/>
              <a:t>okresowy </a:t>
            </a:r>
            <a:r>
              <a:rPr lang="pl-PL" altLang="pl-PL" sz="2000" dirty="0"/>
              <a:t>np. osoba po wypadku. </a:t>
            </a:r>
          </a:p>
          <a:p>
            <a:pPr>
              <a:lnSpc>
                <a:spcPct val="150000"/>
              </a:lnSpc>
              <a:spcBef>
                <a:spcPts val="0"/>
              </a:spcBef>
              <a:buFont typeface="Wingdings" panose="05000000000000000000" pitchFamily="2" charset="2"/>
              <a:buChar char="§"/>
            </a:pPr>
            <a:endParaRPr lang="pl-PL" altLang="pl-PL" sz="2000" dirty="0"/>
          </a:p>
          <a:p>
            <a:pPr>
              <a:buFont typeface="Wingdings" panose="05000000000000000000" pitchFamily="2" charset="2"/>
              <a:buChar char="§"/>
            </a:pPr>
            <a:endParaRPr lang="pl-PL" sz="2000" dirty="0"/>
          </a:p>
        </p:txBody>
      </p:sp>
      <p:sp>
        <p:nvSpPr>
          <p:cNvPr id="6" name="Symbol zastępczy numeru slajdu 5">
            <a:extLst>
              <a:ext uri="{FF2B5EF4-FFF2-40B4-BE49-F238E27FC236}">
                <a16:creationId xmlns:a16="http://schemas.microsoft.com/office/drawing/2014/main" id="{B6DEE7DB-C42B-5684-2B65-B5C386D12306}"/>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5</a:t>
            </a:fld>
            <a:endParaRPr lang="pl-PL" dirty="0"/>
          </a:p>
        </p:txBody>
      </p:sp>
      <p:sp>
        <p:nvSpPr>
          <p:cNvPr id="4" name="Prostokąt 3" descr="&quot; &quot;">
            <a:extLst>
              <a:ext uri="{FF2B5EF4-FFF2-40B4-BE49-F238E27FC236}">
                <a16:creationId xmlns:a16="http://schemas.microsoft.com/office/drawing/2014/main" id="{7F4838D8-3132-17C4-7738-19CFFC4DF120}"/>
              </a:ext>
            </a:extLst>
          </p:cNvPr>
          <p:cNvSpPr/>
          <p:nvPr/>
        </p:nvSpPr>
        <p:spPr>
          <a:xfrm>
            <a:off x="3576000" y="4689000"/>
            <a:ext cx="8613130" cy="1561339"/>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solidFill>
                  <a:schemeClr val="bg1"/>
                </a:solidFill>
              </a:rPr>
              <a:t>W przypadku nietypowego zachowania lub sytuacji, warto mieć na uwadze możliwość występowania szczególnych potrzeb.</a:t>
            </a:r>
          </a:p>
          <a:p>
            <a:pPr marL="720000"/>
            <a:r>
              <a:rPr lang="pl-PL" sz="2000" dirty="0">
                <a:solidFill>
                  <a:schemeClr val="bg1"/>
                </a:solidFill>
              </a:rPr>
              <a:t>Na przykład wielu młodych ludzi próbuje wypierać posiadane wady słuchu, wspomagając się czytaniem z ruchu ust. Jednak w przypadku studiowania, bariera może wymagać wsparcia aparatem słuchowym. </a:t>
            </a:r>
            <a:endParaRPr lang="en-US" sz="2000" dirty="0">
              <a:solidFill>
                <a:schemeClr val="bg1"/>
              </a:solidFill>
            </a:endParaRPr>
          </a:p>
        </p:txBody>
      </p:sp>
      <p:pic>
        <p:nvPicPr>
          <p:cNvPr id="5" name="Obraz 4">
            <a:extLst>
              <a:ext uri="{FF2B5EF4-FFF2-40B4-BE49-F238E27FC236}">
                <a16:creationId xmlns:a16="http://schemas.microsoft.com/office/drawing/2014/main" id="{8E4F51F3-67C1-12DC-97F6-8C8E22ACE913}"/>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3576000" y="5004000"/>
            <a:ext cx="772617" cy="772617"/>
          </a:xfrm>
          <a:prstGeom prst="rect">
            <a:avLst/>
          </a:prstGeom>
        </p:spPr>
      </p:pic>
    </p:spTree>
    <p:extLst>
      <p:ext uri="{BB962C8B-B14F-4D97-AF65-F5344CB8AC3E}">
        <p14:creationId xmlns:p14="http://schemas.microsoft.com/office/powerpoint/2010/main" val="19122675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8549" y="8608"/>
            <a:ext cx="9351584" cy="810392"/>
          </a:xfrm>
        </p:spPr>
        <p:txBody>
          <a:bodyPr>
            <a:noAutofit/>
          </a:bodyPr>
          <a:lstStyle/>
          <a:p>
            <a:pPr>
              <a:lnSpc>
                <a:spcPct val="120000"/>
              </a:lnSpc>
            </a:pPr>
            <a:r>
              <a:rPr lang="pl-PL" sz="3600" b="1" dirty="0">
                <a:latin typeface="+mn-lt"/>
              </a:rPr>
              <a:t>Rozmowy ze studentami  </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8549" y="941918"/>
            <a:ext cx="11845047" cy="4107082"/>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563" indent="0">
              <a:lnSpc>
                <a:spcPct val="150000"/>
              </a:lnSpc>
              <a:spcBef>
                <a:spcPts val="0"/>
              </a:spcBef>
              <a:buNone/>
            </a:pPr>
            <a:r>
              <a:rPr lang="pl-PL" sz="2000" dirty="0"/>
              <a:t>Aby przygotować się do rozmowy ze studentem, którego zachowanie nas niepokoi należy:</a:t>
            </a:r>
          </a:p>
          <a:p>
            <a:pPr marL="525463" indent="-342900">
              <a:lnSpc>
                <a:spcPct val="150000"/>
              </a:lnSpc>
              <a:spcBef>
                <a:spcPts val="0"/>
              </a:spcBef>
              <a:buFont typeface="+mj-lt"/>
              <a:buAutoNum type="arabicPeriod"/>
            </a:pPr>
            <a:r>
              <a:rPr lang="pl-PL" sz="2000" dirty="0"/>
              <a:t>zapewnić spokojne miejsce, gdzie nikt nie będzie przeszkadzał;</a:t>
            </a:r>
          </a:p>
          <a:p>
            <a:pPr marL="525463" indent="-342900">
              <a:lnSpc>
                <a:spcPct val="150000"/>
              </a:lnSpc>
              <a:spcBef>
                <a:spcPts val="0"/>
              </a:spcBef>
              <a:buFont typeface="+mj-lt"/>
              <a:buAutoNum type="arabicPeriod"/>
            </a:pPr>
            <a:r>
              <a:rPr lang="pl-PL" sz="2000" dirty="0"/>
              <a:t>zapewnić studenta o dyskrecji; </a:t>
            </a:r>
          </a:p>
          <a:p>
            <a:pPr marL="525463" indent="-342900">
              <a:lnSpc>
                <a:spcPct val="150000"/>
              </a:lnSpc>
              <a:spcBef>
                <a:spcPts val="0"/>
              </a:spcBef>
              <a:buFont typeface="+mj-lt"/>
              <a:buAutoNum type="arabicPeriod"/>
            </a:pPr>
            <a:r>
              <a:rPr lang="pl-PL" sz="2000" dirty="0"/>
              <a:t>przedstawić powód i cel rozmowy: </a:t>
            </a:r>
          </a:p>
          <a:p>
            <a:pPr marL="828675" indent="-285750">
              <a:lnSpc>
                <a:spcPct val="150000"/>
              </a:lnSpc>
              <a:spcBef>
                <a:spcPts val="0"/>
              </a:spcBef>
              <a:buFont typeface="Wingdings" panose="05000000000000000000" pitchFamily="2" charset="2"/>
              <a:buChar char="§"/>
            </a:pPr>
            <a:r>
              <a:rPr lang="pl-PL" sz="2000" dirty="0"/>
              <a:t>nasz niepokój o studenta; </a:t>
            </a:r>
          </a:p>
          <a:p>
            <a:pPr marL="828675" lvl="4" indent="-285750">
              <a:lnSpc>
                <a:spcPct val="150000"/>
              </a:lnSpc>
              <a:spcBef>
                <a:spcPts val="0"/>
              </a:spcBef>
              <a:buFont typeface="Wingdings" panose="05000000000000000000" pitchFamily="2" charset="2"/>
              <a:buChar char="§"/>
            </a:pPr>
            <a:r>
              <a:rPr lang="pl-PL" sz="2000" dirty="0"/>
              <a:t>w kolejnym etapie rozmowy przekazać mu informacje o możliwości uzyskania specjalistycznej pomocy;</a:t>
            </a:r>
          </a:p>
          <a:p>
            <a:pPr marL="828675" lvl="4" indent="-285750">
              <a:lnSpc>
                <a:spcPct val="150000"/>
              </a:lnSpc>
              <a:spcBef>
                <a:spcPts val="0"/>
              </a:spcBef>
              <a:buFont typeface="Wingdings" panose="05000000000000000000" pitchFamily="2" charset="2"/>
              <a:buChar char="§"/>
            </a:pPr>
            <a:r>
              <a:rPr lang="pl-PL" sz="2000" dirty="0"/>
              <a:t>nie należy zmuszać studenta do wypowiedzi;</a:t>
            </a:r>
          </a:p>
          <a:p>
            <a:pPr marL="828675" lvl="4" indent="-285750">
              <a:lnSpc>
                <a:spcPct val="150000"/>
              </a:lnSpc>
              <a:spcBef>
                <a:spcPts val="0"/>
              </a:spcBef>
              <a:buFont typeface="Wingdings" panose="05000000000000000000" pitchFamily="2" charset="2"/>
              <a:buChar char="§"/>
            </a:pPr>
            <a:r>
              <a:rPr lang="pl-PL" sz="2000" dirty="0"/>
              <a:t>rozmowę należy zakończyć przekazaniem informacji o możliwości uzyskania pomocy, wskazując miejsce wsparcia.</a:t>
            </a:r>
          </a:p>
        </p:txBody>
      </p:sp>
      <p:sp>
        <p:nvSpPr>
          <p:cNvPr id="4" name="Prostokąt 3" descr="&quot; &quot;">
            <a:extLst>
              <a:ext uri="{FF2B5EF4-FFF2-40B4-BE49-F238E27FC236}">
                <a16:creationId xmlns:a16="http://schemas.microsoft.com/office/drawing/2014/main" id="{89B64445-F7F1-7861-4255-9EB3F6F053AA}"/>
              </a:ext>
            </a:extLst>
          </p:cNvPr>
          <p:cNvSpPr/>
          <p:nvPr/>
        </p:nvSpPr>
        <p:spPr>
          <a:xfrm>
            <a:off x="5532000" y="4959000"/>
            <a:ext cx="6660000" cy="1254734"/>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Podczas wypełniania dokumentów formalnych można zauważyć niepokojące symptomy, jeśli uznamy to za stosowne można przekazać ogólne informacje </a:t>
            </a:r>
            <a:br>
              <a:rPr lang="pl-PL" sz="2000" dirty="0"/>
            </a:br>
            <a:r>
              <a:rPr lang="pl-PL" sz="2000" dirty="0"/>
              <a:t>o możliwościach wsparcia</a:t>
            </a:r>
            <a:endParaRPr lang="en-US" sz="2000" dirty="0"/>
          </a:p>
        </p:txBody>
      </p:sp>
      <p:sp>
        <p:nvSpPr>
          <p:cNvPr id="3" name="Symbol zastępczy numeru slajdu 2">
            <a:extLst>
              <a:ext uri="{FF2B5EF4-FFF2-40B4-BE49-F238E27FC236}">
                <a16:creationId xmlns:a16="http://schemas.microsoft.com/office/drawing/2014/main" id="{205F7A8E-3F3A-4561-8B55-853502E6D67C}"/>
              </a:ext>
            </a:extLst>
          </p:cNvPr>
          <p:cNvSpPr>
            <a:spLocks noGrp="1"/>
          </p:cNvSpPr>
          <p:nvPr>
            <p:ph type="sldNum" sz="quarter" idx="12"/>
          </p:nvPr>
        </p:nvSpPr>
        <p:spPr>
          <a:xfrm>
            <a:off x="9448800" y="6490218"/>
            <a:ext cx="2743200" cy="365125"/>
          </a:xfrm>
        </p:spPr>
        <p:txBody>
          <a:bodyPr/>
          <a:lstStyle/>
          <a:p>
            <a:fld id="{C0DE7FCD-74FC-4D3A-9665-54A6D3DBFCED}" type="slidenum">
              <a:rPr lang="pl-PL" smtClean="0"/>
              <a:t>50</a:t>
            </a:fld>
            <a:endParaRPr lang="pl-PL" dirty="0"/>
          </a:p>
        </p:txBody>
      </p:sp>
      <p:pic>
        <p:nvPicPr>
          <p:cNvPr id="5" name="Obraz 4">
            <a:extLst>
              <a:ext uri="{FF2B5EF4-FFF2-40B4-BE49-F238E27FC236}">
                <a16:creationId xmlns:a16="http://schemas.microsoft.com/office/drawing/2014/main" id="{D9F3011A-1BBE-8EBE-DBE4-604D605259F4}"/>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5513623" y="5143465"/>
            <a:ext cx="765463" cy="772617"/>
          </a:xfrm>
          <a:prstGeom prst="rect">
            <a:avLst/>
          </a:prstGeom>
        </p:spPr>
      </p:pic>
    </p:spTree>
    <p:extLst>
      <p:ext uri="{BB962C8B-B14F-4D97-AF65-F5344CB8AC3E}">
        <p14:creationId xmlns:p14="http://schemas.microsoft.com/office/powerpoint/2010/main" val="34971007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
            <a:ext cx="9396600" cy="819000"/>
          </a:xfrm>
        </p:spPr>
        <p:txBody>
          <a:bodyPr>
            <a:noAutofit/>
          </a:bodyPr>
          <a:lstStyle/>
          <a:p>
            <a:pPr>
              <a:lnSpc>
                <a:spcPct val="120000"/>
              </a:lnSpc>
            </a:pPr>
            <a:r>
              <a:rPr lang="pl-PL" sz="3600" b="1" dirty="0">
                <a:latin typeface="+mn-lt"/>
              </a:rPr>
              <a:t>Przykładowe zwroty podczas rozmowy </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17586" y="963518"/>
            <a:ext cx="12018414" cy="3725482"/>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174625">
              <a:lnSpc>
                <a:spcPct val="150000"/>
              </a:lnSpc>
              <a:spcBef>
                <a:spcPts val="0"/>
              </a:spcBef>
              <a:buFont typeface="Wingdings" panose="05000000000000000000" pitchFamily="2" charset="2"/>
              <a:buChar char="§"/>
            </a:pPr>
            <a:r>
              <a:rPr lang="pl-PL" sz="2000" dirty="0"/>
              <a:t>Niepokoję się o Pana/Pani zdrowie/samopoczucie.</a:t>
            </a:r>
          </a:p>
          <a:p>
            <a:pPr marL="357188" indent="-174625">
              <a:lnSpc>
                <a:spcPct val="150000"/>
              </a:lnSpc>
              <a:spcBef>
                <a:spcPts val="0"/>
              </a:spcBef>
              <a:buFont typeface="Wingdings" panose="05000000000000000000" pitchFamily="2" charset="2"/>
              <a:buChar char="§"/>
            </a:pPr>
            <a:r>
              <a:rPr lang="pl-PL" sz="2000" dirty="0"/>
              <a:t>Widzę, że Pana/Pani zachowanie zmieniło się w ostatnim czasie i martwi mnie to.</a:t>
            </a:r>
          </a:p>
          <a:p>
            <a:pPr marL="357188" indent="-174625">
              <a:lnSpc>
                <a:spcPct val="150000"/>
              </a:lnSpc>
              <a:spcBef>
                <a:spcPts val="0"/>
              </a:spcBef>
              <a:buFont typeface="Wingdings" panose="05000000000000000000" pitchFamily="2" charset="2"/>
              <a:buChar char="§"/>
            </a:pPr>
            <a:r>
              <a:rPr lang="pl-PL" sz="2000" dirty="0"/>
              <a:t>Zauważyłam, że być może dzieje się z Panią/Panem coś niepokojącego.</a:t>
            </a:r>
          </a:p>
          <a:p>
            <a:pPr marL="357188" indent="-174625">
              <a:lnSpc>
                <a:spcPct val="150000"/>
              </a:lnSpc>
              <a:spcBef>
                <a:spcPts val="0"/>
              </a:spcBef>
              <a:buFont typeface="Wingdings" panose="05000000000000000000" pitchFamily="2" charset="2"/>
              <a:buChar char="§"/>
            </a:pPr>
            <a:r>
              <a:rPr lang="pl-PL" sz="2000" dirty="0"/>
              <a:t>Proszę się zastanowić, czy nie chciałby Pan/Pani skorzystać z fachowej pomocy.</a:t>
            </a:r>
          </a:p>
          <a:p>
            <a:pPr marL="357188" indent="-174625">
              <a:lnSpc>
                <a:spcPct val="150000"/>
              </a:lnSpc>
              <a:spcBef>
                <a:spcPts val="0"/>
              </a:spcBef>
              <a:buFont typeface="Wingdings" panose="05000000000000000000" pitchFamily="2" charset="2"/>
              <a:buChar char="§"/>
            </a:pPr>
            <a:r>
              <a:rPr lang="pl-PL" sz="2000" dirty="0"/>
              <a:t>Chcę powiedzieć Pani/Panu, gdzie może uzyskać Pan/Pani taką pomoc, jeśli będzie jej potrzebować.</a:t>
            </a:r>
          </a:p>
          <a:p>
            <a:pPr marL="357188" indent="-174625">
              <a:lnSpc>
                <a:spcPct val="150000"/>
              </a:lnSpc>
              <a:spcBef>
                <a:spcPts val="0"/>
              </a:spcBef>
              <a:buFont typeface="Wingdings" panose="05000000000000000000" pitchFamily="2" charset="2"/>
              <a:buChar char="§"/>
            </a:pPr>
            <a:r>
              <a:rPr lang="pl-PL" sz="2000" dirty="0"/>
              <a:t>Chciałabym porozmawiać o tym, gdzie może Pan uzyskać fachowe wsparcie, jeśli tylko uzna Pan, że tego potrzebuje.</a:t>
            </a:r>
          </a:p>
          <a:p>
            <a:pPr marL="357188" indent="-174625">
              <a:lnSpc>
                <a:spcPct val="150000"/>
              </a:lnSpc>
              <a:spcBef>
                <a:spcPts val="0"/>
              </a:spcBef>
              <a:buFont typeface="Wingdings" panose="05000000000000000000" pitchFamily="2" charset="2"/>
              <a:buChar char="§"/>
            </a:pPr>
            <a:r>
              <a:rPr lang="pl-PL" sz="2000" dirty="0"/>
              <a:t>Chciałabym przekazać Pani/ Panu informację o możliwości uzyskania wsparcia.</a:t>
            </a:r>
          </a:p>
        </p:txBody>
      </p:sp>
      <p:sp>
        <p:nvSpPr>
          <p:cNvPr id="4" name="Prostokąt 3" descr="&quot; &quot;">
            <a:extLst>
              <a:ext uri="{FF2B5EF4-FFF2-40B4-BE49-F238E27FC236}">
                <a16:creationId xmlns:a16="http://schemas.microsoft.com/office/drawing/2014/main" id="{89B64445-F7F1-7861-4255-9EB3F6F053AA}"/>
              </a:ext>
            </a:extLst>
          </p:cNvPr>
          <p:cNvSpPr/>
          <p:nvPr/>
        </p:nvSpPr>
        <p:spPr>
          <a:xfrm>
            <a:off x="7329290" y="5094000"/>
            <a:ext cx="4860000" cy="1052914"/>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W przypadku obawy rozmowę można przeprowadzić w obecności innej zaufanej dla studenta osoby</a:t>
            </a:r>
            <a:endParaRPr lang="en-US" sz="2000" dirty="0"/>
          </a:p>
        </p:txBody>
      </p:sp>
      <p:sp>
        <p:nvSpPr>
          <p:cNvPr id="3" name="Symbol zastępczy numeru slajdu 2">
            <a:extLst>
              <a:ext uri="{FF2B5EF4-FFF2-40B4-BE49-F238E27FC236}">
                <a16:creationId xmlns:a16="http://schemas.microsoft.com/office/drawing/2014/main" id="{9F77605E-3EC6-01BF-AA51-A5C370F27937}"/>
              </a:ext>
            </a:extLst>
          </p:cNvPr>
          <p:cNvSpPr>
            <a:spLocks noGrp="1"/>
          </p:cNvSpPr>
          <p:nvPr>
            <p:ph type="sldNum" sz="quarter" idx="12"/>
          </p:nvPr>
        </p:nvSpPr>
        <p:spPr>
          <a:xfrm>
            <a:off x="9446090" y="6492875"/>
            <a:ext cx="2743200" cy="365125"/>
          </a:xfrm>
        </p:spPr>
        <p:txBody>
          <a:bodyPr/>
          <a:lstStyle/>
          <a:p>
            <a:fld id="{C0DE7FCD-74FC-4D3A-9665-54A6D3DBFCED}" type="slidenum">
              <a:rPr lang="pl-PL" smtClean="0"/>
              <a:t>51</a:t>
            </a:fld>
            <a:endParaRPr lang="pl-PL" dirty="0"/>
          </a:p>
        </p:txBody>
      </p:sp>
      <p:pic>
        <p:nvPicPr>
          <p:cNvPr id="5" name="Obraz 4">
            <a:extLst>
              <a:ext uri="{FF2B5EF4-FFF2-40B4-BE49-F238E27FC236}">
                <a16:creationId xmlns:a16="http://schemas.microsoft.com/office/drawing/2014/main" id="{D9F3011A-1BBE-8EBE-DBE4-604D605259F4}"/>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329290" y="5184000"/>
            <a:ext cx="772617" cy="772617"/>
          </a:xfrm>
          <a:prstGeom prst="rect">
            <a:avLst/>
          </a:prstGeom>
        </p:spPr>
      </p:pic>
    </p:spTree>
    <p:extLst>
      <p:ext uri="{BB962C8B-B14F-4D97-AF65-F5344CB8AC3E}">
        <p14:creationId xmlns:p14="http://schemas.microsoft.com/office/powerpoint/2010/main" val="26064918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1463736-AACC-D4F6-5F70-38E6488CDD5A}"/>
              </a:ext>
            </a:extLst>
          </p:cNvPr>
          <p:cNvSpPr>
            <a:spLocks noGrp="1"/>
          </p:cNvSpPr>
          <p:nvPr>
            <p:ph type="title"/>
          </p:nvPr>
        </p:nvSpPr>
        <p:spPr>
          <a:xfrm>
            <a:off x="1237" y="1"/>
            <a:ext cx="9356925" cy="819000"/>
          </a:xfrm>
        </p:spPr>
        <p:txBody>
          <a:bodyPr>
            <a:normAutofit/>
          </a:bodyPr>
          <a:lstStyle/>
          <a:p>
            <a:r>
              <a:rPr lang="pl-PL" sz="3600" b="1" dirty="0">
                <a:latin typeface="+mn-lt"/>
              </a:rPr>
              <a:t>Osoby ze szczególnymi potrzebami</a:t>
            </a:r>
          </a:p>
        </p:txBody>
      </p:sp>
      <p:sp>
        <p:nvSpPr>
          <p:cNvPr id="3" name="Symbol zastępczy zawartości 2">
            <a:extLst>
              <a:ext uri="{FF2B5EF4-FFF2-40B4-BE49-F238E27FC236}">
                <a16:creationId xmlns:a16="http://schemas.microsoft.com/office/drawing/2014/main" id="{8F5803D4-9BCB-0103-4095-3C4212A0FE9F}"/>
              </a:ext>
            </a:extLst>
          </p:cNvPr>
          <p:cNvSpPr>
            <a:spLocks noGrp="1"/>
          </p:cNvSpPr>
          <p:nvPr>
            <p:ph idx="1"/>
          </p:nvPr>
        </p:nvSpPr>
        <p:spPr>
          <a:xfrm>
            <a:off x="1001" y="825831"/>
            <a:ext cx="11989999" cy="4223170"/>
          </a:xfrm>
        </p:spPr>
        <p:txBody>
          <a:bodyPr vert="horz" lIns="91440" tIns="45720" rIns="91440" bIns="45720" rtlCol="0" anchor="t">
            <a:noAutofit/>
          </a:bodyPr>
          <a:lstStyle/>
          <a:p>
            <a:pPr marL="356870" lvl="1" indent="-174625">
              <a:lnSpc>
                <a:spcPct val="150000"/>
              </a:lnSpc>
              <a:spcBef>
                <a:spcPts val="0"/>
              </a:spcBef>
              <a:buFont typeface="Wingdings" panose="05000000000000000000" pitchFamily="2" charset="2"/>
              <a:buChar char="§"/>
            </a:pPr>
            <a:r>
              <a:rPr lang="pl-PL" sz="2000" b="1" dirty="0"/>
              <a:t>kobiety w ciąży – </a:t>
            </a:r>
            <a:r>
              <a:rPr lang="pl-PL" sz="2000" dirty="0"/>
              <a:t>ciąża to okres, który większość kobiet odczuwa jako okres specjalnego traktowania – zwykle łatwiej się męczą, nie mogą zbyt długo stać, trudniej im się wykonuje niektóre czynności. </a:t>
            </a:r>
          </a:p>
          <a:p>
            <a:pPr marL="356870" lvl="1" indent="-174625">
              <a:lnSpc>
                <a:spcPct val="150000"/>
              </a:lnSpc>
              <a:spcBef>
                <a:spcPts val="0"/>
              </a:spcBef>
              <a:buFont typeface="Wingdings" panose="05000000000000000000" pitchFamily="2" charset="2"/>
              <a:buChar char="§"/>
            </a:pPr>
            <a:r>
              <a:rPr lang="pl-PL" sz="2000" b="1" dirty="0"/>
              <a:t>osoby z dziećmi – </a:t>
            </a:r>
            <a:r>
              <a:rPr lang="pl-PL" sz="2000" dirty="0"/>
              <a:t>opieka nad osobą zależną może wymagać zapewnienia dodatkowego miejsca, do karmienia czy przebierania. Taka osoba także porusza się z wózkiem dziecięcym, to również są szczególne potrzeby. </a:t>
            </a:r>
            <a:endParaRPr lang="pl-PL" sz="2000" dirty="0">
              <a:cs typeface="Arial"/>
            </a:endParaRPr>
          </a:p>
          <a:p>
            <a:pPr marL="356870" lvl="1" indent="-174625">
              <a:lnSpc>
                <a:spcPct val="150000"/>
              </a:lnSpc>
              <a:spcBef>
                <a:spcPts val="0"/>
              </a:spcBef>
              <a:buFont typeface="Wingdings" panose="05000000000000000000" pitchFamily="2" charset="2"/>
              <a:buChar char="§"/>
            </a:pPr>
            <a:r>
              <a:rPr lang="pl-PL" sz="2000" b="1" dirty="0"/>
              <a:t>seniorzy </a:t>
            </a:r>
            <a:r>
              <a:rPr lang="pl-PL" sz="2000" dirty="0"/>
              <a:t>– osoby starsze mogą mieć szczególne potrzeby związane ze stanem zdrowia czy kondycją. Nie znaczy to oczywiście, że każdy senior będzie potrzebował szczególnego traktowania. Uczelnia prowadzi Uniwersytet Otwarty między innymi dla seniorów, którzy mogą posiadać szczególne potrzeby. </a:t>
            </a:r>
          </a:p>
          <a:p>
            <a:pPr marL="356870" lvl="1" indent="-174625">
              <a:lnSpc>
                <a:spcPct val="150000"/>
              </a:lnSpc>
              <a:spcBef>
                <a:spcPts val="0"/>
              </a:spcBef>
              <a:buFont typeface="Wingdings" panose="05000000000000000000" pitchFamily="2" charset="2"/>
              <a:buChar char="§"/>
            </a:pPr>
            <a:r>
              <a:rPr lang="pl-PL" sz="2000" b="1" dirty="0"/>
              <a:t>osoby z większym bagażem </a:t>
            </a:r>
            <a:r>
              <a:rPr lang="pl-PL" sz="2000" dirty="0"/>
              <a:t>– to tylko przykład, bo zgodnie z Ustawą każdy może mieć szczególne potrzeby, będą to osoby z gabarytowymi bagażami, np. kurierzy.</a:t>
            </a:r>
            <a:endParaRPr lang="pl-PL" sz="2000" dirty="0">
              <a:cs typeface="Arial"/>
            </a:endParaRPr>
          </a:p>
        </p:txBody>
      </p:sp>
      <p:sp>
        <p:nvSpPr>
          <p:cNvPr id="7" name="Symbol zastępczy numeru slajdu 6">
            <a:extLst>
              <a:ext uri="{FF2B5EF4-FFF2-40B4-BE49-F238E27FC236}">
                <a16:creationId xmlns:a16="http://schemas.microsoft.com/office/drawing/2014/main" id="{F0C8BE24-1793-BC92-E032-38A0BD47A593}"/>
              </a:ext>
            </a:extLst>
          </p:cNvPr>
          <p:cNvSpPr>
            <a:spLocks noGrp="1"/>
          </p:cNvSpPr>
          <p:nvPr>
            <p:ph type="sldNum" sz="quarter" idx="12"/>
          </p:nvPr>
        </p:nvSpPr>
        <p:spPr>
          <a:xfrm>
            <a:off x="9448800" y="6476749"/>
            <a:ext cx="2743200" cy="365125"/>
          </a:xfrm>
        </p:spPr>
        <p:txBody>
          <a:bodyPr/>
          <a:lstStyle/>
          <a:p>
            <a:fld id="{C0DE7FCD-74FC-4D3A-9665-54A6D3DBFCED}" type="slidenum">
              <a:rPr lang="pl-PL" smtClean="0"/>
              <a:t>52</a:t>
            </a:fld>
            <a:endParaRPr lang="pl-PL" dirty="0"/>
          </a:p>
        </p:txBody>
      </p:sp>
    </p:spTree>
    <p:extLst>
      <p:ext uri="{BB962C8B-B14F-4D97-AF65-F5344CB8AC3E}">
        <p14:creationId xmlns:p14="http://schemas.microsoft.com/office/powerpoint/2010/main" val="11696971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
            <a:ext cx="9396600" cy="819000"/>
          </a:xfrm>
        </p:spPr>
        <p:txBody>
          <a:bodyPr>
            <a:noAutofit/>
          </a:bodyPr>
          <a:lstStyle/>
          <a:p>
            <a:pPr>
              <a:lnSpc>
                <a:spcPct val="120000"/>
              </a:lnSpc>
            </a:pPr>
            <a:r>
              <a:rPr lang="pl-PL" sz="3600" b="1" dirty="0">
                <a:latin typeface="+mn-lt"/>
              </a:rPr>
              <a:t>Inne przykłady szczególnych potrzeb</a:t>
            </a:r>
          </a:p>
        </p:txBody>
      </p:sp>
      <p:sp>
        <p:nvSpPr>
          <p:cNvPr id="9" name="Symbol zastępczy tekstu 2">
            <a:extLst>
              <a:ext uri="{FF2B5EF4-FFF2-40B4-BE49-F238E27FC236}">
                <a16:creationId xmlns:a16="http://schemas.microsoft.com/office/drawing/2014/main" id="{2F96CECC-34C7-9862-97B0-6D97BECB1077}"/>
              </a:ext>
            </a:extLst>
          </p:cNvPr>
          <p:cNvSpPr txBox="1">
            <a:spLocks/>
          </p:cNvSpPr>
          <p:nvPr/>
        </p:nvSpPr>
        <p:spPr>
          <a:xfrm>
            <a:off x="66001" y="963518"/>
            <a:ext cx="6125774" cy="5075482"/>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563" lvl="1" indent="0">
              <a:lnSpc>
                <a:spcPct val="150000"/>
              </a:lnSpc>
              <a:spcBef>
                <a:spcPts val="600"/>
              </a:spcBef>
              <a:buNone/>
            </a:pPr>
            <a:r>
              <a:rPr lang="pl-PL" sz="2000" dirty="0"/>
              <a:t>Jest to pojęcie znacznie szersze, do osób ze szczególnymi potrzebami zaliczamy:</a:t>
            </a:r>
          </a:p>
          <a:p>
            <a:pPr marL="357188" lvl="1" indent="-174625">
              <a:lnSpc>
                <a:spcPct val="150000"/>
              </a:lnSpc>
              <a:spcBef>
                <a:spcPts val="600"/>
              </a:spcBef>
              <a:buFont typeface="Wingdings" panose="05000000000000000000" pitchFamily="2" charset="2"/>
              <a:buChar char="§"/>
            </a:pPr>
            <a:r>
              <a:rPr lang="pl-PL" sz="2000" dirty="0"/>
              <a:t>osoby z niepełnosprawnościami;</a:t>
            </a:r>
          </a:p>
          <a:p>
            <a:pPr marL="357188" lvl="1" indent="-174625">
              <a:lnSpc>
                <a:spcPct val="150000"/>
              </a:lnSpc>
              <a:spcBef>
                <a:spcPts val="600"/>
              </a:spcBef>
              <a:buFont typeface="Wingdings" panose="05000000000000000000" pitchFamily="2" charset="2"/>
              <a:buChar char="§"/>
            </a:pPr>
            <a:r>
              <a:rPr lang="pl-PL" sz="2000" dirty="0"/>
              <a:t>osoby noszące okulary;</a:t>
            </a:r>
          </a:p>
          <a:p>
            <a:pPr marL="357188" lvl="1" indent="-174625">
              <a:lnSpc>
                <a:spcPct val="150000"/>
              </a:lnSpc>
              <a:spcBef>
                <a:spcPts val="600"/>
              </a:spcBef>
              <a:buFont typeface="Wingdings" panose="05000000000000000000" pitchFamily="2" charset="2"/>
              <a:buChar char="§"/>
            </a:pPr>
            <a:r>
              <a:rPr lang="pl-PL" sz="2000" dirty="0"/>
              <a:t>osoby z cukrzycą;</a:t>
            </a:r>
          </a:p>
          <a:p>
            <a:pPr marL="357188" lvl="1" indent="-174625">
              <a:lnSpc>
                <a:spcPct val="150000"/>
              </a:lnSpc>
              <a:spcBef>
                <a:spcPts val="600"/>
              </a:spcBef>
              <a:buFont typeface="Wingdings" panose="05000000000000000000" pitchFamily="2" charset="2"/>
              <a:buChar char="§"/>
            </a:pPr>
            <a:r>
              <a:rPr lang="pl-PL" sz="2000" dirty="0"/>
              <a:t>osoby z wózkiem dziecięcym;</a:t>
            </a:r>
          </a:p>
          <a:p>
            <a:pPr marL="357188" lvl="1" indent="-174625">
              <a:lnSpc>
                <a:spcPct val="150000"/>
              </a:lnSpc>
              <a:spcBef>
                <a:spcPts val="600"/>
              </a:spcBef>
              <a:buFont typeface="Wingdings" panose="05000000000000000000" pitchFamily="2" charset="2"/>
              <a:buChar char="§"/>
            </a:pPr>
            <a:r>
              <a:rPr lang="pl-PL" sz="2000" dirty="0"/>
              <a:t>osoby z dużym bagażem np. walizką lub kurierów;</a:t>
            </a:r>
          </a:p>
          <a:p>
            <a:pPr marL="357188" lvl="1" indent="-174625">
              <a:lnSpc>
                <a:spcPct val="150000"/>
              </a:lnSpc>
              <a:spcBef>
                <a:spcPts val="600"/>
              </a:spcBef>
              <a:buFont typeface="Wingdings" panose="05000000000000000000" pitchFamily="2" charset="2"/>
              <a:buChar char="§"/>
            </a:pPr>
            <a:r>
              <a:rPr lang="pl-PL" sz="2000" dirty="0"/>
              <a:t>osoby z epilepsją;</a:t>
            </a:r>
          </a:p>
          <a:p>
            <a:pPr marL="357188" lvl="1" indent="-174625">
              <a:lnSpc>
                <a:spcPct val="150000"/>
              </a:lnSpc>
              <a:spcBef>
                <a:spcPts val="600"/>
              </a:spcBef>
              <a:buFont typeface="Wingdings" panose="05000000000000000000" pitchFamily="2" charset="2"/>
              <a:buChar char="§"/>
            </a:pPr>
            <a:r>
              <a:rPr lang="pl-PL" sz="2000" dirty="0"/>
              <a:t>alergików i wiele innych …</a:t>
            </a:r>
          </a:p>
          <a:p>
            <a:pPr marL="357188" lvl="1" indent="-174625">
              <a:lnSpc>
                <a:spcPct val="150000"/>
              </a:lnSpc>
              <a:spcBef>
                <a:spcPts val="600"/>
              </a:spcBef>
              <a:buFont typeface="Wingdings" panose="05000000000000000000" pitchFamily="2" charset="2"/>
              <a:buChar char="§"/>
            </a:pPr>
            <a:endParaRPr lang="pl-PL" sz="2000" dirty="0"/>
          </a:p>
          <a:p>
            <a:pPr marL="357188" lvl="1" indent="-174625">
              <a:lnSpc>
                <a:spcPct val="150000"/>
              </a:lnSpc>
              <a:spcBef>
                <a:spcPts val="600"/>
              </a:spcBef>
              <a:buFont typeface="Wingdings" panose="05000000000000000000" pitchFamily="2" charset="2"/>
              <a:buChar char="§"/>
            </a:pPr>
            <a:endParaRPr lang="pl-PL" sz="2000" dirty="0"/>
          </a:p>
        </p:txBody>
      </p:sp>
      <p:sp>
        <p:nvSpPr>
          <p:cNvPr id="4" name="Prostokąt 3" descr="&quot; &quot;">
            <a:extLst>
              <a:ext uri="{FF2B5EF4-FFF2-40B4-BE49-F238E27FC236}">
                <a16:creationId xmlns:a16="http://schemas.microsoft.com/office/drawing/2014/main" id="{89B64445-F7F1-7861-4255-9EB3F6F053AA}"/>
              </a:ext>
            </a:extLst>
          </p:cNvPr>
          <p:cNvSpPr/>
          <p:nvPr/>
        </p:nvSpPr>
        <p:spPr>
          <a:xfrm>
            <a:off x="7419229" y="1881259"/>
            <a:ext cx="4772771" cy="3240000"/>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b"/>
          <a:lstStyle/>
          <a:p>
            <a:pPr marL="358775" indent="-342900">
              <a:buFont typeface="Wingdings" panose="05000000000000000000" pitchFamily="2" charset="2"/>
              <a:buChar char="§"/>
            </a:pPr>
            <a:r>
              <a:rPr lang="pl-PL" sz="2000" dirty="0"/>
              <a:t>Każdy może mieć czasowe lub trwałe szczególne potrzeby</a:t>
            </a:r>
          </a:p>
          <a:p>
            <a:pPr marL="358775" indent="-342900">
              <a:buFont typeface="Wingdings" panose="05000000000000000000" pitchFamily="2" charset="2"/>
              <a:buChar char="§"/>
            </a:pPr>
            <a:r>
              <a:rPr lang="pl-PL" sz="2000" dirty="0"/>
              <a:t>Osoba ze szczególnymi potrzebami nie musi mieć orzeczenia/zaświadczenia lekarskiego</a:t>
            </a:r>
            <a:endParaRPr lang="pl-PL" sz="2000" dirty="0">
              <a:cs typeface="Arial"/>
            </a:endParaRPr>
          </a:p>
          <a:p>
            <a:pPr marL="358775" indent="-342900">
              <a:buFont typeface="Wingdings" panose="05000000000000000000" pitchFamily="2" charset="2"/>
              <a:buChar char="§"/>
            </a:pPr>
            <a:r>
              <a:rPr lang="pl-PL" sz="2000" dirty="0"/>
              <a:t>Szczególne potrzeby mogą mieć nie tylko studenci, ale także pracownicy uczelni, </a:t>
            </a:r>
            <a:br>
              <a:rPr lang="pl-PL" sz="2000" dirty="0"/>
            </a:br>
            <a:r>
              <a:rPr lang="pl-PL" sz="2000" dirty="0"/>
              <a:t>w tym kadra administracyjna</a:t>
            </a:r>
            <a:endParaRPr lang="pl-PL" sz="2000" dirty="0">
              <a:cs typeface="Arial"/>
            </a:endParaRPr>
          </a:p>
        </p:txBody>
      </p:sp>
      <p:sp>
        <p:nvSpPr>
          <p:cNvPr id="3" name="Symbol zastępczy numeru slajdu 2">
            <a:extLst>
              <a:ext uri="{FF2B5EF4-FFF2-40B4-BE49-F238E27FC236}">
                <a16:creationId xmlns:a16="http://schemas.microsoft.com/office/drawing/2014/main" id="{B7B6002D-5E8C-FF42-1832-7BA7B9B90317}"/>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53</a:t>
            </a:fld>
            <a:endParaRPr lang="pl-PL" dirty="0"/>
          </a:p>
        </p:txBody>
      </p:sp>
      <p:pic>
        <p:nvPicPr>
          <p:cNvPr id="5" name="Obraz 4">
            <a:extLst>
              <a:ext uri="{FF2B5EF4-FFF2-40B4-BE49-F238E27FC236}">
                <a16:creationId xmlns:a16="http://schemas.microsoft.com/office/drawing/2014/main" id="{D9F3011A-1BBE-8EBE-DBE4-604D605259F4}"/>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399086" y="1881259"/>
            <a:ext cx="772617" cy="772617"/>
          </a:xfrm>
          <a:prstGeom prst="rect">
            <a:avLst/>
          </a:prstGeom>
        </p:spPr>
      </p:pic>
    </p:spTree>
    <p:extLst>
      <p:ext uri="{BB962C8B-B14F-4D97-AF65-F5344CB8AC3E}">
        <p14:creationId xmlns:p14="http://schemas.microsoft.com/office/powerpoint/2010/main" val="10273687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14855" y="1"/>
            <a:ext cx="9387943" cy="909000"/>
          </a:xfrm>
        </p:spPr>
        <p:txBody>
          <a:bodyPr>
            <a:noAutofit/>
          </a:bodyPr>
          <a:lstStyle/>
          <a:p>
            <a:r>
              <a:rPr lang="pl-PL" sz="3600" b="1" dirty="0">
                <a:latin typeface="+mn-lt"/>
              </a:rPr>
              <a:t>Przykłady wsparcia szczególnych potrzeb</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28157" y="815917"/>
            <a:ext cx="12052843" cy="4995000"/>
          </a:xfrm>
        </p:spPr>
        <p:txBody>
          <a:bodyPr>
            <a:noAutofit/>
          </a:bodyPr>
          <a:lstStyle/>
          <a:p>
            <a:pPr marL="357188" lvl="1" indent="-174625">
              <a:lnSpc>
                <a:spcPct val="150000"/>
              </a:lnSpc>
              <a:spcBef>
                <a:spcPts val="600"/>
              </a:spcBef>
              <a:buFont typeface="Wingdings" panose="05000000000000000000" pitchFamily="2" charset="2"/>
              <a:buChar char="§"/>
            </a:pPr>
            <a:r>
              <a:rPr lang="pl-PL" sz="2000" dirty="0"/>
              <a:t>wydłużenie czasu trwania egzaminu, czasu na przygotowanie prac zaliczeniowych lub zaliczenia ich na konsultacjach, gdy sytuacja zdrowotna uniemożliwia uczestnictwo w zajęciach;</a:t>
            </a:r>
          </a:p>
          <a:p>
            <a:pPr marL="357188" lvl="1" indent="-174625">
              <a:lnSpc>
                <a:spcPct val="150000"/>
              </a:lnSpc>
              <a:spcBef>
                <a:spcPts val="600"/>
              </a:spcBef>
              <a:buFont typeface="Wingdings" panose="05000000000000000000" pitchFamily="2" charset="2"/>
              <a:buChar char="§"/>
            </a:pPr>
            <a:r>
              <a:rPr lang="pl-PL" sz="2000" dirty="0"/>
              <a:t>możliwość korzystania z krótkich przerw podczas egzaminu;</a:t>
            </a:r>
          </a:p>
          <a:p>
            <a:pPr marL="357188" lvl="1" indent="-174625">
              <a:lnSpc>
                <a:spcPct val="150000"/>
              </a:lnSpc>
              <a:spcBef>
                <a:spcPts val="600"/>
              </a:spcBef>
              <a:buFont typeface="Wingdings" panose="05000000000000000000" pitchFamily="2" charset="2"/>
              <a:buChar char="§"/>
            </a:pPr>
            <a:r>
              <a:rPr lang="pl-PL" sz="2000" dirty="0"/>
              <a:t>możliwość korzystania z dodatkowych urządzeń wspomagających;</a:t>
            </a:r>
          </a:p>
          <a:p>
            <a:pPr marL="357188" lvl="1" indent="-174625">
              <a:lnSpc>
                <a:spcPct val="150000"/>
              </a:lnSpc>
              <a:spcBef>
                <a:spcPts val="600"/>
              </a:spcBef>
              <a:buFont typeface="Wingdings" panose="05000000000000000000" pitchFamily="2" charset="2"/>
              <a:buChar char="§"/>
            </a:pPr>
            <a:r>
              <a:rPr lang="pl-PL" sz="2000" dirty="0"/>
              <a:t>możliwość zmiany formy zaliczenia/egzaminu (np. z pisemnej na ustną lub odwrotnie);</a:t>
            </a:r>
          </a:p>
          <a:p>
            <a:pPr marL="357188" lvl="1" indent="-174625">
              <a:lnSpc>
                <a:spcPct val="150000"/>
              </a:lnSpc>
              <a:spcBef>
                <a:spcPts val="600"/>
              </a:spcBef>
              <a:buFont typeface="Wingdings" panose="05000000000000000000" pitchFamily="2" charset="2"/>
              <a:buChar char="§"/>
            </a:pPr>
            <a:r>
              <a:rPr lang="pl-PL" sz="2000" dirty="0"/>
              <a:t>możliwość otrzymania arkusza egzaminacyjnego w powiększonej czcionce;</a:t>
            </a:r>
          </a:p>
          <a:p>
            <a:pPr marL="357188" lvl="1" indent="-174625">
              <a:lnSpc>
                <a:spcPct val="150000"/>
              </a:lnSpc>
              <a:spcBef>
                <a:spcPts val="600"/>
              </a:spcBef>
              <a:buFont typeface="Wingdings" panose="05000000000000000000" pitchFamily="2" charset="2"/>
              <a:buChar char="§"/>
            </a:pPr>
            <a:r>
              <a:rPr lang="pl-PL" sz="2000" dirty="0"/>
              <a:t>możliwość zaliczenia materiału w trybie indywidualnym, w sytuacji gdy stan zdrowia uniemożliwia uczestnictwo w zajęciach;</a:t>
            </a:r>
          </a:p>
          <a:p>
            <a:pPr marL="357188" lvl="1" indent="-174625">
              <a:lnSpc>
                <a:spcPct val="150000"/>
              </a:lnSpc>
              <a:spcBef>
                <a:spcPts val="600"/>
              </a:spcBef>
              <a:buFont typeface="Wingdings" panose="05000000000000000000" pitchFamily="2" charset="2"/>
              <a:buChar char="§"/>
            </a:pPr>
            <a:r>
              <a:rPr lang="pl-PL" sz="2000" dirty="0"/>
              <a:t>możliwość zmiany terminu zaliczenia/egzaminu podyktowanej aktualną sytuacją zdrowotną studenta.</a:t>
            </a:r>
          </a:p>
        </p:txBody>
      </p:sp>
      <p:sp>
        <p:nvSpPr>
          <p:cNvPr id="4" name="Prostokąt 3" descr="&quot; &quot;">
            <a:extLst>
              <a:ext uri="{FF2B5EF4-FFF2-40B4-BE49-F238E27FC236}">
                <a16:creationId xmlns:a16="http://schemas.microsoft.com/office/drawing/2014/main" id="{D477EA70-5443-7CD5-4CE6-A6566472B559}"/>
              </a:ext>
            </a:extLst>
          </p:cNvPr>
          <p:cNvSpPr/>
          <p:nvPr/>
        </p:nvSpPr>
        <p:spPr>
          <a:xfrm>
            <a:off x="3102000" y="5589000"/>
            <a:ext cx="9090000" cy="653902"/>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36575"/>
            <a:r>
              <a:rPr lang="pl-PL" sz="2000" dirty="0"/>
              <a:t>Pracownicy dziekanatów powinni wiedzieć jakie wsparcie przysługuje studentowi</a:t>
            </a:r>
          </a:p>
        </p:txBody>
      </p:sp>
      <p:sp>
        <p:nvSpPr>
          <p:cNvPr id="6" name="Symbol zastępczy numeru slajdu 5">
            <a:extLst>
              <a:ext uri="{FF2B5EF4-FFF2-40B4-BE49-F238E27FC236}">
                <a16:creationId xmlns:a16="http://schemas.microsoft.com/office/drawing/2014/main" id="{229855A6-60B9-329A-95B9-FAB66DF35934}"/>
              </a:ext>
            </a:extLst>
          </p:cNvPr>
          <p:cNvSpPr>
            <a:spLocks noGrp="1"/>
          </p:cNvSpPr>
          <p:nvPr>
            <p:ph type="sldNum" sz="quarter" idx="12"/>
          </p:nvPr>
        </p:nvSpPr>
        <p:spPr>
          <a:xfrm>
            <a:off x="9435426" y="6492875"/>
            <a:ext cx="2743200" cy="365125"/>
          </a:xfrm>
        </p:spPr>
        <p:txBody>
          <a:bodyPr/>
          <a:lstStyle/>
          <a:p>
            <a:fld id="{C0DE7FCD-74FC-4D3A-9665-54A6D3DBFCED}" type="slidenum">
              <a:rPr lang="pl-PL" smtClean="0"/>
              <a:t>54</a:t>
            </a:fld>
            <a:endParaRPr lang="pl-PL" dirty="0"/>
          </a:p>
        </p:txBody>
      </p:sp>
      <p:pic>
        <p:nvPicPr>
          <p:cNvPr id="5" name="Obraz 4">
            <a:extLst>
              <a:ext uri="{FF2B5EF4-FFF2-40B4-BE49-F238E27FC236}">
                <a16:creationId xmlns:a16="http://schemas.microsoft.com/office/drawing/2014/main" id="{CCFB9470-9695-D8D0-01B6-A2FD029A24A2}"/>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3114211" y="5589000"/>
            <a:ext cx="601453" cy="601453"/>
          </a:xfrm>
          <a:prstGeom prst="rect">
            <a:avLst/>
          </a:prstGeom>
        </p:spPr>
      </p:pic>
    </p:spTree>
    <p:extLst>
      <p:ext uri="{BB962C8B-B14F-4D97-AF65-F5344CB8AC3E}">
        <p14:creationId xmlns:p14="http://schemas.microsoft.com/office/powerpoint/2010/main" val="23643551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0"/>
            <a:ext cx="9402332" cy="818999"/>
          </a:xfrm>
        </p:spPr>
        <p:txBody>
          <a:bodyPr>
            <a:normAutofit/>
          </a:bodyPr>
          <a:lstStyle/>
          <a:p>
            <a:r>
              <a:rPr lang="pl-PL" sz="3600" b="1" dirty="0">
                <a:latin typeface="+mn-lt"/>
              </a:rPr>
              <a:t>Dobre praktyki (1 z 2)</a:t>
            </a:r>
          </a:p>
        </p:txBody>
      </p:sp>
      <p:pic>
        <p:nvPicPr>
          <p:cNvPr id="10" name="Obraz 9" descr="Infografika z głównymi obszarami wsparca jak działania informacyjne, poprawy warunków kształcenia, pomocy i rozpoznawania potrzeb, problemów i oczekiwań">
            <a:extLst>
              <a:ext uri="{FF2B5EF4-FFF2-40B4-BE49-F238E27FC236}">
                <a16:creationId xmlns:a16="http://schemas.microsoft.com/office/drawing/2014/main" id="{7F4AB50C-63AB-C42F-6FD6-1382AD7BA4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000" y="614486"/>
            <a:ext cx="5760000" cy="5285953"/>
          </a:xfrm>
          <a:prstGeom prst="rect">
            <a:avLst/>
          </a:prstGeom>
        </p:spPr>
      </p:pic>
      <p:sp>
        <p:nvSpPr>
          <p:cNvPr id="6" name="pole tekstowe 5">
            <a:extLst>
              <a:ext uri="{FF2B5EF4-FFF2-40B4-BE49-F238E27FC236}">
                <a16:creationId xmlns:a16="http://schemas.microsoft.com/office/drawing/2014/main" id="{EE75CECA-FC91-B0B6-AA3D-79BAD1A91525}"/>
              </a:ext>
            </a:extLst>
          </p:cNvPr>
          <p:cNvSpPr txBox="1"/>
          <p:nvPr/>
        </p:nvSpPr>
        <p:spPr>
          <a:xfrm>
            <a:off x="516000" y="5966515"/>
            <a:ext cx="3870000" cy="276999"/>
          </a:xfrm>
          <a:prstGeom prst="rect">
            <a:avLst/>
          </a:prstGeom>
          <a:noFill/>
        </p:spPr>
        <p:txBody>
          <a:bodyPr wrap="square">
            <a:spAutoFit/>
          </a:bodyPr>
          <a:lstStyle/>
          <a:p>
            <a:r>
              <a:rPr lang="pl-PL" sz="1200" dirty="0">
                <a:cs typeface="Arial" panose="020B0604020202020204" pitchFamily="34" charset="0"/>
              </a:rPr>
              <a:t>Źródło:  </a:t>
            </a:r>
            <a:r>
              <a:rPr lang="pl-PL" sz="1200" dirty="0">
                <a:cs typeface="Arial" panose="020B0604020202020204" pitchFamily="34" charset="0"/>
                <a:hlinkClick r:id="rId3"/>
              </a:rPr>
              <a:t>https://www.nik.gov.pl/plik/id,18209,vp,20806.pdf</a:t>
            </a:r>
            <a:r>
              <a:rPr lang="pl-PL" sz="1200" dirty="0">
                <a:cs typeface="Arial" panose="020B0604020202020204" pitchFamily="34" charset="0"/>
              </a:rPr>
              <a:t> </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5961000" y="729000"/>
            <a:ext cx="6165000" cy="2823084"/>
          </a:xfrm>
        </p:spPr>
        <p:txBody>
          <a:bodyPr>
            <a:normAutofit fontScale="92500" lnSpcReduction="10000"/>
          </a:bodyPr>
          <a:lstStyle/>
          <a:p>
            <a:pPr marL="271463" lvl="1" indent="-182563">
              <a:lnSpc>
                <a:spcPct val="170000"/>
              </a:lnSpc>
              <a:buFont typeface="Wingdings" panose="05000000000000000000" pitchFamily="2" charset="2"/>
              <a:buChar char="§"/>
            </a:pPr>
            <a:r>
              <a:rPr lang="pl-PL" sz="2000" dirty="0"/>
              <a:t>procedura wydawania studentom opinii przez Uniwersyteckie Centrum Wsparcia Osób </a:t>
            </a:r>
            <a:br>
              <a:rPr lang="pl-PL" sz="2000" dirty="0"/>
            </a:br>
            <a:r>
              <a:rPr lang="pl-PL" sz="2000" dirty="0"/>
              <a:t>z Niepełnosprawnościami z rekomendacją wsparcia na podstawie złożonych dokumentów (przykładowo zaświadczenie lekarskie, opinia z poradni psychologiczno – pedagogicznej)</a:t>
            </a:r>
          </a:p>
        </p:txBody>
      </p:sp>
      <p:sp>
        <p:nvSpPr>
          <p:cNvPr id="5" name="Prostokąt 4" descr="&quot; &quot;">
            <a:extLst>
              <a:ext uri="{FF2B5EF4-FFF2-40B4-BE49-F238E27FC236}">
                <a16:creationId xmlns:a16="http://schemas.microsoft.com/office/drawing/2014/main" id="{56515535-5DF6-E6D3-6999-4AAA56C5A791}"/>
              </a:ext>
            </a:extLst>
          </p:cNvPr>
          <p:cNvSpPr/>
          <p:nvPr/>
        </p:nvSpPr>
        <p:spPr>
          <a:xfrm>
            <a:off x="6915508" y="4946790"/>
            <a:ext cx="5284135" cy="953649"/>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19982"/>
            <a:r>
              <a:rPr lang="pl-PL" dirty="0"/>
              <a:t>Takie rozwiązanie usprawnia organizację współpracy ze studentem, gdyż dokładnie wiadomo jakie wsparcie należy się studentowi </a:t>
            </a:r>
          </a:p>
        </p:txBody>
      </p:sp>
      <p:sp>
        <p:nvSpPr>
          <p:cNvPr id="8" name="Symbol zastępczy numeru slajdu 7">
            <a:extLst>
              <a:ext uri="{FF2B5EF4-FFF2-40B4-BE49-F238E27FC236}">
                <a16:creationId xmlns:a16="http://schemas.microsoft.com/office/drawing/2014/main" id="{18E71E42-2A7B-E501-2832-816F91EF861F}"/>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55</a:t>
            </a:fld>
            <a:endParaRPr lang="pl-PL" dirty="0"/>
          </a:p>
        </p:txBody>
      </p:sp>
      <p:pic>
        <p:nvPicPr>
          <p:cNvPr id="7" name="Obraz 6">
            <a:extLst>
              <a:ext uri="{FF2B5EF4-FFF2-40B4-BE49-F238E27FC236}">
                <a16:creationId xmlns:a16="http://schemas.microsoft.com/office/drawing/2014/main" id="{97FFF4AF-80F9-0591-8EA9-D2479C9D9D2E}"/>
              </a:ext>
              <a:ext uri="{C183D7F6-B498-43B3-948B-1728B52AA6E4}">
                <adec:decorative xmlns:adec="http://schemas.microsoft.com/office/drawing/2017/decorative" val="1"/>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915508" y="4946790"/>
            <a:ext cx="765976" cy="772617"/>
          </a:xfrm>
          <a:prstGeom prst="rect">
            <a:avLst/>
          </a:prstGeom>
        </p:spPr>
      </p:pic>
    </p:spTree>
    <p:extLst>
      <p:ext uri="{BB962C8B-B14F-4D97-AF65-F5344CB8AC3E}">
        <p14:creationId xmlns:p14="http://schemas.microsoft.com/office/powerpoint/2010/main" val="36530507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7692" y="1"/>
            <a:ext cx="9381067" cy="864000"/>
          </a:xfrm>
        </p:spPr>
        <p:txBody>
          <a:bodyPr>
            <a:normAutofit/>
          </a:bodyPr>
          <a:lstStyle/>
          <a:p>
            <a:r>
              <a:rPr lang="pl-PL" sz="3600" b="1" dirty="0">
                <a:latin typeface="+mn-lt"/>
              </a:rPr>
              <a:t>Dobre praktyki (2 z 2)</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14925" y="909526"/>
            <a:ext cx="11931075" cy="2429474"/>
          </a:xfrm>
        </p:spPr>
        <p:txBody>
          <a:bodyPr vert="horz" lIns="91440" tIns="45720" rIns="91440" bIns="45720" rtlCol="0" anchor="t">
            <a:normAutofit/>
          </a:bodyPr>
          <a:lstStyle/>
          <a:p>
            <a:pPr marL="356870" lvl="1" indent="-174625">
              <a:lnSpc>
                <a:spcPct val="150000"/>
              </a:lnSpc>
              <a:buFont typeface="Wingdings" panose="05000000000000000000" pitchFamily="2" charset="2"/>
              <a:buChar char="§"/>
            </a:pPr>
            <a:r>
              <a:rPr lang="pl-PL" sz="2000" dirty="0"/>
              <a:t>warto w myśl zasady „kto pyta nie błądzi”, zwłaszcza jeśli mamy do czynienia z nowymi studentami lub widzimy, że mogą mieć problem np. z przeczytaniem tekstu, dopytać czy student ma szczególne potrzeby np. większą czcionkę. </a:t>
            </a:r>
          </a:p>
          <a:p>
            <a:pPr marL="356870" lvl="1" indent="-174625">
              <a:lnSpc>
                <a:spcPct val="150000"/>
              </a:lnSpc>
              <a:buFont typeface="Wingdings" panose="05000000000000000000" pitchFamily="2" charset="2"/>
              <a:buChar char="§"/>
            </a:pPr>
            <a:r>
              <a:rPr lang="pl-PL" sz="2000" dirty="0"/>
              <a:t>ponieważ nie każdy będzie chciał przyznać na forum, należy wykazać się dyskrecją.</a:t>
            </a:r>
            <a:endParaRPr lang="pl-PL" sz="2000" dirty="0">
              <a:cs typeface="Arial"/>
            </a:endParaRPr>
          </a:p>
          <a:p>
            <a:pPr marL="356870" indent="-174625">
              <a:lnSpc>
                <a:spcPct val="170000"/>
              </a:lnSpc>
              <a:spcBef>
                <a:spcPts val="600"/>
              </a:spcBef>
              <a:buNone/>
            </a:pPr>
            <a:endParaRPr lang="pl-PL" sz="2000" dirty="0">
              <a:cs typeface="Arial"/>
            </a:endParaRPr>
          </a:p>
        </p:txBody>
      </p:sp>
      <p:sp>
        <p:nvSpPr>
          <p:cNvPr id="5" name="Prostokąt 4" descr="&quot; &quot;">
            <a:extLst>
              <a:ext uri="{FF2B5EF4-FFF2-40B4-BE49-F238E27FC236}">
                <a16:creationId xmlns:a16="http://schemas.microsoft.com/office/drawing/2014/main" id="{56515535-5DF6-E6D3-6999-4AAA56C5A791}"/>
              </a:ext>
            </a:extLst>
          </p:cNvPr>
          <p:cNvSpPr/>
          <p:nvPr/>
        </p:nvSpPr>
        <p:spPr>
          <a:xfrm>
            <a:off x="3462866" y="4706376"/>
            <a:ext cx="8729134" cy="1215000"/>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19982"/>
            <a:r>
              <a:rPr lang="pl-PL" sz="2000" dirty="0"/>
              <a:t>Uwaga! Należy być czujnym, warto poprosić o okazanie jakiegoś dokumentu np. zaświadczenia od lekarza, co ważne - nie jest istotne jaką przypadłość ma student, tych danych nie powinniśmy przetwarzać, istotna jest szczególna potrzeba.</a:t>
            </a:r>
          </a:p>
        </p:txBody>
      </p:sp>
      <p:sp>
        <p:nvSpPr>
          <p:cNvPr id="4" name="Symbol zastępczy numeru slajdu 3">
            <a:extLst>
              <a:ext uri="{FF2B5EF4-FFF2-40B4-BE49-F238E27FC236}">
                <a16:creationId xmlns:a16="http://schemas.microsoft.com/office/drawing/2014/main" id="{B37E13F9-3E8A-829D-3898-1B3A92B9FEF3}"/>
              </a:ext>
            </a:extLst>
          </p:cNvPr>
          <p:cNvSpPr>
            <a:spLocks noGrp="1"/>
          </p:cNvSpPr>
          <p:nvPr>
            <p:ph type="sldNum" sz="quarter" idx="12"/>
          </p:nvPr>
        </p:nvSpPr>
        <p:spPr>
          <a:xfrm>
            <a:off x="9440019" y="6483911"/>
            <a:ext cx="2743200" cy="365125"/>
          </a:xfrm>
        </p:spPr>
        <p:txBody>
          <a:bodyPr/>
          <a:lstStyle/>
          <a:p>
            <a:fld id="{C0DE7FCD-74FC-4D3A-9665-54A6D3DBFCED}" type="slidenum">
              <a:rPr lang="pl-PL" smtClean="0"/>
              <a:t>56</a:t>
            </a:fld>
            <a:endParaRPr lang="pl-PL" dirty="0"/>
          </a:p>
        </p:txBody>
      </p:sp>
      <p:pic>
        <p:nvPicPr>
          <p:cNvPr id="7" name="Obraz 6">
            <a:extLst>
              <a:ext uri="{FF2B5EF4-FFF2-40B4-BE49-F238E27FC236}">
                <a16:creationId xmlns:a16="http://schemas.microsoft.com/office/drawing/2014/main" id="{97FFF4AF-80F9-0591-8EA9-D2479C9D9D2E}"/>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3470956" y="4824000"/>
            <a:ext cx="772617" cy="702100"/>
          </a:xfrm>
          <a:prstGeom prst="rect">
            <a:avLst/>
          </a:prstGeom>
        </p:spPr>
      </p:pic>
    </p:spTree>
    <p:extLst>
      <p:ext uri="{BB962C8B-B14F-4D97-AF65-F5344CB8AC3E}">
        <p14:creationId xmlns:p14="http://schemas.microsoft.com/office/powerpoint/2010/main" val="30254457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1386" y="1"/>
            <a:ext cx="4564614" cy="787090"/>
          </a:xfrm>
        </p:spPr>
        <p:txBody>
          <a:bodyPr>
            <a:normAutofit/>
          </a:bodyPr>
          <a:lstStyle/>
          <a:p>
            <a:r>
              <a:rPr lang="pl-PL" sz="3600" b="1" dirty="0">
                <a:latin typeface="+mn-lt"/>
              </a:rPr>
              <a:t>Inne dobre praktyki</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0" y="864000"/>
            <a:ext cx="6771000" cy="4680351"/>
          </a:xfrm>
        </p:spPr>
        <p:txBody>
          <a:bodyPr vert="horz" lIns="91440" tIns="45720" rIns="91440" bIns="45720" rtlCol="0" anchor="t">
            <a:normAutofit/>
          </a:bodyPr>
          <a:lstStyle/>
          <a:p>
            <a:pPr marL="356870" lvl="1" indent="-174625">
              <a:lnSpc>
                <a:spcPct val="150000"/>
              </a:lnSpc>
              <a:buFont typeface="Wingdings" panose="05000000000000000000" pitchFamily="2" charset="2"/>
              <a:buChar char="§"/>
            </a:pPr>
            <a:r>
              <a:rPr lang="pl-PL" sz="2000" dirty="0"/>
              <a:t>udział osób z niepełnosprawnościami w społeczności akademickiej</a:t>
            </a:r>
          </a:p>
          <a:p>
            <a:pPr marL="356870" lvl="1" indent="-174625">
              <a:lnSpc>
                <a:spcPct val="150000"/>
              </a:lnSpc>
              <a:buFont typeface="Wingdings" panose="05000000000000000000" pitchFamily="2" charset="2"/>
              <a:buChar char="§"/>
            </a:pPr>
            <a:r>
              <a:rPr lang="pl-PL" sz="2000" dirty="0"/>
              <a:t>przyjazne zasady rekrutacji osób z niepełnosprawnościami</a:t>
            </a:r>
            <a:endParaRPr lang="pl-PL" sz="2000" dirty="0">
              <a:cs typeface="Arial"/>
            </a:endParaRPr>
          </a:p>
          <a:p>
            <a:pPr marL="356870" lvl="1" indent="-174625">
              <a:lnSpc>
                <a:spcPct val="150000"/>
              </a:lnSpc>
              <a:buFont typeface="Wingdings" panose="05000000000000000000" pitchFamily="2" charset="2"/>
              <a:buChar char="§"/>
            </a:pPr>
            <a:r>
              <a:rPr lang="pl-PL" sz="2000" dirty="0"/>
              <a:t>rozpoznawanie przez uczelnie potrzeb osób </a:t>
            </a:r>
            <a:br>
              <a:rPr lang="pl-PL" sz="2000" dirty="0"/>
            </a:br>
            <a:r>
              <a:rPr lang="pl-PL" sz="2000" dirty="0"/>
              <a:t>z niepełnosprawnościami</a:t>
            </a:r>
            <a:endParaRPr lang="pl-PL" sz="2000" dirty="0">
              <a:cs typeface="Arial"/>
            </a:endParaRPr>
          </a:p>
          <a:p>
            <a:pPr marL="356870" lvl="1" indent="-174625">
              <a:lnSpc>
                <a:spcPct val="150000"/>
              </a:lnSpc>
              <a:buFont typeface="Wingdings" panose="05000000000000000000" pitchFamily="2" charset="2"/>
              <a:buChar char="§"/>
            </a:pPr>
            <a:r>
              <a:rPr lang="pl-PL" sz="2000" dirty="0"/>
              <a:t>wymiana doświadczeń między uczelniami</a:t>
            </a:r>
          </a:p>
          <a:p>
            <a:pPr marL="356870" lvl="1" indent="-174625">
              <a:lnSpc>
                <a:spcPct val="150000"/>
              </a:lnSpc>
              <a:buFont typeface="Wingdings" panose="05000000000000000000" pitchFamily="2" charset="2"/>
              <a:buChar char="§"/>
            </a:pPr>
            <a:r>
              <a:rPr lang="pl-PL" sz="2000" dirty="0"/>
              <a:t>aktywizacja i integracja studentów</a:t>
            </a:r>
            <a:endParaRPr lang="pl-PL" sz="2000" dirty="0">
              <a:cs typeface="Arial"/>
            </a:endParaRPr>
          </a:p>
          <a:p>
            <a:pPr marL="356870" indent="-174625">
              <a:lnSpc>
                <a:spcPct val="170000"/>
              </a:lnSpc>
              <a:spcBef>
                <a:spcPts val="600"/>
              </a:spcBef>
              <a:buNone/>
            </a:pPr>
            <a:endParaRPr lang="pl-PL" sz="2000" dirty="0">
              <a:cs typeface="Arial"/>
            </a:endParaRPr>
          </a:p>
        </p:txBody>
      </p:sp>
      <p:sp>
        <p:nvSpPr>
          <p:cNvPr id="10" name="pole tekstowe 9">
            <a:extLst>
              <a:ext uri="{FF2B5EF4-FFF2-40B4-BE49-F238E27FC236}">
                <a16:creationId xmlns:a16="http://schemas.microsoft.com/office/drawing/2014/main" id="{6DF48B08-EC34-B7DF-951B-5EEB3F4C0931}"/>
              </a:ext>
            </a:extLst>
          </p:cNvPr>
          <p:cNvSpPr txBox="1"/>
          <p:nvPr/>
        </p:nvSpPr>
        <p:spPr>
          <a:xfrm>
            <a:off x="156000" y="5855500"/>
            <a:ext cx="4500000" cy="276999"/>
          </a:xfrm>
          <a:prstGeom prst="rect">
            <a:avLst/>
          </a:prstGeom>
          <a:noFill/>
        </p:spPr>
        <p:txBody>
          <a:bodyPr wrap="square">
            <a:spAutoFit/>
          </a:bodyPr>
          <a:lstStyle/>
          <a:p>
            <a:r>
              <a:rPr lang="pl-PL" sz="1200" dirty="0">
                <a:cs typeface="Arial" panose="020B0604020202020204" pitchFamily="34" charset="0"/>
              </a:rPr>
              <a:t>Źródło: </a:t>
            </a:r>
            <a:r>
              <a:rPr lang="pl-PL" sz="1200" dirty="0">
                <a:cs typeface="Arial" panose="020B0604020202020204" pitchFamily="34" charset="0"/>
                <a:hlinkClick r:id="rId2"/>
              </a:rPr>
              <a:t>https://www.nik.gov.pl/plik/id,18209,vp,20806.pdf</a:t>
            </a:r>
            <a:r>
              <a:rPr lang="pl-PL" sz="1200" dirty="0">
                <a:cs typeface="Arial" panose="020B0604020202020204" pitchFamily="34" charset="0"/>
              </a:rPr>
              <a:t> </a:t>
            </a:r>
          </a:p>
        </p:txBody>
      </p:sp>
      <p:pic>
        <p:nvPicPr>
          <p:cNvPr id="7" name="Obraz 6" descr="Infografika prezentująca dobre praktyki wspierania studentów z niepełnosprawnościami  wg raportu NIK">
            <a:extLst>
              <a:ext uri="{FF2B5EF4-FFF2-40B4-BE49-F238E27FC236}">
                <a16:creationId xmlns:a16="http://schemas.microsoft.com/office/drawing/2014/main" id="{04C824BE-775F-48F2-BD1E-3D96CDCD261D}"/>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6591000" y="393546"/>
            <a:ext cx="5539641" cy="5150805"/>
          </a:xfrm>
          <a:prstGeom prst="rect">
            <a:avLst/>
          </a:prstGeom>
        </p:spPr>
      </p:pic>
      <p:sp>
        <p:nvSpPr>
          <p:cNvPr id="5" name="Symbol zastępczy numeru slajdu 4">
            <a:extLst>
              <a:ext uri="{FF2B5EF4-FFF2-40B4-BE49-F238E27FC236}">
                <a16:creationId xmlns:a16="http://schemas.microsoft.com/office/drawing/2014/main" id="{D1711EE5-6F70-4175-4A41-0BD6FE3EBEC2}"/>
              </a:ext>
            </a:extLst>
          </p:cNvPr>
          <p:cNvSpPr>
            <a:spLocks noGrp="1"/>
          </p:cNvSpPr>
          <p:nvPr>
            <p:ph type="sldNum" sz="quarter" idx="12"/>
          </p:nvPr>
        </p:nvSpPr>
        <p:spPr>
          <a:xfrm>
            <a:off x="9426550" y="6490218"/>
            <a:ext cx="2743200" cy="365125"/>
          </a:xfrm>
        </p:spPr>
        <p:txBody>
          <a:bodyPr/>
          <a:lstStyle/>
          <a:p>
            <a:fld id="{C0DE7FCD-74FC-4D3A-9665-54A6D3DBFCED}" type="slidenum">
              <a:rPr lang="pl-PL" smtClean="0"/>
              <a:t>57</a:t>
            </a:fld>
            <a:endParaRPr lang="pl-PL" dirty="0"/>
          </a:p>
        </p:txBody>
      </p:sp>
    </p:spTree>
    <p:extLst>
      <p:ext uri="{BB962C8B-B14F-4D97-AF65-F5344CB8AC3E}">
        <p14:creationId xmlns:p14="http://schemas.microsoft.com/office/powerpoint/2010/main" val="5997063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14"/>
          <p:cNvSpPr txBox="1">
            <a:spLocks noGrp="1"/>
          </p:cNvSpPr>
          <p:nvPr>
            <p:ph type="title"/>
          </p:nvPr>
        </p:nvSpPr>
        <p:spPr>
          <a:xfrm>
            <a:off x="0" y="42880"/>
            <a:ext cx="9075778" cy="693355"/>
          </a:xfrm>
          <a:prstGeom prst="rect">
            <a:avLst/>
          </a:prstGeom>
          <a:noFill/>
          <a:ln>
            <a:noFill/>
          </a:ln>
        </p:spPr>
        <p:txBody>
          <a:bodyPr spcFirstLastPara="1" wrap="square" lIns="74275" tIns="37125" rIns="74275" bIns="37125" anchor="b" anchorCtr="0">
            <a:noAutofit/>
          </a:bodyPr>
          <a:lstStyle/>
          <a:p>
            <a:pPr>
              <a:buSzPts val="3600"/>
            </a:pPr>
            <a:r>
              <a:rPr lang="pl-PL" sz="3600" b="1" dirty="0">
                <a:latin typeface="Calibri" panose="020F0502020204030204" pitchFamily="34" charset="0"/>
                <a:ea typeface="Calibri" panose="020F0502020204030204" pitchFamily="34" charset="0"/>
                <a:cs typeface="Calibri" panose="020F0502020204030204" pitchFamily="34" charset="0"/>
              </a:rPr>
              <a:t>Podsumowanie</a:t>
            </a:r>
            <a:endParaRPr sz="3600" dirty="0">
              <a:latin typeface="Calibri" panose="020F0502020204030204" pitchFamily="34" charset="0"/>
              <a:ea typeface="Calibri" panose="020F0502020204030204" pitchFamily="34" charset="0"/>
              <a:cs typeface="Calibri" panose="020F0502020204030204" pitchFamily="34" charset="0"/>
            </a:endParaRPr>
          </a:p>
        </p:txBody>
      </p:sp>
      <p:sp>
        <p:nvSpPr>
          <p:cNvPr id="246" name="Google Shape;246;p14"/>
          <p:cNvSpPr txBox="1">
            <a:spLocks noGrp="1"/>
          </p:cNvSpPr>
          <p:nvPr>
            <p:ph type="body" idx="4294967295"/>
          </p:nvPr>
        </p:nvSpPr>
        <p:spPr>
          <a:xfrm>
            <a:off x="-28573" y="856386"/>
            <a:ext cx="12192000" cy="2042083"/>
          </a:xfrm>
          <a:prstGeom prst="rect">
            <a:avLst/>
          </a:prstGeom>
          <a:noFill/>
          <a:ln>
            <a:noFill/>
          </a:ln>
        </p:spPr>
        <p:txBody>
          <a:bodyPr spcFirstLastPara="1" wrap="square" lIns="74275" tIns="37125" rIns="74275" bIns="37125" anchor="ctr" anchorCtr="0">
            <a:noAutofit/>
          </a:bodyPr>
          <a:lstStyle/>
          <a:p>
            <a:pPr marL="363538" indent="-180975">
              <a:lnSpc>
                <a:spcPct val="150000"/>
              </a:lnSpc>
              <a:spcBef>
                <a:spcPts val="0"/>
              </a:spcBef>
              <a:buSzPts val="1800"/>
              <a:buFont typeface="Noto Sans Symbols"/>
              <a:buChar char="▪"/>
            </a:pPr>
            <a:r>
              <a:rPr lang="pl-PL" sz="2000" dirty="0">
                <a:latin typeface="Calibri" panose="020F0502020204030204" pitchFamily="34" charset="0"/>
                <a:ea typeface="Calibri" panose="020F0502020204030204" pitchFamily="34" charset="0"/>
                <a:cs typeface="Calibri" panose="020F0502020204030204" pitchFamily="34" charset="0"/>
              </a:rPr>
              <a:t>pamiętaj, że u każdego z nas może pojawić się szczególna potrzeba w dowolnym momencie życia i każdy z nas może potrzebować wówczas różnego rodzaju wsparcia. </a:t>
            </a:r>
          </a:p>
          <a:p>
            <a:pPr marL="105750" indent="8549">
              <a:lnSpc>
                <a:spcPct val="150000"/>
              </a:lnSpc>
              <a:spcBef>
                <a:spcPts val="600"/>
              </a:spcBef>
              <a:buSzPts val="1800"/>
              <a:buNone/>
            </a:pPr>
            <a:endParaRPr sz="2000" dirty="0">
              <a:latin typeface="Calibri" panose="020F0502020204030204" pitchFamily="34" charset="0"/>
              <a:ea typeface="Calibri" panose="020F0502020204030204" pitchFamily="34" charset="0"/>
              <a:cs typeface="Calibri" panose="020F0502020204030204" pitchFamily="34" charset="0"/>
            </a:endParaRPr>
          </a:p>
        </p:txBody>
      </p:sp>
      <p:sp>
        <p:nvSpPr>
          <p:cNvPr id="247" name="Google Shape;247;p14"/>
          <p:cNvSpPr txBox="1"/>
          <p:nvPr/>
        </p:nvSpPr>
        <p:spPr>
          <a:xfrm>
            <a:off x="4318082" y="3054542"/>
            <a:ext cx="5097707" cy="965835"/>
          </a:xfrm>
          <a:prstGeom prst="rect">
            <a:avLst/>
          </a:prstGeom>
          <a:noFill/>
          <a:ln>
            <a:noFill/>
          </a:ln>
        </p:spPr>
        <p:txBody>
          <a:bodyPr spcFirstLastPara="1" wrap="square" lIns="74275" tIns="37125" rIns="74275" bIns="37125" anchor="b"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pl-PL" sz="3600" b="1"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Dziękujemy za uwagę</a:t>
            </a:r>
            <a:endParaRPr kumimoji="0" sz="36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248" name="Google Shape;248;p14" descr="&quot; &quot;"/>
          <p:cNvSpPr/>
          <p:nvPr/>
        </p:nvSpPr>
        <p:spPr>
          <a:xfrm>
            <a:off x="6065619" y="4862949"/>
            <a:ext cx="6133010" cy="1229583"/>
          </a:xfrm>
          <a:prstGeom prst="rect">
            <a:avLst/>
          </a:prstGeom>
          <a:solidFill>
            <a:srgbClr val="004992"/>
          </a:solidFill>
          <a:ln>
            <a:noFill/>
          </a:ln>
        </p:spPr>
        <p:txBody>
          <a:bodyPr spcFirstLastPara="1" wrap="square" lIns="91425" tIns="45700" rIns="91425" bIns="45700" anchor="ctr" anchorCtr="0">
            <a:noAutofit/>
          </a:bodyPr>
          <a:lstStyle/>
          <a:p>
            <a:pPr marL="720000" marR="0" lvl="0" indent="0" algn="l"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pl-PL" sz="2000" b="0" i="0" u="none" strike="noStrike" kern="0" cap="none" spc="0" normalizeH="0" baseline="0" noProof="0" dirty="0">
                <a:ln>
                  <a:noFill/>
                </a:ln>
                <a:solidFill>
                  <a:srgbClr val="FFFFFF"/>
                </a:solidFill>
                <a:effectLst/>
                <a:uLnTx/>
                <a:uFillTx/>
                <a:latin typeface="Arial"/>
                <a:cs typeface="Arial"/>
                <a:sym typeface="Arial"/>
              </a:rPr>
              <a:t>Więcej szczegółowych informacji udzieli Państwu Uniwersyteckie Centrum Wsparcia Osób z Niepełnosprawnościami</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250" name="Google Shape;250;p14" descr="Obraz przedstawia grupę studentów, w tym osoby z niepełnosprawnościami."/>
          <p:cNvPicPr preferRelativeResize="0"/>
          <p:nvPr/>
        </p:nvPicPr>
        <p:blipFill rotWithShape="1">
          <a:blip r:embed="rId3">
            <a:alphaModFix/>
          </a:blip>
          <a:srcRect/>
          <a:stretch/>
        </p:blipFill>
        <p:spPr>
          <a:xfrm>
            <a:off x="447785" y="3537460"/>
            <a:ext cx="2836046" cy="2464154"/>
          </a:xfrm>
          <a:prstGeom prst="rect">
            <a:avLst/>
          </a:prstGeom>
          <a:noFill/>
          <a:ln>
            <a:noFill/>
          </a:ln>
        </p:spPr>
      </p:pic>
      <p:sp>
        <p:nvSpPr>
          <p:cNvPr id="251" name="Google Shape;251;p14"/>
          <p:cNvSpPr txBox="1"/>
          <p:nvPr/>
        </p:nvSpPr>
        <p:spPr>
          <a:xfrm>
            <a:off x="9934577" y="6492875"/>
            <a:ext cx="2228850" cy="365125"/>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pl-PL" sz="1200" b="0" i="0" u="none" strike="noStrike" kern="0" cap="none" spc="0" normalizeH="0" baseline="0" noProof="0">
                <a:ln>
                  <a:noFill/>
                </a:ln>
                <a:solidFill>
                  <a:srgbClr val="888888"/>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58</a:t>
            </a:fld>
            <a:endParaRPr kumimoji="0" sz="1200" b="0" i="0" u="none" strike="noStrike" kern="0" cap="none" spc="0" normalizeH="0" baseline="0" noProof="0" dirty="0">
              <a:ln>
                <a:noFill/>
              </a:ln>
              <a:solidFill>
                <a:srgbClr val="888888"/>
              </a:solidFill>
              <a:effectLst/>
              <a:uLnTx/>
              <a:uFillTx/>
              <a:latin typeface="Arial"/>
              <a:cs typeface="Arial"/>
              <a:sym typeface="Arial"/>
            </a:endParaRPr>
          </a:p>
        </p:txBody>
      </p:sp>
      <p:pic>
        <p:nvPicPr>
          <p:cNvPr id="249" name="Google Shape;249;p14">
            <a:extLst>
              <a:ext uri="{C183D7F6-B498-43B3-948B-1728B52AA6E4}">
                <adec:decorative xmlns:adec="http://schemas.microsoft.com/office/drawing/2017/decorative" val="1"/>
              </a:ext>
            </a:extLst>
          </p:cNvPr>
          <p:cNvPicPr preferRelativeResize="0"/>
          <p:nvPr/>
        </p:nvPicPr>
        <p:blipFill rotWithShape="1">
          <a:blip r:embed="rId4">
            <a:alphaModFix/>
            <a:biLevel thresh="25000"/>
          </a:blip>
          <a:srcRect/>
          <a:stretch/>
        </p:blipFill>
        <p:spPr>
          <a:xfrm>
            <a:off x="6111681" y="5004000"/>
            <a:ext cx="772617" cy="77261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0"/>
            <a:ext cx="9367699" cy="908999"/>
          </a:xfrm>
        </p:spPr>
        <p:txBody>
          <a:bodyPr>
            <a:normAutofit/>
          </a:bodyPr>
          <a:lstStyle/>
          <a:p>
            <a:r>
              <a:rPr lang="pl-PL" sz="3600" b="1" dirty="0">
                <a:latin typeface="+mn-lt"/>
              </a:rPr>
              <a:t>Stwierdzenie niepełnosprawności</a:t>
            </a:r>
          </a:p>
        </p:txBody>
      </p:sp>
      <p:sp>
        <p:nvSpPr>
          <p:cNvPr id="7" name="Symbol zastępczy numeru slajdu 6">
            <a:extLst>
              <a:ext uri="{FF2B5EF4-FFF2-40B4-BE49-F238E27FC236}">
                <a16:creationId xmlns:a16="http://schemas.microsoft.com/office/drawing/2014/main" id="{53417401-4CAD-C028-9AA2-B42F062B1BB6}"/>
              </a:ext>
            </a:extLst>
          </p:cNvPr>
          <p:cNvSpPr>
            <a:spLocks noGrp="1"/>
          </p:cNvSpPr>
          <p:nvPr>
            <p:ph type="sldNum" sz="quarter" idx="12"/>
          </p:nvPr>
        </p:nvSpPr>
        <p:spPr>
          <a:xfrm>
            <a:off x="9448800" y="6483912"/>
            <a:ext cx="2743200" cy="365125"/>
          </a:xfrm>
        </p:spPr>
        <p:txBody>
          <a:bodyPr/>
          <a:lstStyle/>
          <a:p>
            <a:fld id="{C0DE7FCD-74FC-4D3A-9665-54A6D3DBFCED}" type="slidenum">
              <a:rPr lang="pl-PL" smtClean="0"/>
              <a:t>6</a:t>
            </a:fld>
            <a:endParaRPr lang="pl-PL" dirty="0"/>
          </a:p>
        </p:txBody>
      </p:sp>
      <p:sp>
        <p:nvSpPr>
          <p:cNvPr id="4" name="Prostokąt 3" descr="&quot; &quot;">
            <a:extLst>
              <a:ext uri="{FF2B5EF4-FFF2-40B4-BE49-F238E27FC236}">
                <a16:creationId xmlns:a16="http://schemas.microsoft.com/office/drawing/2014/main" id="{654E21C4-68A0-2087-4DA6-72694E5E64A3}"/>
              </a:ext>
            </a:extLst>
          </p:cNvPr>
          <p:cNvSpPr/>
          <p:nvPr/>
        </p:nvSpPr>
        <p:spPr>
          <a:xfrm>
            <a:off x="6786240" y="4740027"/>
            <a:ext cx="5410200" cy="1201763"/>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solidFill>
                  <a:schemeClr val="bg1"/>
                </a:solidFill>
              </a:rPr>
              <a:t>Student nie musi posiadać orzeczenia </a:t>
            </a:r>
            <a:br>
              <a:rPr lang="pl-PL" sz="2000" dirty="0">
                <a:solidFill>
                  <a:schemeClr val="bg1"/>
                </a:solidFill>
              </a:rPr>
            </a:br>
            <a:r>
              <a:rPr lang="pl-PL" sz="2000" dirty="0">
                <a:solidFill>
                  <a:schemeClr val="bg1"/>
                </a:solidFill>
              </a:rPr>
              <a:t>o stopniu niepełnosprawności, aby należało mu się wsparcie w procesie studiowania</a:t>
            </a:r>
            <a:endParaRPr lang="en-US" sz="2000" dirty="0">
              <a:solidFill>
                <a:schemeClr val="bg1"/>
              </a:solidFill>
            </a:endParaRP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14160" y="916210"/>
            <a:ext cx="12177840" cy="2917790"/>
          </a:xfrm>
        </p:spPr>
        <p:txBody>
          <a:bodyPr>
            <a:normAutofit/>
          </a:bodyPr>
          <a:lstStyle/>
          <a:p>
            <a:pPr marL="357188" indent="-174625">
              <a:lnSpc>
                <a:spcPct val="150000"/>
              </a:lnSpc>
              <a:spcBef>
                <a:spcPts val="600"/>
              </a:spcBef>
              <a:buFont typeface="Wingdings" panose="05000000000000000000" pitchFamily="2" charset="2"/>
              <a:buChar char="§"/>
            </a:pPr>
            <a:r>
              <a:rPr lang="pl-PL" sz="2000" b="1" dirty="0"/>
              <a:t>niepełnosprawność biologiczna </a:t>
            </a:r>
            <a:r>
              <a:rPr lang="pl-PL" sz="2000" dirty="0"/>
              <a:t>- dotyczy osób, które z powodu problemów zdrowotnych wykazują ograniczoną zdolność wykonywania różnych czynności, lecz nie mają prawnego orzeczenia o niepełnosprawności.</a:t>
            </a:r>
          </a:p>
          <a:p>
            <a:pPr marL="357188" lvl="1" indent="-174625">
              <a:lnSpc>
                <a:spcPct val="150000"/>
              </a:lnSpc>
              <a:buFont typeface="Wingdings" panose="05000000000000000000" pitchFamily="2" charset="2"/>
              <a:buChar char="§"/>
            </a:pPr>
            <a:r>
              <a:rPr lang="pl-PL" sz="2000" b="1" dirty="0">
                <a:cs typeface="Arial" panose="020B0604020202020204" pitchFamily="34" charset="0"/>
              </a:rPr>
              <a:t>niepełnosprawność prawna </a:t>
            </a:r>
            <a:r>
              <a:rPr lang="pl-PL" sz="2000" dirty="0">
                <a:cs typeface="Arial" panose="020B0604020202020204" pitchFamily="34" charset="0"/>
              </a:rPr>
              <a:t>– dotyczy osób, które wykazują ograniczoną sprawność i jednocześnie mają orzeczenie o niepełnosprawności wydane przez organ do tego uprawniony. Osobą z niepełnosprawnością zgodnie z przepisami ustawy o rehabilitacji zawodowej i społecznej jest osoba, która ma stosowne orzeczenie. Jest to dokument imienny wydawany dla jednej, konkretnej osoby na określony czas, w tym bezterminowo.</a:t>
            </a:r>
            <a:endParaRPr lang="pl-PL" sz="2000" dirty="0"/>
          </a:p>
          <a:p>
            <a:pPr marL="0">
              <a:lnSpc>
                <a:spcPct val="150000"/>
              </a:lnSpc>
              <a:spcBef>
                <a:spcPts val="600"/>
              </a:spcBef>
            </a:pPr>
            <a:endParaRPr lang="pl-PL" sz="2000" dirty="0"/>
          </a:p>
        </p:txBody>
      </p:sp>
      <p:pic>
        <p:nvPicPr>
          <p:cNvPr id="5" name="Obraz 4">
            <a:extLst>
              <a:ext uri="{FF2B5EF4-FFF2-40B4-BE49-F238E27FC236}">
                <a16:creationId xmlns:a16="http://schemas.microsoft.com/office/drawing/2014/main" id="{28F59FF8-5B5A-6F8E-4BA7-6C33EE904F6D}"/>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6800413" y="4869000"/>
            <a:ext cx="772617" cy="772617"/>
          </a:xfrm>
          <a:prstGeom prst="rect">
            <a:avLst/>
          </a:prstGeom>
        </p:spPr>
      </p:pic>
    </p:spTree>
    <p:extLst>
      <p:ext uri="{BB962C8B-B14F-4D97-AF65-F5344CB8AC3E}">
        <p14:creationId xmlns:p14="http://schemas.microsoft.com/office/powerpoint/2010/main" val="2043210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
            <a:ext cx="9408000" cy="819000"/>
          </a:xfrm>
        </p:spPr>
        <p:txBody>
          <a:bodyPr>
            <a:normAutofit/>
          </a:bodyPr>
          <a:lstStyle/>
          <a:p>
            <a:r>
              <a:rPr lang="pl-PL" sz="3600" b="1" dirty="0">
                <a:latin typeface="+mn-lt"/>
              </a:rPr>
              <a:t>Rodzaje orzeczeń:</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8238" y="824128"/>
            <a:ext cx="12183761" cy="3380331"/>
          </a:xfrm>
        </p:spPr>
        <p:txBody>
          <a:bodyPr vert="horz" lIns="91440" tIns="45720" rIns="91440" bIns="45720" rtlCol="0" anchor="t">
            <a:noAutofit/>
          </a:bodyPr>
          <a:lstStyle/>
          <a:p>
            <a:pPr marL="356870" indent="-174625">
              <a:lnSpc>
                <a:spcPct val="150000"/>
              </a:lnSpc>
              <a:spcBef>
                <a:spcPts val="600"/>
              </a:spcBef>
              <a:buFont typeface="Wingdings" panose="05000000000000000000" pitchFamily="2" charset="2"/>
              <a:buChar char="§"/>
            </a:pPr>
            <a:r>
              <a:rPr lang="pl-PL" sz="2000" b="1" dirty="0"/>
              <a:t>orzecznictwo do celów rentowych, </a:t>
            </a:r>
            <a:r>
              <a:rPr lang="pl-PL" sz="2000" dirty="0"/>
              <a:t>które prowadzą lekarze orzecznicy Zakładu Ubezpieczeń Społecznych (ZUS) oraz komisje lekarskie ZUS. Szczególnymi grupami są rolnicy i ich rodziny; podlegają oni lekarzom rzeczoznawcom i komisjom lekarskim Kasy Rolniczego Ubezpieczenia Społecznego (KRUS), a także tzw. służby mundurowe - żołnierze, celnicy i ich rodziny podlegają komisjom lekarskim Ministerstwa Obrony Narodowej (MON) lub Ministerstwo Spraw Wewnętrznych i Administracji (MSWiA).</a:t>
            </a:r>
          </a:p>
          <a:p>
            <a:pPr marL="356870" indent="-174625">
              <a:lnSpc>
                <a:spcPct val="150000"/>
              </a:lnSpc>
              <a:spcBef>
                <a:spcPts val="600"/>
              </a:spcBef>
              <a:buFont typeface="Wingdings" panose="05000000000000000000" pitchFamily="2" charset="2"/>
              <a:buChar char="§"/>
            </a:pPr>
            <a:r>
              <a:rPr lang="pl-PL" sz="2000" b="1" dirty="0"/>
              <a:t>orzecznictwo do celów pozarentowych </a:t>
            </a:r>
            <a:r>
              <a:rPr lang="pl-PL" sz="2000" dirty="0"/>
              <a:t>realizowane przez powiatowe lub miejskie zespoły do spraw orzekania </a:t>
            </a:r>
            <a:br>
              <a:rPr lang="pl-PL" sz="2000" dirty="0"/>
            </a:br>
            <a:r>
              <a:rPr lang="pl-PL" sz="2000" dirty="0"/>
              <a:t>o niepełnosprawności.</a:t>
            </a:r>
            <a:endParaRPr lang="pl-PL" sz="2000" dirty="0">
              <a:cs typeface="Arial"/>
            </a:endParaRPr>
          </a:p>
          <a:p>
            <a:pPr marL="356870" indent="-174625">
              <a:lnSpc>
                <a:spcPct val="150000"/>
              </a:lnSpc>
              <a:spcBef>
                <a:spcPts val="600"/>
              </a:spcBef>
              <a:buFont typeface="Wingdings" panose="05000000000000000000" pitchFamily="2" charset="2"/>
              <a:buChar char="§"/>
            </a:pPr>
            <a:endParaRPr lang="pl-PL" sz="1800" dirty="0">
              <a:cs typeface="Arial"/>
            </a:endParaRPr>
          </a:p>
          <a:p>
            <a:pPr>
              <a:lnSpc>
                <a:spcPct val="150000"/>
              </a:lnSpc>
              <a:spcBef>
                <a:spcPts val="600"/>
              </a:spcBef>
            </a:pPr>
            <a:endParaRPr lang="pl-PL" sz="1800" dirty="0"/>
          </a:p>
        </p:txBody>
      </p:sp>
      <p:sp>
        <p:nvSpPr>
          <p:cNvPr id="4" name="Prostokąt 3" descr="&quot; &quot;">
            <a:extLst>
              <a:ext uri="{FF2B5EF4-FFF2-40B4-BE49-F238E27FC236}">
                <a16:creationId xmlns:a16="http://schemas.microsoft.com/office/drawing/2014/main" id="{6C1D7AFD-E314-1C08-D799-067C1E150CFA}"/>
              </a:ext>
            </a:extLst>
          </p:cNvPr>
          <p:cNvSpPr/>
          <p:nvPr/>
        </p:nvSpPr>
        <p:spPr>
          <a:xfrm>
            <a:off x="5046203" y="5004000"/>
            <a:ext cx="7145797" cy="1100109"/>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19982"/>
            <a:r>
              <a:rPr lang="pl-PL" sz="2000" dirty="0">
                <a:solidFill>
                  <a:schemeClr val="bg1"/>
                </a:solidFill>
              </a:rPr>
              <a:t>Pracownicy uczelni także mogą posiadać orzeczenia </a:t>
            </a:r>
            <a:br>
              <a:rPr lang="pl-PL" sz="2000" dirty="0">
                <a:solidFill>
                  <a:schemeClr val="bg1"/>
                </a:solidFill>
              </a:rPr>
            </a:br>
            <a:r>
              <a:rPr lang="pl-PL" sz="2000" dirty="0">
                <a:solidFill>
                  <a:schemeClr val="bg1"/>
                </a:solidFill>
              </a:rPr>
              <a:t>o niepełnosprawności lub szczególne potrzeby, rozwiązania </a:t>
            </a:r>
            <a:br>
              <a:rPr lang="pl-PL" sz="2000" dirty="0">
                <a:solidFill>
                  <a:schemeClr val="bg1"/>
                </a:solidFill>
              </a:rPr>
            </a:br>
            <a:r>
              <a:rPr lang="pl-PL" sz="2000" dirty="0">
                <a:solidFill>
                  <a:schemeClr val="bg1"/>
                </a:solidFill>
              </a:rPr>
              <a:t>w zakresie dostępności są dla wszystkich</a:t>
            </a:r>
            <a:endParaRPr lang="en-US" sz="2000" dirty="0">
              <a:solidFill>
                <a:schemeClr val="bg1"/>
              </a:solidFill>
            </a:endParaRPr>
          </a:p>
        </p:txBody>
      </p:sp>
      <p:sp>
        <p:nvSpPr>
          <p:cNvPr id="5" name="Symbol zastępczy numeru slajdu 4">
            <a:extLst>
              <a:ext uri="{FF2B5EF4-FFF2-40B4-BE49-F238E27FC236}">
                <a16:creationId xmlns:a16="http://schemas.microsoft.com/office/drawing/2014/main" id="{6F3AAC42-4098-9714-A486-F7AECD9DF15A}"/>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7</a:t>
            </a:fld>
            <a:endParaRPr lang="pl-PL" dirty="0"/>
          </a:p>
        </p:txBody>
      </p:sp>
      <p:pic>
        <p:nvPicPr>
          <p:cNvPr id="9" name="Obraz 8">
            <a:extLst>
              <a:ext uri="{FF2B5EF4-FFF2-40B4-BE49-F238E27FC236}">
                <a16:creationId xmlns:a16="http://schemas.microsoft.com/office/drawing/2014/main" id="{892BD115-6CC5-5980-51A8-A96B7DA3F7A8}"/>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5017645" y="5004000"/>
            <a:ext cx="772617" cy="772617"/>
          </a:xfrm>
          <a:prstGeom prst="rect">
            <a:avLst/>
          </a:prstGeom>
        </p:spPr>
      </p:pic>
    </p:spTree>
    <p:extLst>
      <p:ext uri="{BB962C8B-B14F-4D97-AF65-F5344CB8AC3E}">
        <p14:creationId xmlns:p14="http://schemas.microsoft.com/office/powerpoint/2010/main" val="2590568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1"/>
            <a:ext cx="9498000" cy="787662"/>
          </a:xfrm>
        </p:spPr>
        <p:txBody>
          <a:bodyPr>
            <a:normAutofit/>
          </a:bodyPr>
          <a:lstStyle/>
          <a:p>
            <a:r>
              <a:rPr lang="pl-PL" sz="3600" b="1" dirty="0">
                <a:latin typeface="+mn-lt"/>
              </a:rPr>
              <a:t> Typy orzeczeń o niepełnosprawności</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0" y="864001"/>
            <a:ext cx="11541000" cy="2114999"/>
          </a:xfrm>
        </p:spPr>
        <p:txBody>
          <a:bodyPr vert="horz" lIns="91440" tIns="45720" rIns="91440" bIns="45720" rtlCol="0" anchor="t">
            <a:normAutofit/>
          </a:bodyPr>
          <a:lstStyle/>
          <a:p>
            <a:pPr marL="356870" lvl="1" indent="-174625">
              <a:lnSpc>
                <a:spcPct val="150000"/>
              </a:lnSpc>
              <a:buFont typeface="Wingdings" panose="05000000000000000000" pitchFamily="2" charset="2"/>
              <a:buChar char="§"/>
            </a:pPr>
            <a:r>
              <a:rPr lang="pl-PL" sz="2000" dirty="0"/>
              <a:t>orzeczenie o lekkim, umiarkowanym bądź znacznym stopniu niepełnosprawności;</a:t>
            </a:r>
          </a:p>
          <a:p>
            <a:pPr marL="356870" lvl="1" indent="-174625">
              <a:lnSpc>
                <a:spcPct val="150000"/>
              </a:lnSpc>
              <a:buFont typeface="Wingdings" panose="05000000000000000000" pitchFamily="2" charset="2"/>
              <a:buChar char="§"/>
            </a:pPr>
            <a:r>
              <a:rPr lang="pl-PL" sz="2000" dirty="0"/>
              <a:t>orzeczenie o częściowej niezdolności do pracy, o całkowitej niezdolności do pracy, o całkowitej niezdolności do pracy oraz samodzielnej egzystencji;</a:t>
            </a:r>
            <a:endParaRPr lang="pl-PL" sz="2000" dirty="0">
              <a:cs typeface="Arial"/>
            </a:endParaRPr>
          </a:p>
          <a:p>
            <a:pPr marL="356870" lvl="1" indent="-174625">
              <a:lnSpc>
                <a:spcPct val="150000"/>
              </a:lnSpc>
              <a:buFont typeface="Wingdings" panose="05000000000000000000" pitchFamily="2" charset="2"/>
              <a:buChar char="§"/>
            </a:pPr>
            <a:r>
              <a:rPr lang="pl-PL" sz="2000" dirty="0"/>
              <a:t>orzeczenie o niepełnosprawności wydane przed ukończeniem szesnastego roku życia. </a:t>
            </a:r>
            <a:endParaRPr lang="pl-PL" sz="2000" dirty="0">
              <a:cs typeface="Arial"/>
            </a:endParaRPr>
          </a:p>
        </p:txBody>
      </p:sp>
      <p:sp>
        <p:nvSpPr>
          <p:cNvPr id="11" name="Prostokąt 10" descr="&quot; &quot;">
            <a:extLst>
              <a:ext uri="{FF2B5EF4-FFF2-40B4-BE49-F238E27FC236}">
                <a16:creationId xmlns:a16="http://schemas.microsoft.com/office/drawing/2014/main" id="{DBB9DB24-5D90-328E-E20E-8168388B68CA}"/>
              </a:ext>
            </a:extLst>
          </p:cNvPr>
          <p:cNvSpPr/>
          <p:nvPr/>
        </p:nvSpPr>
        <p:spPr>
          <a:xfrm>
            <a:off x="4944000" y="4464000"/>
            <a:ext cx="7248000" cy="1125001"/>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719455"/>
            <a:r>
              <a:rPr lang="pl-PL" sz="2000" dirty="0"/>
              <a:t>Osoba na przykład z drugą grupą inwalidzką może pracować na podstawie orzeczenia lekarza medycyny pracy </a:t>
            </a:r>
            <a:br>
              <a:rPr lang="pl-PL" sz="2000" dirty="0"/>
            </a:br>
            <a:r>
              <a:rPr lang="pl-PL" sz="2000" dirty="0"/>
              <a:t>w określonym zakresie według wskazań</a:t>
            </a:r>
            <a:endParaRPr lang="en-US" sz="2000" dirty="0">
              <a:cs typeface="Arial"/>
            </a:endParaRPr>
          </a:p>
        </p:txBody>
      </p:sp>
      <p:sp>
        <p:nvSpPr>
          <p:cNvPr id="4" name="Symbol zastępczy numeru slajdu 3">
            <a:extLst>
              <a:ext uri="{FF2B5EF4-FFF2-40B4-BE49-F238E27FC236}">
                <a16:creationId xmlns:a16="http://schemas.microsoft.com/office/drawing/2014/main" id="{CE1CA12B-D44F-9B96-4403-AB7490667AEE}"/>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8</a:t>
            </a:fld>
            <a:endParaRPr lang="pl-PL" dirty="0"/>
          </a:p>
        </p:txBody>
      </p:sp>
      <p:pic>
        <p:nvPicPr>
          <p:cNvPr id="12" name="Obraz 11">
            <a:extLst>
              <a:ext uri="{FF2B5EF4-FFF2-40B4-BE49-F238E27FC236}">
                <a16:creationId xmlns:a16="http://schemas.microsoft.com/office/drawing/2014/main" id="{18CE63B8-619A-8F0B-F193-B61CB308F965}"/>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4944000" y="4554000"/>
            <a:ext cx="772617" cy="772617"/>
          </a:xfrm>
          <a:prstGeom prst="rect">
            <a:avLst/>
          </a:prstGeom>
        </p:spPr>
      </p:pic>
    </p:spTree>
    <p:extLst>
      <p:ext uri="{BB962C8B-B14F-4D97-AF65-F5344CB8AC3E}">
        <p14:creationId xmlns:p14="http://schemas.microsoft.com/office/powerpoint/2010/main" val="42899693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9401E1-0E39-E02B-E6DC-91A1903C74F9}"/>
              </a:ext>
            </a:extLst>
          </p:cNvPr>
          <p:cNvSpPr>
            <a:spLocks noGrp="1"/>
          </p:cNvSpPr>
          <p:nvPr>
            <p:ph type="title"/>
          </p:nvPr>
        </p:nvSpPr>
        <p:spPr>
          <a:xfrm>
            <a:off x="0" y="0"/>
            <a:ext cx="9543000" cy="819000"/>
          </a:xfrm>
        </p:spPr>
        <p:txBody>
          <a:bodyPr>
            <a:normAutofit/>
          </a:bodyPr>
          <a:lstStyle/>
          <a:p>
            <a:r>
              <a:rPr lang="pl-PL" sz="4000" b="1" dirty="0">
                <a:latin typeface="+mn-lt"/>
              </a:rPr>
              <a:t> Równoważność orzeczeń</a:t>
            </a:r>
          </a:p>
        </p:txBody>
      </p:sp>
      <p:sp>
        <p:nvSpPr>
          <p:cNvPr id="3" name="Symbol zastępczy zawartości 2">
            <a:extLst>
              <a:ext uri="{FF2B5EF4-FFF2-40B4-BE49-F238E27FC236}">
                <a16:creationId xmlns:a16="http://schemas.microsoft.com/office/drawing/2014/main" id="{D6E5FE0A-A073-8DF4-BFF4-363EEAE3CE7E}"/>
              </a:ext>
            </a:extLst>
          </p:cNvPr>
          <p:cNvSpPr>
            <a:spLocks noGrp="1"/>
          </p:cNvSpPr>
          <p:nvPr>
            <p:ph idx="1"/>
          </p:nvPr>
        </p:nvSpPr>
        <p:spPr>
          <a:xfrm>
            <a:off x="156000" y="838825"/>
            <a:ext cx="11970000" cy="970175"/>
          </a:xfrm>
        </p:spPr>
        <p:txBody>
          <a:bodyPr>
            <a:normAutofit/>
          </a:bodyPr>
          <a:lstStyle/>
          <a:p>
            <a:pPr marL="900" lvl="1" indent="0">
              <a:lnSpc>
                <a:spcPct val="150000"/>
              </a:lnSpc>
              <a:buNone/>
            </a:pPr>
            <a:r>
              <a:rPr lang="pl-PL" sz="2000" dirty="0"/>
              <a:t>Ustawa o rehabilitacji zawodowej i społecznej przewiduje możliwość równego traktowania orzeczeń o niezdolności do pracy z orzeczeniami o zaliczeniu do jednego ze stopni niepełnosprawności.</a:t>
            </a:r>
          </a:p>
        </p:txBody>
      </p:sp>
      <p:graphicFrame>
        <p:nvGraphicFramePr>
          <p:cNvPr id="6" name="Tabela 4">
            <a:extLst>
              <a:ext uri="{FF2B5EF4-FFF2-40B4-BE49-F238E27FC236}">
                <a16:creationId xmlns:a16="http://schemas.microsoft.com/office/drawing/2014/main" id="{0432BBE3-9586-EA5B-1604-54EA1991DBD7}"/>
              </a:ext>
            </a:extLst>
          </p:cNvPr>
          <p:cNvGraphicFramePr>
            <a:graphicFrameLocks noGrp="1"/>
          </p:cNvGraphicFramePr>
          <p:nvPr>
            <p:extLst>
              <p:ext uri="{D42A27DB-BD31-4B8C-83A1-F6EECF244321}">
                <p14:modId xmlns:p14="http://schemas.microsoft.com/office/powerpoint/2010/main" val="4202499228"/>
              </p:ext>
            </p:extLst>
          </p:nvPr>
        </p:nvGraphicFramePr>
        <p:xfrm>
          <a:off x="651000" y="2579560"/>
          <a:ext cx="11069999" cy="2514438"/>
        </p:xfrm>
        <a:graphic>
          <a:graphicData uri="http://schemas.openxmlformats.org/drawingml/2006/table">
            <a:tbl>
              <a:tblPr firstRow="1" bandRow="1">
                <a:tableStyleId>{5A111915-BE36-4E01-A7E5-04B1672EAD32}</a:tableStyleId>
              </a:tblPr>
              <a:tblGrid>
                <a:gridCol w="3114935">
                  <a:extLst>
                    <a:ext uri="{9D8B030D-6E8A-4147-A177-3AD203B41FA5}">
                      <a16:colId xmlns:a16="http://schemas.microsoft.com/office/drawing/2014/main" val="2929309611"/>
                    </a:ext>
                  </a:extLst>
                </a:gridCol>
                <a:gridCol w="4744285">
                  <a:extLst>
                    <a:ext uri="{9D8B030D-6E8A-4147-A177-3AD203B41FA5}">
                      <a16:colId xmlns:a16="http://schemas.microsoft.com/office/drawing/2014/main" val="4217358562"/>
                    </a:ext>
                  </a:extLst>
                </a:gridCol>
                <a:gridCol w="3210779">
                  <a:extLst>
                    <a:ext uri="{9D8B030D-6E8A-4147-A177-3AD203B41FA5}">
                      <a16:colId xmlns:a16="http://schemas.microsoft.com/office/drawing/2014/main" val="1651217969"/>
                    </a:ext>
                  </a:extLst>
                </a:gridCol>
              </a:tblGrid>
              <a:tr h="842871">
                <a:tc>
                  <a:txBody>
                    <a:bodyPr/>
                    <a:lstStyle/>
                    <a:p>
                      <a:pPr algn="l"/>
                      <a:r>
                        <a:rPr lang="pl-PL" sz="2400" dirty="0">
                          <a:solidFill>
                            <a:schemeClr val="tx1"/>
                          </a:solidFill>
                        </a:rPr>
                        <a:t>Orzeczenia</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2400" dirty="0">
                          <a:solidFill>
                            <a:schemeClr val="tx1"/>
                          </a:solidFill>
                        </a:rPr>
                        <a:t>ZUS</a:t>
                      </a:r>
                      <a:endParaRPr lang="pl-PL" sz="24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2400" dirty="0">
                          <a:solidFill>
                            <a:schemeClr val="tx1"/>
                          </a:solidFill>
                        </a:rPr>
                        <a:t>Zespół ds. orzekania </a:t>
                      </a:r>
                      <a:br>
                        <a:rPr lang="pl-PL" sz="2400" dirty="0">
                          <a:solidFill>
                            <a:schemeClr val="tx1"/>
                          </a:solidFill>
                        </a:rPr>
                      </a:br>
                      <a:r>
                        <a:rPr lang="pl-PL" sz="2400" dirty="0">
                          <a:solidFill>
                            <a:schemeClr val="tx1"/>
                          </a:solidFill>
                        </a:rPr>
                        <a:t>o niepełnosprawności</a:t>
                      </a:r>
                      <a:endParaRPr lang="pl-PL" sz="2400" dirty="0">
                        <a:solidFill>
                          <a:schemeClr val="tx1"/>
                        </a:solidFill>
                        <a:latin typeface="+mn-lt"/>
                        <a:ea typeface="+mn-ea"/>
                        <a:cs typeface="+mn-cs"/>
                      </a:endParaRPr>
                    </a:p>
                  </a:txBody>
                  <a:tcPr/>
                </a:tc>
                <a:extLst>
                  <a:ext uri="{0D108BD9-81ED-4DB2-BD59-A6C34878D82A}">
                    <a16:rowId xmlns:a16="http://schemas.microsoft.com/office/drawing/2014/main" val="2257799110"/>
                  </a:ext>
                </a:extLst>
              </a:tr>
              <a:tr h="7180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2000" b="1" dirty="0">
                          <a:solidFill>
                            <a:schemeClr val="tx1"/>
                          </a:solidFill>
                        </a:rPr>
                        <a:t>Pierwsza grupa inwalidzka</a:t>
                      </a:r>
                      <a:endParaRPr lang="pl-PL" sz="2000" b="1"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2000" dirty="0">
                          <a:solidFill>
                            <a:schemeClr val="tx1"/>
                          </a:solidFill>
                        </a:rPr>
                        <a:t>całkowita niezdolność do pracy </a:t>
                      </a:r>
                      <a:br>
                        <a:rPr lang="pl-PL" sz="2000" dirty="0">
                          <a:solidFill>
                            <a:schemeClr val="tx1"/>
                          </a:solidFill>
                        </a:rPr>
                      </a:br>
                      <a:r>
                        <a:rPr lang="pl-PL" sz="2000" dirty="0">
                          <a:solidFill>
                            <a:schemeClr val="tx1"/>
                          </a:solidFill>
                        </a:rPr>
                        <a:t>i niezdolność do samodzielnej egzystencji</a:t>
                      </a:r>
                      <a:endParaRPr lang="pl-PL" sz="2000" dirty="0">
                        <a:solidFill>
                          <a:schemeClr val="tx1"/>
                        </a:solidFill>
                        <a:latin typeface="+mn-lt"/>
                        <a:ea typeface="+mn-ea"/>
                        <a:cs typeface="+mn-cs"/>
                      </a:endParaRPr>
                    </a:p>
                  </a:txBody>
                  <a:tcPr/>
                </a:tc>
                <a:tc>
                  <a:txBody>
                    <a:bodyPr/>
                    <a:lstStyle/>
                    <a:p>
                      <a:pPr>
                        <a:lnSpc>
                          <a:spcPct val="107000"/>
                        </a:lnSpc>
                        <a:spcAft>
                          <a:spcPts val="800"/>
                        </a:spcAft>
                        <a:buNone/>
                      </a:pPr>
                      <a:r>
                        <a:rPr lang="pl-PL" sz="2000" b="1" kern="1200">
                          <a:solidFill>
                            <a:srgbClr val="000000"/>
                          </a:solidFill>
                          <a:effectLst/>
                          <a:latin typeface="Calibri" panose="020F0502020204030204" pitchFamily="34" charset="0"/>
                          <a:ea typeface="DengXian" panose="02010600030101010101" pitchFamily="2" charset="-122"/>
                          <a:cs typeface="Calibri" panose="020F0502020204030204" pitchFamily="34" charset="0"/>
                        </a:rPr>
                        <a:t>Znaczny</a:t>
                      </a:r>
                      <a:endParaRPr lang="pl-PL" sz="1200" b="1" kern="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00511007"/>
                  </a:ext>
                </a:extLst>
              </a:tr>
              <a:tr h="4517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2000" b="1" dirty="0">
                          <a:solidFill>
                            <a:schemeClr val="tx1"/>
                          </a:solidFill>
                        </a:rPr>
                        <a:t>Druga grupa inwalidzka</a:t>
                      </a:r>
                      <a:endParaRPr lang="pl-PL" sz="2000" b="1"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2000" dirty="0">
                          <a:solidFill>
                            <a:schemeClr val="tx1"/>
                          </a:solidFill>
                        </a:rPr>
                        <a:t>całkowita niezdolność do pracy</a:t>
                      </a:r>
                      <a:endParaRPr lang="pl-PL" sz="2000" dirty="0">
                        <a:solidFill>
                          <a:schemeClr val="tx1"/>
                        </a:solidFill>
                        <a:latin typeface="+mn-lt"/>
                        <a:ea typeface="+mn-ea"/>
                        <a:cs typeface="+mn-cs"/>
                      </a:endParaRPr>
                    </a:p>
                  </a:txBody>
                  <a:tcPr/>
                </a:tc>
                <a:tc>
                  <a:txBody>
                    <a:bodyPr/>
                    <a:lstStyle/>
                    <a:p>
                      <a:pPr>
                        <a:lnSpc>
                          <a:spcPct val="107000"/>
                        </a:lnSpc>
                        <a:spcAft>
                          <a:spcPts val="800"/>
                        </a:spcAft>
                        <a:buNone/>
                      </a:pPr>
                      <a:r>
                        <a:rPr lang="pl-PL" sz="2000" b="1" kern="1200" dirty="0">
                          <a:solidFill>
                            <a:srgbClr val="000000"/>
                          </a:solidFill>
                          <a:effectLst/>
                          <a:latin typeface="Calibri" panose="020F0502020204030204" pitchFamily="34" charset="0"/>
                          <a:ea typeface="DengXian" panose="02010600030101010101" pitchFamily="2" charset="-122"/>
                          <a:cs typeface="Calibri" panose="020F0502020204030204" pitchFamily="34" charset="0"/>
                        </a:rPr>
                        <a:t>Umiarkowany</a:t>
                      </a:r>
                      <a:endParaRPr lang="pl-PL" sz="1200" b="1" kern="100" dirty="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08852413"/>
                  </a:ext>
                </a:extLst>
              </a:tr>
              <a:tr h="5018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2000" b="1" dirty="0">
                          <a:solidFill>
                            <a:schemeClr val="tx1"/>
                          </a:solidFill>
                        </a:rPr>
                        <a:t>Trzecia grupa inwalidzka</a:t>
                      </a:r>
                      <a:endParaRPr lang="pl-PL" sz="2000" b="1"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2000" dirty="0">
                          <a:solidFill>
                            <a:schemeClr val="tx1"/>
                          </a:solidFill>
                        </a:rPr>
                        <a:t>częściowa niezdolność do pracy</a:t>
                      </a:r>
                      <a:endParaRPr lang="pl-PL" sz="2000" dirty="0">
                        <a:solidFill>
                          <a:schemeClr val="tx1"/>
                        </a:solidFill>
                        <a:latin typeface="+mn-lt"/>
                        <a:ea typeface="+mn-ea"/>
                        <a:cs typeface="+mn-cs"/>
                      </a:endParaRPr>
                    </a:p>
                  </a:txBody>
                  <a:tcPr/>
                </a:tc>
                <a:tc>
                  <a:txBody>
                    <a:bodyPr/>
                    <a:lstStyle/>
                    <a:p>
                      <a:pPr>
                        <a:lnSpc>
                          <a:spcPct val="107000"/>
                        </a:lnSpc>
                        <a:spcAft>
                          <a:spcPts val="800"/>
                        </a:spcAft>
                        <a:buNone/>
                      </a:pPr>
                      <a:r>
                        <a:rPr lang="pl-PL" sz="2000" b="1" kern="1200" dirty="0">
                          <a:solidFill>
                            <a:srgbClr val="000000"/>
                          </a:solidFill>
                          <a:effectLst/>
                          <a:latin typeface="Calibri" panose="020F0502020204030204" pitchFamily="34" charset="0"/>
                          <a:ea typeface="DengXian" panose="02010600030101010101" pitchFamily="2" charset="-122"/>
                          <a:cs typeface="Calibri" panose="020F0502020204030204" pitchFamily="34" charset="0"/>
                        </a:rPr>
                        <a:t>Lekki</a:t>
                      </a:r>
                      <a:endParaRPr lang="pl-PL" sz="1200" b="1" kern="100" dirty="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54351831"/>
                  </a:ext>
                </a:extLst>
              </a:tr>
            </a:tbl>
          </a:graphicData>
        </a:graphic>
      </p:graphicFrame>
      <p:sp>
        <p:nvSpPr>
          <p:cNvPr id="4" name="Symbol zastępczy numeru slajdu 3">
            <a:extLst>
              <a:ext uri="{FF2B5EF4-FFF2-40B4-BE49-F238E27FC236}">
                <a16:creationId xmlns:a16="http://schemas.microsoft.com/office/drawing/2014/main" id="{6BB5B6EF-A35B-12D0-0412-0AFDBBA59DAE}"/>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9</a:t>
            </a:fld>
            <a:endParaRPr lang="pl-PL" dirty="0"/>
          </a:p>
        </p:txBody>
      </p:sp>
    </p:spTree>
    <p:extLst>
      <p:ext uri="{BB962C8B-B14F-4D97-AF65-F5344CB8AC3E}">
        <p14:creationId xmlns:p14="http://schemas.microsoft.com/office/powerpoint/2010/main" val="4065074494"/>
      </p:ext>
    </p:extLst>
  </p:cSld>
  <p:clrMapOvr>
    <a:masterClrMapping/>
  </p:clrMapOvr>
</p:sld>
</file>

<file path=ppt/theme/theme1.xml><?xml version="1.0" encoding="utf-8"?>
<a:theme xmlns:a="http://schemas.openxmlformats.org/drawingml/2006/main" name="Motyw pakietu Office 2013–2022">
  <a:themeElements>
    <a:clrScheme name="Motyw pakietu Office 2013–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otyw pakietu Office 2013–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yw pakietu Office 2013–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Motyw pakietu Office">
  <a:themeElements>
    <a:clrScheme name="Motyw pakietu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22877</TotalTime>
  <Words>5518</Words>
  <Application>Microsoft Office PowerPoint</Application>
  <PresentationFormat>Panoramiczny</PresentationFormat>
  <Paragraphs>440</Paragraphs>
  <Slides>58</Slides>
  <Notes>2</Notes>
  <HiddenSlides>0</HiddenSlides>
  <MMClips>0</MMClips>
  <ScaleCrop>false</ScaleCrop>
  <HeadingPairs>
    <vt:vector size="6" baseType="variant">
      <vt:variant>
        <vt:lpstr>Używane czcionki</vt:lpstr>
      </vt:variant>
      <vt:variant>
        <vt:i4>5</vt:i4>
      </vt:variant>
      <vt:variant>
        <vt:lpstr>Motyw</vt:lpstr>
      </vt:variant>
      <vt:variant>
        <vt:i4>2</vt:i4>
      </vt:variant>
      <vt:variant>
        <vt:lpstr>Tytuły slajdów</vt:lpstr>
      </vt:variant>
      <vt:variant>
        <vt:i4>58</vt:i4>
      </vt:variant>
    </vt:vector>
  </HeadingPairs>
  <TitlesOfParts>
    <vt:vector size="65" baseType="lpstr">
      <vt:lpstr>Noto Sans Symbols</vt:lpstr>
      <vt:lpstr>Arial</vt:lpstr>
      <vt:lpstr>Calibri</vt:lpstr>
      <vt:lpstr>Calibri Light</vt:lpstr>
      <vt:lpstr>Wingdings</vt:lpstr>
      <vt:lpstr>Motyw pakietu Office 2013–2022</vt:lpstr>
      <vt:lpstr>Motyw pakietu Office</vt:lpstr>
      <vt:lpstr>Projekt „Uniwersytet otwarty na potrzeby osób z niepełnosprawnościami” dofinansowany ze środków Programu Operacyjnego Wiedza Edukacja Rozwój POWR.03.05.00-00-A023/19</vt:lpstr>
      <vt:lpstr>Szczególne potrzeby a niepełnosprawność </vt:lpstr>
      <vt:lpstr>Definicje ustawowe</vt:lpstr>
      <vt:lpstr>Rodzaje niepełnosprawności</vt:lpstr>
      <vt:lpstr>Charakter niepełnosprawności </vt:lpstr>
      <vt:lpstr>Stwierdzenie niepełnosprawności</vt:lpstr>
      <vt:lpstr>Rodzaje orzeczeń:</vt:lpstr>
      <vt:lpstr> Typy orzeczeń o niepełnosprawności</vt:lpstr>
      <vt:lpstr> Równoważność orzeczeń</vt:lpstr>
      <vt:lpstr>Symbole niepełnosprawności</vt:lpstr>
      <vt:lpstr>Niepełnosprawność w liczbach</vt:lpstr>
      <vt:lpstr>Struktura niepełnosprawności w Polsce </vt:lpstr>
      <vt:lpstr>Rodzaje niepełnosprawności studentów</vt:lpstr>
      <vt:lpstr>Wyniki badań</vt:lpstr>
      <vt:lpstr>Osoby z dysfunkcją wzroku (1 z 2)</vt:lpstr>
      <vt:lpstr>Osoby z dysfunkcją wzroku (2 z 2)</vt:lpstr>
      <vt:lpstr>Najczęstsze wady wzroku (1 z 5) </vt:lpstr>
      <vt:lpstr>Najczęstsze wady wzroku (2 z 5) </vt:lpstr>
      <vt:lpstr>Najczęstsze wady wzroku (3 z 5) </vt:lpstr>
      <vt:lpstr>Najczęstsze wady wzroku (4 z 5) </vt:lpstr>
      <vt:lpstr>Najczęstsze wady wzroku (5 z 5) </vt:lpstr>
      <vt:lpstr>Rodzaje trudności w czytaniu </vt:lpstr>
      <vt:lpstr>Osoby z częściową dysfunkcją słuchu</vt:lpstr>
      <vt:lpstr>Osoby z dysfunkcją słuchu</vt:lpstr>
      <vt:lpstr>Osoby niesłyszące</vt:lpstr>
      <vt:lpstr>Osoby z dysfunkcją narządu ruchu</vt:lpstr>
      <vt:lpstr>Osoby z chorobami przewlekłymi </vt:lpstr>
      <vt:lpstr>Osoby z zaburzeniami wzrostu</vt:lpstr>
      <vt:lpstr>Osoby o odmiennym wyglądzie (1 z 2)</vt:lpstr>
      <vt:lpstr>Osoby o odmiennym wyglądzie (2 z 2)</vt:lpstr>
      <vt:lpstr>Osoby z zespołem Tourette’a</vt:lpstr>
      <vt:lpstr>Osoby z zaburzeniami mowy</vt:lpstr>
      <vt:lpstr>Ukryta niepełnosprawność</vt:lpstr>
      <vt:lpstr>Epilepsja – padaczka (1 z 2)</vt:lpstr>
      <vt:lpstr>Epilepsja – padaczka (2 z 2)</vt:lpstr>
      <vt:lpstr>Inne przykłady niepełnosprawności </vt:lpstr>
      <vt:lpstr>Najczęstsze zaburzenia psychiczne</vt:lpstr>
      <vt:lpstr>Uniwersyteckie Centrum Wsparcia Psychologicznego  i Psychoedukacji </vt:lpstr>
      <vt:lpstr> Jak rozpoznać zaburzenia ze spektrum autyzmu? </vt:lpstr>
      <vt:lpstr>Spektrum autyzmu (1 z 3)</vt:lpstr>
      <vt:lpstr>Spektrum autyzmu (2 z 3)</vt:lpstr>
      <vt:lpstr>Spektrum autyzmu (3 z 3)</vt:lpstr>
      <vt:lpstr>Zaburzenia odżywiania (1 z 3)</vt:lpstr>
      <vt:lpstr>Zaburzenia odżywiania (2 z 3)</vt:lpstr>
      <vt:lpstr>Zaburzenia odżywiania (3 z 3)</vt:lpstr>
      <vt:lpstr>Zaburzenia psychotyczne</vt:lpstr>
      <vt:lpstr>Osoby w kryzysie zdrowia psychicznego</vt:lpstr>
      <vt:lpstr>Co może świadczyć o depresji?</vt:lpstr>
      <vt:lpstr>Zaburzenia depresyjne</vt:lpstr>
      <vt:lpstr>Rozmowy ze studentami  </vt:lpstr>
      <vt:lpstr>Przykładowe zwroty podczas rozmowy </vt:lpstr>
      <vt:lpstr>Osoby ze szczególnymi potrzebami</vt:lpstr>
      <vt:lpstr>Inne przykłady szczególnych potrzeb</vt:lpstr>
      <vt:lpstr>Przykłady wsparcia szczególnych potrzeb</vt:lpstr>
      <vt:lpstr>Dobre praktyki (1 z 2)</vt:lpstr>
      <vt:lpstr>Dobre praktyki (2 z 2)</vt:lpstr>
      <vt:lpstr>Inne dobre praktyki</vt:lpstr>
      <vt:lpstr>Podsumowanie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Administracja i Zarządzanie Moduł 2. Szczególne potrzeby</dc:title>
  <dc:creator>Monika Knefel</dc:creator>
  <cp:keywords>Szkolenie; Szczególne potrzeby</cp:keywords>
  <cp:lastModifiedBy>Sebastian Grabek</cp:lastModifiedBy>
  <cp:revision>309</cp:revision>
  <cp:lastPrinted>2024-04-08T11:10:08Z</cp:lastPrinted>
  <dcterms:created xsi:type="dcterms:W3CDTF">2024-01-08T18:10:14Z</dcterms:created>
  <dcterms:modified xsi:type="dcterms:W3CDTF">2026-02-25T07:37:24Z</dcterms:modified>
</cp:coreProperties>
</file>