
<file path=[Content_Types].xml><?xml version="1.0" encoding="utf-8"?>
<Types xmlns="http://schemas.openxmlformats.org/package/2006/content-types">
  <Default Extension="bin" ContentType="application/vnd.openxmlformats-officedocument.oleObject"/>
  <Default Extension="jfif" ContentType="image/jpeg"/>
  <Default Extension="jpeg" ContentType="image/jpeg"/>
  <Default Extension="jp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3" r:id="rId1"/>
  </p:sldMasterIdLst>
  <p:notesMasterIdLst>
    <p:notesMasterId r:id="rId68"/>
  </p:notesMasterIdLst>
  <p:sldIdLst>
    <p:sldId id="1851" r:id="rId2"/>
    <p:sldId id="1999" r:id="rId3"/>
    <p:sldId id="2001" r:id="rId4"/>
    <p:sldId id="2082" r:id="rId5"/>
    <p:sldId id="259" r:id="rId6"/>
    <p:sldId id="258" r:id="rId7"/>
    <p:sldId id="260" r:id="rId8"/>
    <p:sldId id="2002" r:id="rId9"/>
    <p:sldId id="2083" r:id="rId10"/>
    <p:sldId id="2005" r:id="rId11"/>
    <p:sldId id="2003" r:id="rId12"/>
    <p:sldId id="2004" r:id="rId13"/>
    <p:sldId id="2007" r:id="rId14"/>
    <p:sldId id="2008" r:id="rId15"/>
    <p:sldId id="2009" r:id="rId16"/>
    <p:sldId id="2010" r:id="rId17"/>
    <p:sldId id="2011" r:id="rId18"/>
    <p:sldId id="2012" r:id="rId19"/>
    <p:sldId id="2084" r:id="rId20"/>
    <p:sldId id="2085" r:id="rId21"/>
    <p:sldId id="2086" r:id="rId22"/>
    <p:sldId id="2014" r:id="rId23"/>
    <p:sldId id="2048" r:id="rId24"/>
    <p:sldId id="2092" r:id="rId25"/>
    <p:sldId id="2053" r:id="rId26"/>
    <p:sldId id="2076" r:id="rId27"/>
    <p:sldId id="2091" r:id="rId28"/>
    <p:sldId id="2080" r:id="rId29"/>
    <p:sldId id="2079" r:id="rId30"/>
    <p:sldId id="2078" r:id="rId31"/>
    <p:sldId id="2059" r:id="rId32"/>
    <p:sldId id="2049" r:id="rId33"/>
    <p:sldId id="2050" r:id="rId34"/>
    <p:sldId id="566" r:id="rId35"/>
    <p:sldId id="567" r:id="rId36"/>
    <p:sldId id="2077" r:id="rId37"/>
    <p:sldId id="2015" r:id="rId38"/>
    <p:sldId id="2060" r:id="rId39"/>
    <p:sldId id="2016" r:id="rId40"/>
    <p:sldId id="2019" r:id="rId41"/>
    <p:sldId id="2088" r:id="rId42"/>
    <p:sldId id="2017" r:id="rId43"/>
    <p:sldId id="444" r:id="rId44"/>
    <p:sldId id="445" r:id="rId45"/>
    <p:sldId id="2089" r:id="rId46"/>
    <p:sldId id="2018" r:id="rId47"/>
    <p:sldId id="2020" r:id="rId48"/>
    <p:sldId id="2061" r:id="rId49"/>
    <p:sldId id="2021" r:id="rId50"/>
    <p:sldId id="2022" r:id="rId51"/>
    <p:sldId id="339" r:id="rId52"/>
    <p:sldId id="340" r:id="rId53"/>
    <p:sldId id="341" r:id="rId54"/>
    <p:sldId id="342" r:id="rId55"/>
    <p:sldId id="343" r:id="rId56"/>
    <p:sldId id="344" r:id="rId57"/>
    <p:sldId id="345" r:id="rId58"/>
    <p:sldId id="346" r:id="rId59"/>
    <p:sldId id="347" r:id="rId60"/>
    <p:sldId id="2023" r:id="rId61"/>
    <p:sldId id="354" r:id="rId62"/>
    <p:sldId id="356" r:id="rId63"/>
    <p:sldId id="360" r:id="rId64"/>
    <p:sldId id="2094" r:id="rId65"/>
    <p:sldId id="2037" r:id="rId66"/>
    <p:sldId id="2081" r:id="rId6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99"/>
    <a:srgbClr val="004992"/>
    <a:srgbClr val="0A3D90"/>
    <a:srgbClr val="0000B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10A1B5D5-9B99-4C35-A422-299274C87663}" styleName="Styl pośredni 1 — Ak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AF606853-7671-496A-8E4F-DF71F8EC918B}" styleName="Styl ciemny 1 — Ak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6D9F66E-5EB9-4882-86FB-DCBF35E3C3E4}" styleName="Styl pośredni 4 — Ak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125E5076-3810-47DD-B79F-674D7AD40C01}" styleName="Styl ciemny 1 — Ak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B301B821-A1FF-4177-AEE7-76D212191A09}" styleName="Styl pośredni 1 — Ak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CF1AB2-1976-4502-BF36-3FF5EA218861}" styleName="Styl pośredni 4 — Ak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836" autoAdjust="0"/>
    <p:restoredTop sz="96230" autoAdjust="0"/>
  </p:normalViewPr>
  <p:slideViewPr>
    <p:cSldViewPr>
      <p:cViewPr varScale="1">
        <p:scale>
          <a:sx n="146" d="100"/>
          <a:sy n="146" d="100"/>
        </p:scale>
        <p:origin x="558" y="120"/>
      </p:cViewPr>
      <p:guideLst>
        <p:guide orient="horz" pos="2160"/>
        <p:guide pos="3840"/>
      </p:guideLst>
    </p:cSldViewPr>
  </p:slideViewPr>
  <p:outlineViewPr>
    <p:cViewPr>
      <p:scale>
        <a:sx n="33" d="100"/>
        <a:sy n="33" d="100"/>
      </p:scale>
      <p:origin x="0" y="-99605"/>
    </p:cViewPr>
  </p:outlineViewPr>
  <p:notesTextViewPr>
    <p:cViewPr>
      <p:scale>
        <a:sx n="1" d="1"/>
        <a:sy n="1" d="1"/>
      </p:scale>
      <p:origin x="0" y="0"/>
    </p:cViewPr>
  </p:notesTextViewPr>
  <p:gridSpacing cx="45000" cy="450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0EF8C33-F731-4628-836D-0A69BC7424E9}" type="datetimeFigureOut">
              <a:rPr lang="pl-PL" smtClean="0"/>
              <a:t>25.02.2026</a:t>
            </a:fld>
            <a:endParaRPr lang="pl-PL"/>
          </a:p>
        </p:txBody>
      </p:sp>
      <p:sp>
        <p:nvSpPr>
          <p:cNvPr id="4" name="Symbol zastępczy obrazu slajd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l-PL"/>
          </a:p>
        </p:txBody>
      </p:sp>
      <p:sp>
        <p:nvSpPr>
          <p:cNvPr id="5" name="Symbol zastępczy notatek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6" name="Symbol zastępczy stopki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l-PL"/>
          </a:p>
        </p:txBody>
      </p:sp>
      <p:sp>
        <p:nvSpPr>
          <p:cNvPr id="7" name="Symbol zastępczy numeru slajd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442CB28-2A32-4D7A-8147-1104F3CB4562}" type="slidenum">
              <a:rPr lang="pl-PL" smtClean="0"/>
              <a:t>‹#›</a:t>
            </a:fld>
            <a:endParaRPr lang="pl-PL"/>
          </a:p>
        </p:txBody>
      </p:sp>
    </p:spTree>
    <p:extLst>
      <p:ext uri="{BB962C8B-B14F-4D97-AF65-F5344CB8AC3E}">
        <p14:creationId xmlns:p14="http://schemas.microsoft.com/office/powerpoint/2010/main" val="36948519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a:xfrm>
            <a:off x="419100" y="1239838"/>
            <a:ext cx="5954713" cy="3351212"/>
          </a:xfrm>
        </p:spPr>
      </p:sp>
      <p:sp>
        <p:nvSpPr>
          <p:cNvPr id="3" name="Symbol zastępczy notatek 2"/>
          <p:cNvSpPr>
            <a:spLocks noGrp="1"/>
          </p:cNvSpPr>
          <p:nvPr>
            <p:ph type="body" idx="1"/>
          </p:nvPr>
        </p:nvSpPr>
        <p:spPr/>
        <p:txBody>
          <a:bodyPr/>
          <a:lstStyle/>
          <a:p>
            <a:endParaRPr lang="pl-PL"/>
          </a:p>
        </p:txBody>
      </p:sp>
    </p:spTree>
    <p:extLst>
      <p:ext uri="{BB962C8B-B14F-4D97-AF65-F5344CB8AC3E}">
        <p14:creationId xmlns:p14="http://schemas.microsoft.com/office/powerpoint/2010/main" val="27854405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a:xfrm>
            <a:off x="685800" y="1143000"/>
            <a:ext cx="5486400" cy="3086100"/>
          </a:xfrm>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5"/>
          </p:nvPr>
        </p:nvSpPr>
        <p:spPr/>
        <p:txBody>
          <a:bodyPr/>
          <a:lstStyle/>
          <a:p>
            <a:fld id="{1E1230EF-EE7A-45A4-870B-3D4ADAF1A400}" type="slidenum">
              <a:rPr lang="pl-PL" smtClean="0"/>
              <a:t>56</a:t>
            </a:fld>
            <a:endParaRPr lang="pl-PL"/>
          </a:p>
        </p:txBody>
      </p:sp>
    </p:spTree>
    <p:extLst>
      <p:ext uri="{BB962C8B-B14F-4D97-AF65-F5344CB8AC3E}">
        <p14:creationId xmlns:p14="http://schemas.microsoft.com/office/powerpoint/2010/main" val="5085580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raz slajdu — symbol zastępczy 1"/>
          <p:cNvSpPr>
            <a:spLocks noGrp="1" noRot="1" noChangeAspect="1"/>
          </p:cNvSpPr>
          <p:nvPr>
            <p:ph type="sldImg"/>
          </p:nvPr>
        </p:nvSpPr>
        <p:spPr>
          <a:xfrm>
            <a:off x="685800" y="1143000"/>
            <a:ext cx="5486400" cy="3086100"/>
          </a:xfrm>
        </p:spPr>
      </p:sp>
      <p:sp>
        <p:nvSpPr>
          <p:cNvPr id="3" name="Notatki — symbol zastępczy 2"/>
          <p:cNvSpPr>
            <a:spLocks noGrp="1"/>
          </p:cNvSpPr>
          <p:nvPr>
            <p:ph type="body" idx="1"/>
          </p:nvPr>
        </p:nvSpPr>
        <p:spPr/>
        <p:txBody>
          <a:bodyPr rtlCol="0"/>
          <a:lstStyle/>
          <a:p>
            <a:pPr rtl="0"/>
            <a:endParaRPr lang="pl-PL" noProof="0" dirty="0"/>
          </a:p>
        </p:txBody>
      </p:sp>
      <p:sp>
        <p:nvSpPr>
          <p:cNvPr id="4" name="Numer slajdu — symbol zastępczy 3"/>
          <p:cNvSpPr>
            <a:spLocks noGrp="1"/>
          </p:cNvSpPr>
          <p:nvPr>
            <p:ph type="sldNum" sz="quarter" idx="5"/>
          </p:nvPr>
        </p:nvSpPr>
        <p:spPr/>
        <p:txBody>
          <a:bodyPr rtlCol="0"/>
          <a:lstStyle/>
          <a:p>
            <a:pPr rtl="0"/>
            <a:fld id="{69D2F9AB-3C90-481E-8C34-4F549BF455D7}" type="slidenum">
              <a:rPr lang="pl-PL" smtClean="0"/>
              <a:t>66</a:t>
            </a:fld>
            <a:endParaRPr lang="pl-PL"/>
          </a:p>
        </p:txBody>
      </p:sp>
    </p:spTree>
    <p:extLst>
      <p:ext uri="{BB962C8B-B14F-4D97-AF65-F5344CB8AC3E}">
        <p14:creationId xmlns:p14="http://schemas.microsoft.com/office/powerpoint/2010/main" val="17118452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pl-PL"/>
              <a:t>Kliknij, aby edytować styl</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l-PL"/>
              <a:t>Kliknij, aby edytować styl wzorca podtytułu</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2/25/2026</a:t>
            </a:fld>
            <a:endParaRPr lang="en-US" dirty="0"/>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C0DE7FCD-74FC-4D3A-9665-54A6D3DBFCED}" type="slidenum">
              <a:rPr lang="pl-PL" smtClean="0"/>
              <a:t>‹#›</a:t>
            </a:fld>
            <a:endParaRPr lang="pl-PL"/>
          </a:p>
        </p:txBody>
      </p:sp>
      <p:pic>
        <p:nvPicPr>
          <p:cNvPr id="7" name="Obraz 6">
            <a:extLst>
              <a:ext uri="{FF2B5EF4-FFF2-40B4-BE49-F238E27FC236}">
                <a16:creationId xmlns:a16="http://schemas.microsoft.com/office/drawing/2014/main" id="{C553AE82-75EC-D74C-5206-FC3C16B3BD4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53747" y="6365234"/>
            <a:ext cx="720196" cy="492766"/>
          </a:xfrm>
          <a:prstGeom prst="rect">
            <a:avLst/>
          </a:prstGeom>
        </p:spPr>
      </p:pic>
    </p:spTree>
    <p:extLst>
      <p:ext uri="{BB962C8B-B14F-4D97-AF65-F5344CB8AC3E}">
        <p14:creationId xmlns:p14="http://schemas.microsoft.com/office/powerpoint/2010/main" val="24648095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Vertical Text Placeholder 2"/>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Date Placeholder 3"/>
          <p:cNvSpPr>
            <a:spLocks noGrp="1"/>
          </p:cNvSpPr>
          <p:nvPr>
            <p:ph type="dt" sz="half" idx="10"/>
          </p:nvPr>
        </p:nvSpPr>
        <p:spPr/>
        <p:txBody>
          <a:bodyPr/>
          <a:lstStyle/>
          <a:p>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C0DE7FCD-74FC-4D3A-9665-54A6D3DBFCED}" type="slidenum">
              <a:rPr lang="pl-PL" smtClean="0"/>
              <a:t>‹#›</a:t>
            </a:fld>
            <a:endParaRPr lang="pl-PL"/>
          </a:p>
        </p:txBody>
      </p:sp>
    </p:spTree>
    <p:extLst>
      <p:ext uri="{BB962C8B-B14F-4D97-AF65-F5344CB8AC3E}">
        <p14:creationId xmlns:p14="http://schemas.microsoft.com/office/powerpoint/2010/main" val="30306457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pl-PL"/>
              <a:t>Kliknij, aby edytować styl</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Date Placeholder 3"/>
          <p:cNvSpPr>
            <a:spLocks noGrp="1"/>
          </p:cNvSpPr>
          <p:nvPr>
            <p:ph type="dt" sz="half" idx="10"/>
          </p:nvPr>
        </p:nvSpPr>
        <p:spPr/>
        <p:txBody>
          <a:bodyPr/>
          <a:lstStyle/>
          <a:p>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C0DE7FCD-74FC-4D3A-9665-54A6D3DBFCED}" type="slidenum">
              <a:rPr lang="pl-PL" smtClean="0"/>
              <a:t>‹#›</a:t>
            </a:fld>
            <a:endParaRPr lang="pl-PL"/>
          </a:p>
        </p:txBody>
      </p:sp>
    </p:spTree>
    <p:extLst>
      <p:ext uri="{BB962C8B-B14F-4D97-AF65-F5344CB8AC3E}">
        <p14:creationId xmlns:p14="http://schemas.microsoft.com/office/powerpoint/2010/main" val="19437725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08_Dwie kolumny tekstu">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hasCustomPrompt="1"/>
          </p:nvPr>
        </p:nvSpPr>
        <p:spPr>
          <a:xfrm>
            <a:off x="630000" y="666000"/>
            <a:ext cx="8891513" cy="414000"/>
          </a:xfrm>
          <a:prstGeom prst="rect">
            <a:avLst/>
          </a:prstGeom>
        </p:spPr>
        <p:txBody>
          <a:bodyPr lIns="0" tIns="0" rIns="0" bIns="0">
            <a:noAutofit/>
          </a:bodyPr>
          <a:lstStyle>
            <a:lvl1pPr algn="l">
              <a:lnSpc>
                <a:spcPct val="72000"/>
              </a:lnSpc>
              <a:defRPr sz="2925" b="0" i="0">
                <a:solidFill>
                  <a:schemeClr val="tx1"/>
                </a:solidFill>
                <a:latin typeface="+mj-lt"/>
                <a:cs typeface="Verdana"/>
              </a:defRPr>
            </a:lvl1pPr>
          </a:lstStyle>
          <a:p>
            <a:r>
              <a:rPr lang="pl-PL"/>
              <a:t>Dwie kolumny tekstu</a:t>
            </a:r>
            <a:endParaRPr/>
          </a:p>
        </p:txBody>
      </p:sp>
      <p:sp>
        <p:nvSpPr>
          <p:cNvPr id="11" name="Symbol zastępczy tekstu 10">
            <a:extLst>
              <a:ext uri="{FF2B5EF4-FFF2-40B4-BE49-F238E27FC236}">
                <a16:creationId xmlns:a16="http://schemas.microsoft.com/office/drawing/2014/main" id="{823AF364-767B-CF37-7010-E018E019BB46}"/>
              </a:ext>
            </a:extLst>
          </p:cNvPr>
          <p:cNvSpPr>
            <a:spLocks noGrp="1"/>
          </p:cNvSpPr>
          <p:nvPr>
            <p:ph type="body" sz="quarter" idx="10" hasCustomPrompt="1"/>
          </p:nvPr>
        </p:nvSpPr>
        <p:spPr>
          <a:xfrm>
            <a:off x="630000" y="1143000"/>
            <a:ext cx="8892000" cy="369332"/>
          </a:xfrm>
          <a:prstGeom prst="rect">
            <a:avLst/>
          </a:prstGeom>
        </p:spPr>
        <p:txBody>
          <a:bodyPr lIns="0" tIns="0" rIns="0" bIns="0"/>
          <a:lstStyle>
            <a:lvl1pPr algn="l">
              <a:defRPr sz="1950">
                <a:solidFill>
                  <a:schemeClr val="tx1"/>
                </a:solidFill>
                <a:latin typeface="Inter Medium" panose="02000503000000020004" pitchFamily="2" charset="0"/>
                <a:ea typeface="Inter Medium" panose="02000503000000020004" pitchFamily="2" charset="0"/>
              </a:defRPr>
            </a:lvl1pPr>
            <a:lvl2pPr marL="0" algn="l">
              <a:defRPr sz="1950">
                <a:solidFill>
                  <a:schemeClr val="tx1"/>
                </a:solidFill>
                <a:latin typeface="+mn-lt"/>
              </a:defRPr>
            </a:lvl2pPr>
            <a:lvl3pPr marL="0" algn="l">
              <a:defRPr sz="1950">
                <a:solidFill>
                  <a:schemeClr val="tx1"/>
                </a:solidFill>
                <a:latin typeface="+mn-lt"/>
              </a:defRPr>
            </a:lvl3pPr>
            <a:lvl4pPr marL="0" algn="l">
              <a:defRPr sz="1950">
                <a:solidFill>
                  <a:schemeClr val="tx1"/>
                </a:solidFill>
                <a:latin typeface="+mn-lt"/>
              </a:defRPr>
            </a:lvl4pPr>
            <a:lvl5pPr marL="0" algn="l">
              <a:defRPr sz="1950">
                <a:solidFill>
                  <a:schemeClr val="tx1"/>
                </a:solidFill>
                <a:latin typeface="+mn-lt"/>
              </a:defRPr>
            </a:lvl5pPr>
          </a:lstStyle>
          <a:p>
            <a:pPr lvl="0"/>
            <a:r>
              <a:rPr lang="pl-PL"/>
              <a:t>Z wyróżnionym tekstem</a:t>
            </a:r>
          </a:p>
        </p:txBody>
      </p:sp>
      <p:sp>
        <p:nvSpPr>
          <p:cNvPr id="13" name="Symbol zastępczy tekstu 12">
            <a:extLst>
              <a:ext uri="{FF2B5EF4-FFF2-40B4-BE49-F238E27FC236}">
                <a16:creationId xmlns:a16="http://schemas.microsoft.com/office/drawing/2014/main" id="{0FCD88CD-B185-DA18-F703-3B57ACD8E0DB}"/>
              </a:ext>
            </a:extLst>
          </p:cNvPr>
          <p:cNvSpPr>
            <a:spLocks noGrp="1"/>
          </p:cNvSpPr>
          <p:nvPr>
            <p:ph type="body" sz="quarter" idx="11" hasCustomPrompt="1"/>
          </p:nvPr>
        </p:nvSpPr>
        <p:spPr>
          <a:xfrm>
            <a:off x="630000" y="2016000"/>
            <a:ext cx="5328000" cy="2057400"/>
          </a:xfrm>
          <a:prstGeom prst="rect">
            <a:avLst/>
          </a:prstGeom>
        </p:spPr>
        <p:txBody>
          <a:bodyPr lIns="0" tIns="0" rIns="0" bIns="0" numCol="1" spcCol="540000">
            <a:noAutofit/>
          </a:bodyPr>
          <a:lstStyle>
            <a:lvl1pPr marL="0" indent="0" algn="l">
              <a:lnSpc>
                <a:spcPct val="115000"/>
              </a:lnSpc>
              <a:spcBef>
                <a:spcPts val="2113"/>
              </a:spcBef>
              <a:buFontTx/>
              <a:buNone/>
              <a:tabLst>
                <a:tab pos="292500" algn="l"/>
              </a:tabLst>
              <a:defRPr sz="1463">
                <a:solidFill>
                  <a:schemeClr val="tx1"/>
                </a:solidFill>
                <a:latin typeface="+mn-lt"/>
              </a:defRPr>
            </a:lvl1pPr>
            <a:lvl2pPr marL="232538" indent="-232172" algn="l">
              <a:lnSpc>
                <a:spcPct val="115000"/>
              </a:lnSpc>
              <a:spcBef>
                <a:spcPts val="2031"/>
              </a:spcBef>
              <a:buClr>
                <a:schemeClr val="tx1"/>
              </a:buClr>
              <a:buSzPct val="120000"/>
              <a:buFont typeface="Wingdings" panose="05000000000000000000" pitchFamily="2" charset="2"/>
              <a:buChar char="§"/>
              <a:tabLst>
                <a:tab pos="263250" algn="l"/>
              </a:tabLst>
              <a:defRPr sz="1463">
                <a:solidFill>
                  <a:schemeClr val="tx1"/>
                </a:solidFill>
                <a:latin typeface="+mn-lt"/>
              </a:defRPr>
            </a:lvl2pPr>
            <a:lvl3pPr marL="204750" indent="-204750" algn="l">
              <a:lnSpc>
                <a:spcPct val="115000"/>
              </a:lnSpc>
              <a:defRPr sz="1463">
                <a:solidFill>
                  <a:schemeClr val="tx1"/>
                </a:solidFill>
                <a:latin typeface="+mn-lt"/>
              </a:defRPr>
            </a:lvl3pPr>
            <a:lvl4pPr marL="204750" indent="-204750" algn="l">
              <a:lnSpc>
                <a:spcPct val="115000"/>
              </a:lnSpc>
              <a:defRPr sz="1463">
                <a:solidFill>
                  <a:schemeClr val="tx1"/>
                </a:solidFill>
                <a:latin typeface="+mn-lt"/>
              </a:defRPr>
            </a:lvl4pPr>
            <a:lvl5pPr marL="204750" indent="-204750" algn="l">
              <a:lnSpc>
                <a:spcPct val="115000"/>
              </a:lnSpc>
              <a:defRPr sz="1463">
                <a:solidFill>
                  <a:schemeClr val="tx1"/>
                </a:solidFill>
                <a:latin typeface="+mn-lt"/>
              </a:defRPr>
            </a:lvl5pPr>
          </a:lstStyle>
          <a:p>
            <a:pPr lvl="0"/>
            <a:r>
              <a:rPr lang="pl-PL"/>
              <a:t>Dwa poziomy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12">
            <a:extLst>
              <a:ext uri="{FF2B5EF4-FFF2-40B4-BE49-F238E27FC236}">
                <a16:creationId xmlns:a16="http://schemas.microsoft.com/office/drawing/2014/main" id="{B4E20F8F-4E0B-A9A4-FD35-F3A0B1A39B47}"/>
              </a:ext>
            </a:extLst>
          </p:cNvPr>
          <p:cNvSpPr>
            <a:spLocks noGrp="1"/>
          </p:cNvSpPr>
          <p:nvPr>
            <p:ph type="body" sz="quarter" idx="12" hasCustomPrompt="1"/>
          </p:nvPr>
        </p:nvSpPr>
        <p:spPr>
          <a:xfrm>
            <a:off x="6233401" y="2016000"/>
            <a:ext cx="5328000" cy="3771900"/>
          </a:xfrm>
          <a:prstGeom prst="rect">
            <a:avLst/>
          </a:prstGeom>
        </p:spPr>
        <p:txBody>
          <a:bodyPr lIns="0" tIns="0" rIns="0" bIns="0" numCol="1" spcCol="540000">
            <a:noAutofit/>
          </a:bodyPr>
          <a:lstStyle>
            <a:lvl1pPr marL="0" indent="0" algn="l">
              <a:lnSpc>
                <a:spcPct val="115000"/>
              </a:lnSpc>
              <a:spcBef>
                <a:spcPts val="2113"/>
              </a:spcBef>
              <a:buFontTx/>
              <a:buNone/>
              <a:tabLst>
                <a:tab pos="292500" algn="l"/>
              </a:tabLst>
              <a:defRPr sz="1463">
                <a:solidFill>
                  <a:schemeClr val="tx1"/>
                </a:solidFill>
                <a:latin typeface="+mn-lt"/>
              </a:defRPr>
            </a:lvl1pPr>
            <a:lvl2pPr marL="232538" indent="-232172" algn="l">
              <a:lnSpc>
                <a:spcPct val="115000"/>
              </a:lnSpc>
              <a:spcBef>
                <a:spcPts val="2031"/>
              </a:spcBef>
              <a:buClr>
                <a:schemeClr val="tx1"/>
              </a:buClr>
              <a:buSzPct val="120000"/>
              <a:buFont typeface="Wingdings" panose="05000000000000000000" pitchFamily="2" charset="2"/>
              <a:buChar char="§"/>
              <a:tabLst>
                <a:tab pos="263250" algn="l"/>
              </a:tabLst>
              <a:defRPr sz="1463">
                <a:solidFill>
                  <a:schemeClr val="tx1"/>
                </a:solidFill>
                <a:latin typeface="+mn-lt"/>
              </a:defRPr>
            </a:lvl2pPr>
            <a:lvl3pPr marL="204750" indent="-204750" algn="l">
              <a:lnSpc>
                <a:spcPct val="115000"/>
              </a:lnSpc>
              <a:defRPr sz="1463">
                <a:solidFill>
                  <a:schemeClr val="tx1"/>
                </a:solidFill>
                <a:latin typeface="+mn-lt"/>
              </a:defRPr>
            </a:lvl3pPr>
            <a:lvl4pPr marL="204750" indent="-204750" algn="l">
              <a:lnSpc>
                <a:spcPct val="115000"/>
              </a:lnSpc>
              <a:defRPr sz="1463">
                <a:solidFill>
                  <a:schemeClr val="tx1"/>
                </a:solidFill>
                <a:latin typeface="+mn-lt"/>
              </a:defRPr>
            </a:lvl4pPr>
            <a:lvl5pPr marL="204750" indent="-204750" algn="l">
              <a:lnSpc>
                <a:spcPct val="115000"/>
              </a:lnSpc>
              <a:defRPr sz="1463">
                <a:solidFill>
                  <a:schemeClr val="tx1"/>
                </a:solidFill>
                <a:latin typeface="+mn-lt"/>
              </a:defRPr>
            </a:lvl5pPr>
          </a:lstStyle>
          <a:p>
            <a:pPr lvl="0"/>
            <a:r>
              <a:rPr lang="pl-PL"/>
              <a:t>Dwa poziomy tekstu</a:t>
            </a:r>
          </a:p>
          <a:p>
            <a:pPr lvl="1"/>
            <a:r>
              <a:rPr lang="pl-PL"/>
              <a:t>Drugi poziom</a:t>
            </a:r>
          </a:p>
          <a:p>
            <a:pPr lvl="2"/>
            <a:r>
              <a:rPr lang="pl-PL"/>
              <a:t>Trzeci poziom</a:t>
            </a:r>
          </a:p>
          <a:p>
            <a:pPr lvl="3"/>
            <a:r>
              <a:rPr lang="pl-PL"/>
              <a:t>Czwarty poziom</a:t>
            </a:r>
          </a:p>
          <a:p>
            <a:pPr lvl="4"/>
            <a:r>
              <a:rPr lang="pl-PL"/>
              <a:t>Piąty poziom </a:t>
            </a:r>
          </a:p>
        </p:txBody>
      </p:sp>
      <p:sp>
        <p:nvSpPr>
          <p:cNvPr id="7" name="Symbol zastępczy tekstu 6">
            <a:extLst>
              <a:ext uri="{FF2B5EF4-FFF2-40B4-BE49-F238E27FC236}">
                <a16:creationId xmlns:a16="http://schemas.microsoft.com/office/drawing/2014/main" id="{BB0FCE05-85CB-435E-B9A8-E94C720C83EB}"/>
              </a:ext>
            </a:extLst>
          </p:cNvPr>
          <p:cNvSpPr>
            <a:spLocks noGrp="1"/>
          </p:cNvSpPr>
          <p:nvPr>
            <p:ph type="body" sz="quarter" idx="13" hasCustomPrompt="1"/>
          </p:nvPr>
        </p:nvSpPr>
        <p:spPr>
          <a:xfrm>
            <a:off x="1905000" y="4572000"/>
            <a:ext cx="4038601" cy="1219200"/>
          </a:xfrm>
          <a:prstGeom prst="rect">
            <a:avLst/>
          </a:prstGeom>
        </p:spPr>
        <p:txBody>
          <a:bodyPr lIns="0" tIns="0" rIns="0" bIns="0">
            <a:noAutofit/>
          </a:bodyPr>
          <a:lstStyle>
            <a:lvl1pPr algn="l">
              <a:lnSpc>
                <a:spcPct val="95000"/>
              </a:lnSpc>
              <a:defRPr sz="2275">
                <a:solidFill>
                  <a:schemeClr val="accent1"/>
                </a:solidFill>
                <a:latin typeface="+mj-lt"/>
              </a:defRPr>
            </a:lvl1pPr>
            <a:lvl2pPr marL="0" algn="l">
              <a:lnSpc>
                <a:spcPct val="95000"/>
              </a:lnSpc>
              <a:defRPr sz="2275">
                <a:solidFill>
                  <a:schemeClr val="accent1"/>
                </a:solidFill>
                <a:latin typeface="+mj-lt"/>
              </a:defRPr>
            </a:lvl2pPr>
            <a:lvl3pPr marL="0" algn="l">
              <a:lnSpc>
                <a:spcPct val="95000"/>
              </a:lnSpc>
              <a:defRPr sz="2275">
                <a:solidFill>
                  <a:schemeClr val="accent1"/>
                </a:solidFill>
                <a:latin typeface="+mj-lt"/>
              </a:defRPr>
            </a:lvl3pPr>
            <a:lvl4pPr marL="0" algn="l">
              <a:lnSpc>
                <a:spcPct val="95000"/>
              </a:lnSpc>
              <a:defRPr sz="2275">
                <a:solidFill>
                  <a:schemeClr val="accent1"/>
                </a:solidFill>
                <a:latin typeface="+mj-lt"/>
              </a:defRPr>
            </a:lvl4pPr>
            <a:lvl5pPr marL="0" algn="l">
              <a:lnSpc>
                <a:spcPct val="95000"/>
              </a:lnSpc>
              <a:defRPr sz="2275">
                <a:solidFill>
                  <a:schemeClr val="accent1"/>
                </a:solidFill>
                <a:latin typeface="+mj-lt"/>
              </a:defRPr>
            </a:lvl5pPr>
          </a:lstStyle>
          <a:p>
            <a:pPr lvl="0"/>
            <a:r>
              <a:rPr lang="pl-PL"/>
              <a:t>Wstaw tekst</a:t>
            </a:r>
          </a:p>
        </p:txBody>
      </p:sp>
      <p:sp>
        <p:nvSpPr>
          <p:cNvPr id="10" name="Symbol zastępczy obrazu 9">
            <a:extLst>
              <a:ext uri="{FF2B5EF4-FFF2-40B4-BE49-F238E27FC236}">
                <a16:creationId xmlns:a16="http://schemas.microsoft.com/office/drawing/2014/main" id="{CE0AE354-4B88-389C-B175-517C5CAA56F2}"/>
              </a:ext>
            </a:extLst>
          </p:cNvPr>
          <p:cNvSpPr>
            <a:spLocks noGrp="1" noChangeAspect="1"/>
          </p:cNvSpPr>
          <p:nvPr>
            <p:ph type="pic" sz="quarter" idx="14" hasCustomPrompt="1"/>
          </p:nvPr>
        </p:nvSpPr>
        <p:spPr>
          <a:xfrm>
            <a:off x="674327" y="4427444"/>
            <a:ext cx="881785" cy="716056"/>
          </a:xfrm>
          <a:prstGeom prst="rect">
            <a:avLst/>
          </a:prstGeom>
          <a:noFill/>
        </p:spPr>
        <p:txBody>
          <a:bodyPr anchor="ctr" anchorCtr="1">
            <a:noAutofit/>
          </a:bodyPr>
          <a:lstStyle>
            <a:lvl1pPr algn="ctr">
              <a:defRPr sz="975">
                <a:solidFill>
                  <a:schemeClr val="accent1"/>
                </a:solidFill>
              </a:defRPr>
            </a:lvl1pPr>
          </a:lstStyle>
          <a:p>
            <a:r>
              <a:rPr lang="pl-PL"/>
              <a:t>Wstaw piktogram</a:t>
            </a:r>
          </a:p>
        </p:txBody>
      </p:sp>
      <p:sp>
        <p:nvSpPr>
          <p:cNvPr id="15" name="Symbol zastępczy numeru slajdu 14">
            <a:extLst>
              <a:ext uri="{FF2B5EF4-FFF2-40B4-BE49-F238E27FC236}">
                <a16:creationId xmlns:a16="http://schemas.microsoft.com/office/drawing/2014/main" id="{E3EBF873-8535-43D3-8CF7-1DCF5E8A7678}"/>
              </a:ext>
            </a:extLst>
          </p:cNvPr>
          <p:cNvSpPr>
            <a:spLocks noGrp="1"/>
          </p:cNvSpPr>
          <p:nvPr>
            <p:ph type="sldNum" sz="quarter" idx="17"/>
          </p:nvPr>
        </p:nvSpPr>
        <p:spPr>
          <a:xfrm>
            <a:off x="10562157" y="6377941"/>
            <a:ext cx="1020245" cy="215444"/>
          </a:xfrm>
        </p:spPr>
        <p:txBody>
          <a:bodyPr/>
          <a:lstStyle>
            <a:lvl1pPr algn="r">
              <a:defRPr sz="1138">
                <a:latin typeface="+mn-lt"/>
              </a:defRPr>
            </a:lvl1pPr>
          </a:lstStyle>
          <a:p>
            <a:fld id="{B6F15528-21DE-4FAA-801E-634DDDAF4B2B}" type="slidenum">
              <a:rPr lang="pl-PL" smtClean="0"/>
              <a:pPr/>
              <a:t>‹#›</a:t>
            </a:fld>
            <a:endParaRPr lang="pl-PL"/>
          </a:p>
        </p:txBody>
      </p:sp>
    </p:spTree>
    <p:extLst>
      <p:ext uri="{BB962C8B-B14F-4D97-AF65-F5344CB8AC3E}">
        <p14:creationId xmlns:p14="http://schemas.microsoft.com/office/powerpoint/2010/main" val="7544279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Content Placeholder 2"/>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Date Placeholder 3"/>
          <p:cNvSpPr>
            <a:spLocks noGrp="1"/>
          </p:cNvSpPr>
          <p:nvPr>
            <p:ph type="dt" sz="half" idx="10"/>
          </p:nvPr>
        </p:nvSpPr>
        <p:spPr/>
        <p:txBody>
          <a:bodyPr/>
          <a:lstStyle/>
          <a:p>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C0DE7FCD-74FC-4D3A-9665-54A6D3DBFCED}" type="slidenum">
              <a:rPr lang="pl-PL" smtClean="0"/>
              <a:t>‹#›</a:t>
            </a:fld>
            <a:endParaRPr lang="pl-PL" dirty="0"/>
          </a:p>
        </p:txBody>
      </p:sp>
    </p:spTree>
    <p:extLst>
      <p:ext uri="{BB962C8B-B14F-4D97-AF65-F5344CB8AC3E}">
        <p14:creationId xmlns:p14="http://schemas.microsoft.com/office/powerpoint/2010/main" val="5362728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pl-PL"/>
              <a:t>Kliknij, aby edytować styl</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l-PL"/>
              <a:t>Kliknij, aby edytować style wzorca tekstu</a:t>
            </a:r>
          </a:p>
        </p:txBody>
      </p:sp>
      <p:sp>
        <p:nvSpPr>
          <p:cNvPr id="4" name="Date Placeholder 3"/>
          <p:cNvSpPr>
            <a:spLocks noGrp="1"/>
          </p:cNvSpPr>
          <p:nvPr>
            <p:ph type="dt" sz="half" idx="10"/>
          </p:nvPr>
        </p:nvSpPr>
        <p:spPr/>
        <p:txBody>
          <a:bodyPr/>
          <a:lstStyle/>
          <a:p>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C0DE7FCD-74FC-4D3A-9665-54A6D3DBFCED}" type="slidenum">
              <a:rPr lang="pl-PL" smtClean="0"/>
              <a:t>‹#›</a:t>
            </a:fld>
            <a:endParaRPr lang="pl-PL" dirty="0"/>
          </a:p>
        </p:txBody>
      </p:sp>
    </p:spTree>
    <p:extLst>
      <p:ext uri="{BB962C8B-B14F-4D97-AF65-F5344CB8AC3E}">
        <p14:creationId xmlns:p14="http://schemas.microsoft.com/office/powerpoint/2010/main" val="2382071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5" name="Date Placeholder 4"/>
          <p:cNvSpPr>
            <a:spLocks noGrp="1"/>
          </p:cNvSpPr>
          <p:nvPr>
            <p:ph type="dt" sz="half" idx="10"/>
          </p:nvPr>
        </p:nvSpPr>
        <p:spPr/>
        <p:txBody>
          <a:bodyPr/>
          <a:lstStyle/>
          <a:p>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C0DE7FCD-74FC-4D3A-9665-54A6D3DBFCED}" type="slidenum">
              <a:rPr lang="pl-PL" smtClean="0"/>
              <a:t>‹#›</a:t>
            </a:fld>
            <a:endParaRPr lang="pl-PL"/>
          </a:p>
        </p:txBody>
      </p:sp>
    </p:spTree>
    <p:extLst>
      <p:ext uri="{BB962C8B-B14F-4D97-AF65-F5344CB8AC3E}">
        <p14:creationId xmlns:p14="http://schemas.microsoft.com/office/powerpoint/2010/main" val="12702085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pl-PL"/>
              <a:t>Kliknij, aby edytować styl</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Content Placeholder 3"/>
          <p:cNvSpPr>
            <a:spLocks noGrp="1"/>
          </p:cNvSpPr>
          <p:nvPr>
            <p:ph sz="half" idx="2"/>
          </p:nvPr>
        </p:nvSpPr>
        <p:spPr>
          <a:xfrm>
            <a:off x="839788" y="2505075"/>
            <a:ext cx="5157787"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Content Placeholder 5"/>
          <p:cNvSpPr>
            <a:spLocks noGrp="1"/>
          </p:cNvSpPr>
          <p:nvPr>
            <p:ph sz="quarter" idx="4"/>
          </p:nvPr>
        </p:nvSpPr>
        <p:spPr>
          <a:xfrm>
            <a:off x="6172200" y="2505075"/>
            <a:ext cx="5183188"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7" name="Date Placeholder 6"/>
          <p:cNvSpPr>
            <a:spLocks noGrp="1"/>
          </p:cNvSpPr>
          <p:nvPr>
            <p:ph type="dt" sz="half" idx="10"/>
          </p:nvPr>
        </p:nvSpPr>
        <p:spPr/>
        <p:txBody>
          <a:bodyPr/>
          <a:lstStyle/>
          <a:p>
            <a:endParaRPr lang="pl-PL"/>
          </a:p>
        </p:txBody>
      </p:sp>
      <p:sp>
        <p:nvSpPr>
          <p:cNvPr id="8" name="Footer Placeholder 7"/>
          <p:cNvSpPr>
            <a:spLocks noGrp="1"/>
          </p:cNvSpPr>
          <p:nvPr>
            <p:ph type="ftr" sz="quarter" idx="11"/>
          </p:nvPr>
        </p:nvSpPr>
        <p:spPr/>
        <p:txBody>
          <a:bodyPr/>
          <a:lstStyle/>
          <a:p>
            <a:endParaRPr lang="pl-PL"/>
          </a:p>
        </p:txBody>
      </p:sp>
      <p:sp>
        <p:nvSpPr>
          <p:cNvPr id="9" name="Slide Number Placeholder 8"/>
          <p:cNvSpPr>
            <a:spLocks noGrp="1"/>
          </p:cNvSpPr>
          <p:nvPr>
            <p:ph type="sldNum" sz="quarter" idx="12"/>
          </p:nvPr>
        </p:nvSpPr>
        <p:spPr/>
        <p:txBody>
          <a:bodyPr/>
          <a:lstStyle/>
          <a:p>
            <a:fld id="{C0DE7FCD-74FC-4D3A-9665-54A6D3DBFCED}" type="slidenum">
              <a:rPr lang="pl-PL" smtClean="0"/>
              <a:t>‹#›</a:t>
            </a:fld>
            <a:endParaRPr lang="pl-PL"/>
          </a:p>
        </p:txBody>
      </p:sp>
    </p:spTree>
    <p:extLst>
      <p:ext uri="{BB962C8B-B14F-4D97-AF65-F5344CB8AC3E}">
        <p14:creationId xmlns:p14="http://schemas.microsoft.com/office/powerpoint/2010/main" val="15621275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Date Placeholder 2"/>
          <p:cNvSpPr>
            <a:spLocks noGrp="1"/>
          </p:cNvSpPr>
          <p:nvPr>
            <p:ph type="dt" sz="half" idx="10"/>
          </p:nvPr>
        </p:nvSpPr>
        <p:spPr/>
        <p:txBody>
          <a:bodyPr/>
          <a:lstStyle/>
          <a:p>
            <a:endParaRPr lang="pl-PL"/>
          </a:p>
        </p:txBody>
      </p:sp>
      <p:sp>
        <p:nvSpPr>
          <p:cNvPr id="4" name="Footer Placeholder 3"/>
          <p:cNvSpPr>
            <a:spLocks noGrp="1"/>
          </p:cNvSpPr>
          <p:nvPr>
            <p:ph type="ftr" sz="quarter" idx="11"/>
          </p:nvPr>
        </p:nvSpPr>
        <p:spPr/>
        <p:txBody>
          <a:bodyPr/>
          <a:lstStyle/>
          <a:p>
            <a:endParaRPr lang="pl-PL"/>
          </a:p>
        </p:txBody>
      </p:sp>
      <p:sp>
        <p:nvSpPr>
          <p:cNvPr id="5" name="Slide Number Placeholder 4"/>
          <p:cNvSpPr>
            <a:spLocks noGrp="1"/>
          </p:cNvSpPr>
          <p:nvPr>
            <p:ph type="sldNum" sz="quarter" idx="12"/>
          </p:nvPr>
        </p:nvSpPr>
        <p:spPr/>
        <p:txBody>
          <a:bodyPr/>
          <a:lstStyle/>
          <a:p>
            <a:fld id="{C0DE7FCD-74FC-4D3A-9665-54A6D3DBFCED}" type="slidenum">
              <a:rPr lang="pl-PL" smtClean="0"/>
              <a:t>‹#›</a:t>
            </a:fld>
            <a:endParaRPr lang="pl-PL"/>
          </a:p>
        </p:txBody>
      </p:sp>
    </p:spTree>
    <p:extLst>
      <p:ext uri="{BB962C8B-B14F-4D97-AF65-F5344CB8AC3E}">
        <p14:creationId xmlns:p14="http://schemas.microsoft.com/office/powerpoint/2010/main" val="11952608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pl-PL"/>
          </a:p>
        </p:txBody>
      </p:sp>
      <p:sp>
        <p:nvSpPr>
          <p:cNvPr id="3" name="Footer Placeholder 2"/>
          <p:cNvSpPr>
            <a:spLocks noGrp="1"/>
          </p:cNvSpPr>
          <p:nvPr>
            <p:ph type="ftr" sz="quarter" idx="11"/>
          </p:nvPr>
        </p:nvSpPr>
        <p:spPr/>
        <p:txBody>
          <a:bodyPr/>
          <a:lstStyle/>
          <a:p>
            <a:endParaRPr lang="pl-PL"/>
          </a:p>
        </p:txBody>
      </p:sp>
      <p:sp>
        <p:nvSpPr>
          <p:cNvPr id="4" name="Slide Number Placeholder 3"/>
          <p:cNvSpPr>
            <a:spLocks noGrp="1"/>
          </p:cNvSpPr>
          <p:nvPr>
            <p:ph type="sldNum" sz="quarter" idx="12"/>
          </p:nvPr>
        </p:nvSpPr>
        <p:spPr/>
        <p:txBody>
          <a:bodyPr/>
          <a:lstStyle/>
          <a:p>
            <a:fld id="{C0DE7FCD-74FC-4D3A-9665-54A6D3DBFCED}" type="slidenum">
              <a:rPr lang="pl-PL" smtClean="0"/>
              <a:t>‹#›</a:t>
            </a:fld>
            <a:endParaRPr lang="pl-PL"/>
          </a:p>
        </p:txBody>
      </p:sp>
    </p:spTree>
    <p:extLst>
      <p:ext uri="{BB962C8B-B14F-4D97-AF65-F5344CB8AC3E}">
        <p14:creationId xmlns:p14="http://schemas.microsoft.com/office/powerpoint/2010/main" val="3721461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pl-PL"/>
              <a:t>Kliknij, aby edytować styl</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Date Placeholder 4"/>
          <p:cNvSpPr>
            <a:spLocks noGrp="1"/>
          </p:cNvSpPr>
          <p:nvPr>
            <p:ph type="dt" sz="half" idx="10"/>
          </p:nvPr>
        </p:nvSpPr>
        <p:spPr/>
        <p:txBody>
          <a:bodyPr/>
          <a:lstStyle/>
          <a:p>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C0DE7FCD-74FC-4D3A-9665-54A6D3DBFCED}" type="slidenum">
              <a:rPr lang="pl-PL" smtClean="0"/>
              <a:t>‹#›</a:t>
            </a:fld>
            <a:endParaRPr lang="pl-PL"/>
          </a:p>
        </p:txBody>
      </p:sp>
    </p:spTree>
    <p:extLst>
      <p:ext uri="{BB962C8B-B14F-4D97-AF65-F5344CB8AC3E}">
        <p14:creationId xmlns:p14="http://schemas.microsoft.com/office/powerpoint/2010/main" val="1105907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pl-PL"/>
              <a:t>Kliknij, aby edytować styl</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l-PL"/>
              <a:t>Kliknij ikonę, aby dodać obraz</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Date Placeholder 4"/>
          <p:cNvSpPr>
            <a:spLocks noGrp="1"/>
          </p:cNvSpPr>
          <p:nvPr>
            <p:ph type="dt" sz="half" idx="10"/>
          </p:nvPr>
        </p:nvSpPr>
        <p:spPr/>
        <p:txBody>
          <a:bodyPr/>
          <a:lstStyle/>
          <a:p>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C0DE7FCD-74FC-4D3A-9665-54A6D3DBFCED}" type="slidenum">
              <a:rPr lang="pl-PL" smtClean="0"/>
              <a:t>‹#›</a:t>
            </a:fld>
            <a:endParaRPr lang="pl-PL"/>
          </a:p>
        </p:txBody>
      </p:sp>
    </p:spTree>
    <p:extLst>
      <p:ext uri="{BB962C8B-B14F-4D97-AF65-F5344CB8AC3E}">
        <p14:creationId xmlns:p14="http://schemas.microsoft.com/office/powerpoint/2010/main" val="33955615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l-PL"/>
              <a:t>Kliknij, aby edytować styl</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2/25/2026</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DE7FCD-74FC-4D3A-9665-54A6D3DBFCED}" type="slidenum">
              <a:rPr lang="pl-PL" smtClean="0"/>
              <a:t>‹#›</a:t>
            </a:fld>
            <a:endParaRPr lang="pl-PL"/>
          </a:p>
        </p:txBody>
      </p:sp>
      <p:pic>
        <p:nvPicPr>
          <p:cNvPr id="7" name="Obraz 6" descr="&quot; &quot;">
            <a:extLst>
              <a:ext uri="{FF2B5EF4-FFF2-40B4-BE49-F238E27FC236}">
                <a16:creationId xmlns:a16="http://schemas.microsoft.com/office/drawing/2014/main" id="{AA5FA56B-2473-DD74-2C48-E6C6AB774822}"/>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2826893" y="6125552"/>
            <a:ext cx="7000954" cy="826724"/>
          </a:xfrm>
          <a:prstGeom prst="rect">
            <a:avLst/>
          </a:prstGeom>
        </p:spPr>
      </p:pic>
      <p:pic>
        <p:nvPicPr>
          <p:cNvPr id="8" name="Obraz 7">
            <a:extLst>
              <a:ext uri="{FF2B5EF4-FFF2-40B4-BE49-F238E27FC236}">
                <a16:creationId xmlns:a16="http://schemas.microsoft.com/office/drawing/2014/main" id="{22392F03-1337-654E-261D-11E1A21AE0E8}"/>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10088916" y="6365234"/>
            <a:ext cx="720196" cy="492766"/>
          </a:xfrm>
          <a:prstGeom prst="rect">
            <a:avLst/>
          </a:prstGeom>
        </p:spPr>
      </p:pic>
      <p:pic>
        <p:nvPicPr>
          <p:cNvPr id="9" name="Obraz 8">
            <a:extLst>
              <a:ext uri="{FF2B5EF4-FFF2-40B4-BE49-F238E27FC236}">
                <a16:creationId xmlns:a16="http://schemas.microsoft.com/office/drawing/2014/main" id="{CC793E3D-353F-7A4F-DD72-B8D6A572EDFD}"/>
              </a:ext>
            </a:extLst>
          </p:cNvPr>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1626192" y="6356353"/>
            <a:ext cx="939631" cy="480525"/>
          </a:xfrm>
          <a:prstGeom prst="rect">
            <a:avLst/>
          </a:prstGeom>
        </p:spPr>
      </p:pic>
    </p:spTree>
    <p:extLst>
      <p:ext uri="{BB962C8B-B14F-4D97-AF65-F5344CB8AC3E}">
        <p14:creationId xmlns:p14="http://schemas.microsoft.com/office/powerpoint/2010/main" val="207528540"/>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s://testerzy.pl/baza-wiedzy/artykuly/projektowanie-uniwersalne"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hyperlink" Target="https://www.nik.gov.pl/plik/id,18229,vp,20827.pdf"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hyperlink" Target="https://www.nik.gov.pl/plik/id,18229,vp,20827.pdf" TargetMode="External"/></Relationships>
</file>

<file path=ppt/slides/_rels/slide21.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hyperlink" Target="https://www.nik.gov.pl/plik/id,18229,vp,20827.pdf"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https://budowlaneabc.gov.pl/wp-content/uploads/2017/12/Rys.-36.-Rzut-rampy-dostosowanej-do-potrzeb-os%C3%B3b-z-niepe%C5%82nosprawno%C5%9Bci%C4%85-przed-wej%C5%9Bciem-do-budynku.jpg"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hyperlink" Target="https://budowlaneabc.gov.pl/wp-content/uploads/2017/12/Rys.-36.-Rzut-rampy-dostosowanej-do-potrzeb-os%C3%B3b-z-niepe%C5%82nosprawno%C5%9Bci%C4%85-przed-wej%C5%9Bciem-do-budynku.jpg"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budowlaneabc.gov.pl/wp-content/uploads/2017/12/Rys.-36.-Rzut-rampy-dostosowanej-do-potrzeb-os%C3%B3b-z-niepe%C5%82nosprawno%C5%9Bci%C4%85-przed-wej%C5%9Bciem-do-budynku.jpg"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s://budowlaneabc.gov.pl/wp-content/uploads/2017/12/Rys.-36.-Rzut-rampy-dostosowanej-do-potrzeb-os%C3%B3b-z-niepe%C5%82nosprawno%C5%9Bci%C4%85-przed-wej%C5%9Bciem-do-budynku.jpg" TargetMode="External"/><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budowlaneabc.gov.pl/wp-content/uploads/2017/12/Rys.-36.-Rzut-rampy-dostosowanej-do-potrzeb-os%C3%B3b-z-niepe%C5%82nosprawno%C5%9Bci%C4%85-przed-wej%C5%9Bciem-do-budynku.jpg" TargetMode="External"/><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8.png"/><Relationship Id="rId1" Type="http://schemas.openxmlformats.org/officeDocument/2006/relationships/slideLayout" Target="../slideLayouts/slideLayout7.xml"/><Relationship Id="rId4" Type="http://schemas.openxmlformats.org/officeDocument/2006/relationships/hyperlink" Target="https://budowlaneabc.gov.pl/standardy-projektowania-budynkow-dla-osob-niepelnosprawnych/wprowadzenie/uzytkownicy/przestrzen-manewrowa/" TargetMode="External"/></Relationships>
</file>

<file path=ppt/slides/_rels/slide35.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hyperlink" Target="https://budowlaneabc.gov.pl/standardy-projektowania-budynkow-dla-osob-niepelnosprawnych/budynek/komunikacja-pozioma-budynku/ciagi-komunikacyjne-korytarze/" TargetMode="External"/></Relationships>
</file>

<file path=ppt/slides/_rels/slide36.xml.rels><?xml version="1.0" encoding="UTF-8" standalone="yes"?>
<Relationships xmlns="http://schemas.openxmlformats.org/package/2006/relationships"><Relationship Id="rId3" Type="http://schemas.openxmlformats.org/officeDocument/2006/relationships/hyperlink" Target="https://budowlaneabc.gov.pl/wp-content/uploads/2017/12/Rys.-43.-Miejsce-pracy-biurko-wymiary-element%C3%B3w.jpg" TargetMode="External"/><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hyperlink" Target="https://www.nik.gov.pl/plik/id,18209,vp,20806.pdf" TargetMode="External"/><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www.funduszeeuropejskie.gov.pl/strony/o-funduszach/fundusze-europejskie-bez-barier/informacja-dla-projektodawcow/" TargetMode="External"/><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Layout" Target="../slideLayouts/slideLayout2.xml"/><Relationship Id="rId5" Type="http://schemas.openxmlformats.org/officeDocument/2006/relationships/hyperlink" Target="http://www.altix.pl/pl/tyflografika-drukarnia/tyflografika-tabliczki,-mapy,-plany-dotykowe/" TargetMode="External"/><Relationship Id="rId4" Type="http://schemas.openxmlformats.org/officeDocument/2006/relationships/image" Target="../media/image27.jpg"/></Relationships>
</file>

<file path=ppt/slides/_rels/slide4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29.png"/><Relationship Id="rId1" Type="http://schemas.openxmlformats.org/officeDocument/2006/relationships/slideLayout" Target="../slideLayouts/slideLayout12.xml"/><Relationship Id="rId4" Type="http://schemas.openxmlformats.org/officeDocument/2006/relationships/hyperlink" Target="https://www.funduszeeuropejskie.gov.pl/strony/o-funduszach/promocja/prosto-o-funduszach-europejskich-1/o-prostym-jezyku/"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0.png"/><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oleObject" Target="../embeddings/oleObject1.bin"/><Relationship Id="rId1" Type="http://schemas.openxmlformats.org/officeDocument/2006/relationships/slideLayout" Target="../slideLayouts/slideLayout2.xml"/><Relationship Id="rId6" Type="http://schemas.openxmlformats.org/officeDocument/2006/relationships/image" Target="../media/image8.png"/><Relationship Id="rId5" Type="http://schemas.microsoft.com/office/2007/relationships/hdphoto" Target="../media/hdphoto9.wdp"/><Relationship Id="rId4" Type="http://schemas.openxmlformats.org/officeDocument/2006/relationships/image" Target="../media/image32.png"/></Relationships>
</file>

<file path=ppt/slides/_rels/slide4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35.png"/></Relationships>
</file>

<file path=ppt/slides/_rels/slide4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hyperlink" Target="https://www.nvda.pl/" TargetMode="External"/><Relationship Id="rId2" Type="http://schemas.openxmlformats.org/officeDocument/2006/relationships/hyperlink" Target="https://www.youtube.com/watch?v=YRmRL5gCGCg&amp;t=1s"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g"/><Relationship Id="rId1" Type="http://schemas.openxmlformats.org/officeDocument/2006/relationships/slideLayout" Target="../slideLayouts/slideLayout12.xml"/><Relationship Id="rId4" Type="http://schemas.openxmlformats.org/officeDocument/2006/relationships/image" Target="../media/image40.jpg"/></Relationships>
</file>

<file path=ppt/slides/_rels/slide52.xml.rels><?xml version="1.0" encoding="UTF-8" standalone="yes"?>
<Relationships xmlns="http://schemas.openxmlformats.org/package/2006/relationships"><Relationship Id="rId3" Type="http://schemas.openxmlformats.org/officeDocument/2006/relationships/image" Target="../media/image41.wmf"/><Relationship Id="rId2" Type="http://schemas.openxmlformats.org/officeDocument/2006/relationships/oleObject" Target="../embeddings/oleObject2.bin"/><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42.png"/><Relationship Id="rId1" Type="http://schemas.openxmlformats.org/officeDocument/2006/relationships/slideLayout" Target="../slideLayouts/slideLayout12.xml"/><Relationship Id="rId5" Type="http://schemas.microsoft.com/office/2007/relationships/hdphoto" Target="../media/hdphoto11.wdp"/><Relationship Id="rId4" Type="http://schemas.openxmlformats.org/officeDocument/2006/relationships/image" Target="../media/image43.png"/></Relationships>
</file>

<file path=ppt/slides/_rels/slide54.xml.rels><?xml version="1.0" encoding="UTF-8" standalone="yes"?>
<Relationships xmlns="http://schemas.openxmlformats.org/package/2006/relationships"><Relationship Id="rId3" Type="http://schemas.openxmlformats.org/officeDocument/2006/relationships/image" Target="../media/image45.jfif"/><Relationship Id="rId2" Type="http://schemas.openxmlformats.org/officeDocument/2006/relationships/image" Target="../media/image44.jfif"/><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6.jfif"/><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3" Type="http://schemas.openxmlformats.org/officeDocument/2006/relationships/image" Target="../media/image47.jfif"/><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5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8.jfif"/><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image" Target="../media/image49.jfif"/><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5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hyperlink" Target="https://www.w3.org/TR/WCAG22/" TargetMode="External"/><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3" Type="http://schemas.openxmlformats.org/officeDocument/2006/relationships/hyperlink" Target="http://www.izabela.mrochen.us.edu.pl/" TargetMode="External"/><Relationship Id="rId2" Type="http://schemas.openxmlformats.org/officeDocument/2006/relationships/image" Target="../media/image54.png"/><Relationship Id="rId1" Type="http://schemas.openxmlformats.org/officeDocument/2006/relationships/slideLayout" Target="../slideLayouts/slideLayout12.xml"/><Relationship Id="rId5" Type="http://schemas.openxmlformats.org/officeDocument/2006/relationships/image" Target="../media/image8.png"/><Relationship Id="rId4" Type="http://schemas.openxmlformats.org/officeDocument/2006/relationships/hyperlink" Target="https://www.youtube.com/watch?v=ZOr4OeGx8pw" TargetMode="External"/></Relationships>
</file>

<file path=ppt/slides/_rels/slide6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hyperlink" Target="https://www.youtube.com/watch?v=lJMhtkN7O2A" TargetMode="External"/><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hyperlink" Target="https://www.slideshare.net/mapabarier/ap-zajac-ideauniwersalnegoprojektowaniajakowyzwanie"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funduszeeuropejskie.gov.pl/strony/o-funduszach/fundusze-europejskie-bez-barier/informacja-dla-projektodawcow/" TargetMode="External"/><Relationship Id="rId2" Type="http://schemas.openxmlformats.org/officeDocument/2006/relationships/image" Target="../media/image7.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odtytuł 2">
            <a:extLst>
              <a:ext uri="{FF2B5EF4-FFF2-40B4-BE49-F238E27FC236}">
                <a16:creationId xmlns:a16="http://schemas.microsoft.com/office/drawing/2014/main" id="{03B11D36-B853-6DA4-4099-C970D0B8E91A}"/>
              </a:ext>
            </a:extLst>
          </p:cNvPr>
          <p:cNvSpPr txBox="1">
            <a:spLocks noGrp="1"/>
          </p:cNvSpPr>
          <p:nvPr>
            <p:ph type="title"/>
          </p:nvPr>
        </p:nvSpPr>
        <p:spPr>
          <a:xfrm>
            <a:off x="13954" y="7611"/>
            <a:ext cx="12178046" cy="139638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600"/>
              </a:spcBef>
              <a:defRPr/>
            </a:pPr>
            <a:r>
              <a:rPr lang="pl-PL" sz="2800" b="1" dirty="0">
                <a:latin typeface="Calibri" panose="020F0502020204030204" pitchFamily="34" charset="0"/>
                <a:ea typeface="Calibri" panose="020F0502020204030204" pitchFamily="34" charset="0"/>
              </a:rPr>
              <a:t>Projekt „Uniwersytet otwarty na potrzeby osób z niepełnosprawnościami” dofinansowany ze środków Programu Operacyjnego Wiedza Edukacja Rozwój POWR.03.05.00-00-A023/19</a:t>
            </a:r>
          </a:p>
        </p:txBody>
      </p:sp>
      <p:sp>
        <p:nvSpPr>
          <p:cNvPr id="2" name="Tytuł 6" descr="&quot; &quot;">
            <a:extLst>
              <a:ext uri="{FF2B5EF4-FFF2-40B4-BE49-F238E27FC236}">
                <a16:creationId xmlns:a16="http://schemas.microsoft.com/office/drawing/2014/main" id="{3907A4B9-15EB-0915-6FC0-4BE79AB55E90}"/>
              </a:ext>
            </a:extLst>
          </p:cNvPr>
          <p:cNvSpPr txBox="1">
            <a:spLocks/>
          </p:cNvSpPr>
          <p:nvPr/>
        </p:nvSpPr>
        <p:spPr>
          <a:xfrm>
            <a:off x="0" y="1810110"/>
            <a:ext cx="12192000" cy="2369880"/>
          </a:xfrm>
          <a:prstGeom prst="rect">
            <a:avLst/>
          </a:prstGeom>
          <a:solidFill>
            <a:srgbClr val="004992"/>
          </a:solidFill>
          <a:ln w="12700" cap="flat" cmpd="sng" algn="ctr">
            <a:no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539750"/>
            <a:r>
              <a:rPr lang="pl-PL" sz="5400" b="1" dirty="0">
                <a:solidFill>
                  <a:schemeClr val="bg1"/>
                </a:solidFill>
              </a:rPr>
              <a:t>Dostępność przestrzeni akademickiej dla osób z niepełnosprawnościami</a:t>
            </a:r>
            <a:endParaRPr lang="en-US" sz="5400" b="1" dirty="0">
              <a:solidFill>
                <a:schemeClr val="bg1"/>
              </a:solidFill>
            </a:endParaRPr>
          </a:p>
        </p:txBody>
      </p:sp>
      <p:sp>
        <p:nvSpPr>
          <p:cNvPr id="5" name="Symbol zastępczy numeru slajdu 4">
            <a:extLst>
              <a:ext uri="{FF2B5EF4-FFF2-40B4-BE49-F238E27FC236}">
                <a16:creationId xmlns:a16="http://schemas.microsoft.com/office/drawing/2014/main" id="{D01F1937-559C-756A-E582-75D1036CF48F}"/>
              </a:ext>
            </a:extLst>
          </p:cNvPr>
          <p:cNvSpPr>
            <a:spLocks noGrp="1"/>
          </p:cNvSpPr>
          <p:nvPr>
            <p:ph type="sldNum" sz="quarter" idx="12"/>
          </p:nvPr>
        </p:nvSpPr>
        <p:spPr>
          <a:xfrm>
            <a:off x="9448800" y="6484184"/>
            <a:ext cx="2743200" cy="365125"/>
          </a:xfrm>
        </p:spPr>
        <p:txBody>
          <a:bodyPr/>
          <a:lstStyle/>
          <a:p>
            <a:fld id="{C0DE7FCD-74FC-4D3A-9665-54A6D3DBFCED}" type="slidenum">
              <a:rPr lang="pl-PL" smtClean="0"/>
              <a:t>1</a:t>
            </a:fld>
            <a:endParaRPr lang="pl-PL" dirty="0"/>
          </a:p>
        </p:txBody>
      </p:sp>
    </p:spTree>
    <p:extLst>
      <p:ext uri="{BB962C8B-B14F-4D97-AF65-F5344CB8AC3E}">
        <p14:creationId xmlns:p14="http://schemas.microsoft.com/office/powerpoint/2010/main" val="31856978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60B005B-1135-B805-3494-ACCD3B783C11}"/>
              </a:ext>
            </a:extLst>
          </p:cNvPr>
          <p:cNvSpPr>
            <a:spLocks noGrp="1"/>
          </p:cNvSpPr>
          <p:nvPr>
            <p:ph type="title"/>
          </p:nvPr>
        </p:nvSpPr>
        <p:spPr>
          <a:xfrm>
            <a:off x="0" y="1"/>
            <a:ext cx="10014438" cy="819000"/>
          </a:xfrm>
        </p:spPr>
        <p:txBody>
          <a:bodyPr>
            <a:normAutofit/>
          </a:bodyPr>
          <a:lstStyle/>
          <a:p>
            <a:r>
              <a:rPr lang="pl-PL" sz="3600" b="1" dirty="0">
                <a:latin typeface="+mn-lt"/>
              </a:rPr>
              <a:t>Zasady projektowania uniwersalnego (1 z 4)</a:t>
            </a:r>
          </a:p>
        </p:txBody>
      </p:sp>
      <p:sp>
        <p:nvSpPr>
          <p:cNvPr id="4" name="Symbol zastępczy tekstu 4">
            <a:extLst>
              <a:ext uri="{FF2B5EF4-FFF2-40B4-BE49-F238E27FC236}">
                <a16:creationId xmlns:a16="http://schemas.microsoft.com/office/drawing/2014/main" id="{213F0A0B-8C3E-990C-1B21-5DC4C0FC3CA0}"/>
              </a:ext>
            </a:extLst>
          </p:cNvPr>
          <p:cNvSpPr txBox="1">
            <a:spLocks/>
          </p:cNvSpPr>
          <p:nvPr/>
        </p:nvSpPr>
        <p:spPr>
          <a:xfrm>
            <a:off x="0" y="775853"/>
            <a:ext cx="11226000" cy="3778147"/>
          </a:xfrm>
          <a:prstGeom prst="rect">
            <a:avLst/>
          </a:prstGeom>
        </p:spPr>
        <p:txBody>
          <a:bodyPr vert="horz" lIns="91440" tIns="45720" rIns="91440" bIns="45720" rtlCol="0" anchor="ctr"/>
          <a:lstStyle>
            <a:defPPr>
              <a:defRPr lang="en-US"/>
            </a:defPPr>
            <a:lvl1pPr marL="0" algn="ct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450850" lvl="1" indent="-271145">
              <a:lnSpc>
                <a:spcPct val="150000"/>
              </a:lnSpc>
              <a:spcBef>
                <a:spcPts val="600"/>
              </a:spcBef>
              <a:buFont typeface="+mj-lt"/>
              <a:buAutoNum type="arabicPeriod"/>
            </a:pPr>
            <a:r>
              <a:rPr lang="pl-PL" sz="2000" b="1" dirty="0"/>
              <a:t>Użyteczność dla osób o różnej sprawności </a:t>
            </a:r>
            <a:r>
              <a:rPr lang="pl-PL" sz="2000" dirty="0"/>
              <a:t>- przestrzeń i usługi powinny być dostępne dla wszystkich użytkowników, bez dodatkowej potrzeby projektowania specjalnych lub zastępczych urządzeń dla osób o różnych potrzebach (np. teksty alternatywne do ilustracji).</a:t>
            </a:r>
          </a:p>
          <a:p>
            <a:pPr marL="450850" lvl="1" indent="-271145">
              <a:lnSpc>
                <a:spcPct val="150000"/>
              </a:lnSpc>
              <a:spcBef>
                <a:spcPts val="600"/>
              </a:spcBef>
              <a:buFont typeface="+mj-lt"/>
              <a:buAutoNum type="arabicPeriod"/>
            </a:pPr>
            <a:r>
              <a:rPr lang="pl-PL" sz="2000" b="1" dirty="0"/>
              <a:t>Elastyczność w użytkowaniu - </a:t>
            </a:r>
            <a:r>
              <a:rPr lang="pl-PL" sz="2000" dirty="0"/>
              <a:t>stosowane rozwiązania muszą umożliwiać wybór metod korzystania </a:t>
            </a:r>
            <a:br>
              <a:rPr lang="pl-PL" sz="2000" dirty="0"/>
            </a:br>
            <a:r>
              <a:rPr lang="pl-PL" sz="2000" dirty="0"/>
              <a:t>z rozwiązania (np. zapewnienie pętli indukcyjnej oraz wsparcia tłumacza języka migowego).</a:t>
            </a:r>
            <a:endParaRPr lang="pl-PL" sz="2000" dirty="0">
              <a:cs typeface="Arial"/>
            </a:endParaRPr>
          </a:p>
          <a:p>
            <a:pPr marL="450850" lvl="1" indent="-271145">
              <a:lnSpc>
                <a:spcPct val="150000"/>
              </a:lnSpc>
              <a:spcBef>
                <a:spcPts val="600"/>
              </a:spcBef>
              <a:buFont typeface="+mj-lt"/>
              <a:buAutoNum type="arabicPeriod"/>
            </a:pPr>
            <a:r>
              <a:rPr lang="pl-PL" sz="2000" b="1" dirty="0"/>
              <a:t>Proste i intuicyjne użytkowanie </a:t>
            </a:r>
            <a:r>
              <a:rPr lang="pl-PL" sz="2000" dirty="0"/>
              <a:t>- stosowane rozwiązania muszą być zrozumiałe przez ich odbiorców, dostępna infrastruktura powinna iść w parze z prostymi zasadami korzystania z urządzeń, które tę dostępność tworzą (np. </a:t>
            </a:r>
            <a:r>
              <a:rPr lang="pl-PL" sz="2000" dirty="0" err="1"/>
              <a:t>tyfloplany</a:t>
            </a:r>
            <a:r>
              <a:rPr lang="pl-PL" sz="2000" dirty="0"/>
              <a:t>).</a:t>
            </a:r>
            <a:endParaRPr lang="pl-PL" sz="2000" dirty="0">
              <a:cs typeface="Arial"/>
            </a:endParaRPr>
          </a:p>
        </p:txBody>
      </p:sp>
      <p:sp>
        <p:nvSpPr>
          <p:cNvPr id="6" name="Prostokąt 5" descr="&quot; &quot;">
            <a:extLst>
              <a:ext uri="{FF2B5EF4-FFF2-40B4-BE49-F238E27FC236}">
                <a16:creationId xmlns:a16="http://schemas.microsoft.com/office/drawing/2014/main" id="{8E1EAF60-967A-8856-14DB-22373ABEB4D1}"/>
              </a:ext>
              <a:ext uri="{C183D7F6-B498-43B3-948B-1728B52AA6E4}">
                <adec:decorative xmlns:adec="http://schemas.microsoft.com/office/drawing/2017/decorative" val="0"/>
              </a:ext>
            </a:extLst>
          </p:cNvPr>
          <p:cNvSpPr/>
          <p:nvPr/>
        </p:nvSpPr>
        <p:spPr>
          <a:xfrm>
            <a:off x="6534150" y="5329852"/>
            <a:ext cx="5657850" cy="772617"/>
          </a:xfrm>
          <a:prstGeom prst="rect">
            <a:avLst/>
          </a:prstGeom>
          <a:solidFill>
            <a:srgbClr val="0049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720000"/>
            <a:r>
              <a:rPr lang="pl-PL" sz="2000" dirty="0"/>
              <a:t>Zasady odnoszą się również do tworzenia formularzy i informacji dla studentów</a:t>
            </a:r>
          </a:p>
        </p:txBody>
      </p:sp>
      <p:sp>
        <p:nvSpPr>
          <p:cNvPr id="8" name="Symbol zastępczy numeru slajdu 7">
            <a:extLst>
              <a:ext uri="{FF2B5EF4-FFF2-40B4-BE49-F238E27FC236}">
                <a16:creationId xmlns:a16="http://schemas.microsoft.com/office/drawing/2014/main" id="{D1D9D091-8AAF-421F-D4DD-111B14067F22}"/>
              </a:ext>
            </a:extLst>
          </p:cNvPr>
          <p:cNvSpPr>
            <a:spLocks noGrp="1"/>
          </p:cNvSpPr>
          <p:nvPr>
            <p:ph type="sldNum" sz="quarter" idx="12"/>
          </p:nvPr>
        </p:nvSpPr>
        <p:spPr>
          <a:xfrm>
            <a:off x="9446503" y="6492875"/>
            <a:ext cx="2743200" cy="365125"/>
          </a:xfrm>
        </p:spPr>
        <p:txBody>
          <a:bodyPr/>
          <a:lstStyle/>
          <a:p>
            <a:fld id="{C0DE7FCD-74FC-4D3A-9665-54A6D3DBFCED}" type="slidenum">
              <a:rPr lang="pl-PL" smtClean="0"/>
              <a:t>10</a:t>
            </a:fld>
            <a:endParaRPr lang="pl-PL" dirty="0"/>
          </a:p>
        </p:txBody>
      </p:sp>
      <p:pic>
        <p:nvPicPr>
          <p:cNvPr id="7" name="Obraz 6">
            <a:extLst>
              <a:ext uri="{FF2B5EF4-FFF2-40B4-BE49-F238E27FC236}">
                <a16:creationId xmlns:a16="http://schemas.microsoft.com/office/drawing/2014/main" id="{80AEF141-E05E-BA6F-634C-F3A63D3E3178}"/>
              </a:ext>
              <a:ext uri="{C183D7F6-B498-43B3-948B-1728B52AA6E4}">
                <adec:decorative xmlns:adec="http://schemas.microsoft.com/office/drawing/2017/decorative" val="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6534151" y="5262037"/>
            <a:ext cx="772617" cy="772617"/>
          </a:xfrm>
          <a:prstGeom prst="rect">
            <a:avLst/>
          </a:prstGeom>
        </p:spPr>
      </p:pic>
    </p:spTree>
    <p:extLst>
      <p:ext uri="{BB962C8B-B14F-4D97-AF65-F5344CB8AC3E}">
        <p14:creationId xmlns:p14="http://schemas.microsoft.com/office/powerpoint/2010/main" val="18614686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60B005B-1135-B805-3494-ACCD3B783C11}"/>
              </a:ext>
            </a:extLst>
          </p:cNvPr>
          <p:cNvSpPr>
            <a:spLocks noGrp="1"/>
          </p:cNvSpPr>
          <p:nvPr>
            <p:ph type="title"/>
          </p:nvPr>
        </p:nvSpPr>
        <p:spPr>
          <a:xfrm>
            <a:off x="12463" y="1"/>
            <a:ext cx="10014438" cy="863999"/>
          </a:xfrm>
        </p:spPr>
        <p:txBody>
          <a:bodyPr>
            <a:normAutofit/>
          </a:bodyPr>
          <a:lstStyle/>
          <a:p>
            <a:r>
              <a:rPr lang="pl-PL" sz="3600" b="1" dirty="0">
                <a:latin typeface="+mn-lt"/>
              </a:rPr>
              <a:t>Zasady projektowania uniwersalnego (2 z 4)</a:t>
            </a:r>
          </a:p>
        </p:txBody>
      </p:sp>
      <p:sp>
        <p:nvSpPr>
          <p:cNvPr id="9" name="Symbol zastępczy numeru slajdu 8">
            <a:extLst>
              <a:ext uri="{FF2B5EF4-FFF2-40B4-BE49-F238E27FC236}">
                <a16:creationId xmlns:a16="http://schemas.microsoft.com/office/drawing/2014/main" id="{4278A6DB-D0E5-33E3-68E3-21BC91A1BE00}"/>
              </a:ext>
            </a:extLst>
          </p:cNvPr>
          <p:cNvSpPr>
            <a:spLocks noGrp="1"/>
          </p:cNvSpPr>
          <p:nvPr>
            <p:ph type="sldNum" sz="quarter" idx="12"/>
          </p:nvPr>
        </p:nvSpPr>
        <p:spPr>
          <a:xfrm>
            <a:off x="9432000" y="6485263"/>
            <a:ext cx="2743200" cy="365125"/>
          </a:xfrm>
        </p:spPr>
        <p:txBody>
          <a:bodyPr/>
          <a:lstStyle/>
          <a:p>
            <a:fld id="{C0DE7FCD-74FC-4D3A-9665-54A6D3DBFCED}" type="slidenum">
              <a:rPr lang="pl-PL" smtClean="0"/>
              <a:t>11</a:t>
            </a:fld>
            <a:endParaRPr lang="pl-PL" dirty="0"/>
          </a:p>
        </p:txBody>
      </p:sp>
      <p:sp>
        <p:nvSpPr>
          <p:cNvPr id="5" name="Symbol zastępczy tekstu 4">
            <a:extLst>
              <a:ext uri="{FF2B5EF4-FFF2-40B4-BE49-F238E27FC236}">
                <a16:creationId xmlns:a16="http://schemas.microsoft.com/office/drawing/2014/main" id="{6BC82A28-C338-14D4-C31C-4A2FB3EA74E8}"/>
              </a:ext>
            </a:extLst>
          </p:cNvPr>
          <p:cNvSpPr txBox="1">
            <a:spLocks/>
          </p:cNvSpPr>
          <p:nvPr/>
        </p:nvSpPr>
        <p:spPr>
          <a:xfrm>
            <a:off x="27909" y="864000"/>
            <a:ext cx="12151628" cy="4500000"/>
          </a:xfrm>
          <a:prstGeom prst="rect">
            <a:avLst/>
          </a:prstGeom>
        </p:spPr>
        <p:txBody>
          <a:bodyPr lIns="0" tIns="0" rIns="0" bIns="0" numCol="1" spcCol="540000" anchor="t">
            <a:noAutofit/>
          </a:bodyPr>
          <a:lstStyle>
            <a:lvl1pPr marL="0" indent="0" algn="l" eaLnBrk="1" hangingPunct="1">
              <a:lnSpc>
                <a:spcPct val="115000"/>
              </a:lnSpc>
              <a:spcBef>
                <a:spcPts val="5200"/>
              </a:spcBef>
              <a:buFontTx/>
              <a:buNone/>
              <a:tabLst>
                <a:tab pos="720000" algn="l"/>
              </a:tabLst>
              <a:defRPr sz="3600">
                <a:solidFill>
                  <a:schemeClr val="tx1"/>
                </a:solidFill>
                <a:latin typeface="+mn-lt"/>
                <a:ea typeface="+mn-ea"/>
                <a:cs typeface="+mn-cs"/>
              </a:defRPr>
            </a:lvl1pPr>
            <a:lvl2pPr marL="572400" indent="-571500" algn="l" eaLnBrk="1" hangingPunct="1">
              <a:lnSpc>
                <a:spcPct val="115000"/>
              </a:lnSpc>
              <a:spcBef>
                <a:spcPts val="5000"/>
              </a:spcBef>
              <a:buClr>
                <a:schemeClr val="tx1"/>
              </a:buClr>
              <a:buSzPct val="120000"/>
              <a:buFont typeface="Wingdings" panose="05000000000000000000" pitchFamily="2" charset="2"/>
              <a:buChar char="§"/>
              <a:tabLst>
                <a:tab pos="648000" algn="l"/>
              </a:tabLst>
              <a:defRPr sz="3600">
                <a:solidFill>
                  <a:schemeClr val="tx1"/>
                </a:solidFill>
                <a:latin typeface="+mn-lt"/>
                <a:ea typeface="+mn-ea"/>
                <a:cs typeface="+mn-cs"/>
              </a:defRPr>
            </a:lvl2pPr>
            <a:lvl3pPr marL="504000" indent="-504000" algn="l" eaLnBrk="1" hangingPunct="1">
              <a:lnSpc>
                <a:spcPct val="115000"/>
              </a:lnSpc>
              <a:defRPr sz="3600">
                <a:solidFill>
                  <a:schemeClr val="tx1"/>
                </a:solidFill>
                <a:latin typeface="+mn-lt"/>
                <a:ea typeface="+mn-ea"/>
                <a:cs typeface="+mn-cs"/>
              </a:defRPr>
            </a:lvl3pPr>
            <a:lvl4pPr marL="504000" indent="-504000" algn="l" eaLnBrk="1" hangingPunct="1">
              <a:lnSpc>
                <a:spcPct val="115000"/>
              </a:lnSpc>
              <a:defRPr sz="3600">
                <a:solidFill>
                  <a:schemeClr val="tx1"/>
                </a:solidFill>
                <a:latin typeface="+mn-lt"/>
                <a:ea typeface="+mn-ea"/>
                <a:cs typeface="+mn-cs"/>
              </a:defRPr>
            </a:lvl4pPr>
            <a:lvl5pPr marL="504000" indent="-504000" algn="l" eaLnBrk="1" hangingPunct="1">
              <a:lnSpc>
                <a:spcPct val="115000"/>
              </a:lnSpc>
              <a:defRPr sz="3600">
                <a:solidFill>
                  <a:schemeClr val="tx1"/>
                </a:solidFill>
                <a:latin typeface="+mn-lt"/>
                <a:ea typeface="+mn-ea"/>
                <a:cs typeface="+mn-cs"/>
              </a:defRPr>
            </a:lvl5pPr>
            <a:lvl6pPr marL="2772739" eaLnBrk="1" hangingPunct="1">
              <a:defRPr>
                <a:latin typeface="+mn-lt"/>
                <a:ea typeface="+mn-ea"/>
                <a:cs typeface="+mn-cs"/>
              </a:defRPr>
            </a:lvl6pPr>
            <a:lvl7pPr marL="3327285" eaLnBrk="1" hangingPunct="1">
              <a:defRPr>
                <a:latin typeface="+mn-lt"/>
                <a:ea typeface="+mn-ea"/>
                <a:cs typeface="+mn-cs"/>
              </a:defRPr>
            </a:lvl7pPr>
            <a:lvl8pPr marL="3881833" eaLnBrk="1" hangingPunct="1">
              <a:defRPr>
                <a:latin typeface="+mn-lt"/>
                <a:ea typeface="+mn-ea"/>
                <a:cs typeface="+mn-cs"/>
              </a:defRPr>
            </a:lvl8pPr>
            <a:lvl9pPr marL="4436381" eaLnBrk="1" hangingPunct="1">
              <a:defRPr>
                <a:latin typeface="+mn-lt"/>
                <a:ea typeface="+mn-ea"/>
                <a:cs typeface="+mn-cs"/>
              </a:defRPr>
            </a:lvl9pPr>
          </a:lstStyle>
          <a:p>
            <a:pPr marL="521970" lvl="1" indent="-342900">
              <a:lnSpc>
                <a:spcPct val="150000"/>
              </a:lnSpc>
              <a:spcBef>
                <a:spcPts val="600"/>
              </a:spcBef>
              <a:buFont typeface="+mj-lt"/>
              <a:buAutoNum type="arabicPeriod" startAt="4"/>
            </a:pPr>
            <a:r>
              <a:rPr lang="pl-PL" sz="2000" b="1" dirty="0"/>
              <a:t>Czytelna informacja </a:t>
            </a:r>
            <a:r>
              <a:rPr lang="pl-PL" sz="2000" dirty="0"/>
              <a:t>- powinna być dostępna dla różnych użytkowników, co oznacza zastosowanie jej w formie głosowej, pisemnej, dotykowej, stosowanie tekstu w różnym formacie wraz z zapewnieniem przejrzystości przekazu (np. materiały powielane na ksero powinny być dobrej jakości).</a:t>
            </a:r>
          </a:p>
          <a:p>
            <a:pPr marL="521970" lvl="1" indent="-342900">
              <a:lnSpc>
                <a:spcPct val="150000"/>
              </a:lnSpc>
              <a:spcBef>
                <a:spcPts val="600"/>
              </a:spcBef>
              <a:buFont typeface="+mj-lt"/>
              <a:buAutoNum type="arabicPeriod" startAt="4"/>
            </a:pPr>
            <a:r>
              <a:rPr lang="pl-PL" sz="2000" b="1" dirty="0"/>
              <a:t>Tolerancja na błędy </a:t>
            </a:r>
            <a:r>
              <a:rPr lang="pl-PL" sz="2000" dirty="0"/>
              <a:t>- konieczne jest uwzględnienie faktu, że nawet pełna zgodność z przepisami prawa </a:t>
            </a:r>
            <a:br>
              <a:rPr lang="pl-PL" sz="2000" dirty="0"/>
            </a:br>
            <a:r>
              <a:rPr lang="pl-PL" sz="2000" dirty="0"/>
              <a:t>i normami technicznymi nie zawsze musi oznaczać pełną użyteczność rozwiązań dla osób ze szczególnymi potrzebami. Rozwiązania, które są udogodnieniem dla osób z jednym rodzajem niepełnosprawności, bywają utrudnieniem dla osób z innymi rodzajami niepełnosprawnościami (np. płyty chodnikowe z fakturą dostosowaną dla osób niewidomych i ścieżki fakturowe mogą stanowić utrudnienie dla osób z niepełnosprawnością ruchową).</a:t>
            </a:r>
            <a:endParaRPr lang="pl-PL" sz="2000" dirty="0">
              <a:cs typeface="Arial"/>
            </a:endParaRPr>
          </a:p>
        </p:txBody>
      </p:sp>
    </p:spTree>
    <p:extLst>
      <p:ext uri="{BB962C8B-B14F-4D97-AF65-F5344CB8AC3E}">
        <p14:creationId xmlns:p14="http://schemas.microsoft.com/office/powerpoint/2010/main" val="30370511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E36253F-3169-34C9-344E-B6C60D1B5D8D}"/>
              </a:ext>
            </a:extLst>
          </p:cNvPr>
          <p:cNvSpPr>
            <a:spLocks noGrp="1"/>
          </p:cNvSpPr>
          <p:nvPr>
            <p:ph type="title"/>
          </p:nvPr>
        </p:nvSpPr>
        <p:spPr>
          <a:xfrm>
            <a:off x="0" y="4783"/>
            <a:ext cx="9800492" cy="904217"/>
          </a:xfrm>
        </p:spPr>
        <p:txBody>
          <a:bodyPr>
            <a:normAutofit/>
          </a:bodyPr>
          <a:lstStyle/>
          <a:p>
            <a:r>
              <a:rPr lang="pl-PL" sz="3600" b="1" dirty="0">
                <a:latin typeface="+mn-lt"/>
              </a:rPr>
              <a:t>Zasady projektowania uniwersalnego (3 z 4)</a:t>
            </a:r>
          </a:p>
        </p:txBody>
      </p:sp>
      <p:sp>
        <p:nvSpPr>
          <p:cNvPr id="7" name="Symbol zastępczy numeru slajdu 6">
            <a:extLst>
              <a:ext uri="{FF2B5EF4-FFF2-40B4-BE49-F238E27FC236}">
                <a16:creationId xmlns:a16="http://schemas.microsoft.com/office/drawing/2014/main" id="{61A9E112-9D66-163B-9604-979F81D0E4F2}"/>
              </a:ext>
            </a:extLst>
          </p:cNvPr>
          <p:cNvSpPr>
            <a:spLocks noGrp="1"/>
          </p:cNvSpPr>
          <p:nvPr>
            <p:ph type="sldNum" sz="quarter" idx="12"/>
          </p:nvPr>
        </p:nvSpPr>
        <p:spPr>
          <a:xfrm>
            <a:off x="9448800" y="6492875"/>
            <a:ext cx="2743200" cy="365125"/>
          </a:xfrm>
        </p:spPr>
        <p:txBody>
          <a:bodyPr/>
          <a:lstStyle/>
          <a:p>
            <a:fld id="{C0DE7FCD-74FC-4D3A-9665-54A6D3DBFCED}" type="slidenum">
              <a:rPr lang="pl-PL" smtClean="0"/>
              <a:t>12</a:t>
            </a:fld>
            <a:endParaRPr lang="pl-PL" dirty="0"/>
          </a:p>
        </p:txBody>
      </p:sp>
      <p:sp>
        <p:nvSpPr>
          <p:cNvPr id="5" name="Symbol zastępczy tekstu 4">
            <a:extLst>
              <a:ext uri="{FF2B5EF4-FFF2-40B4-BE49-F238E27FC236}">
                <a16:creationId xmlns:a16="http://schemas.microsoft.com/office/drawing/2014/main" id="{CED14087-DB63-F9C3-0DF7-D623A1E2D1B5}"/>
              </a:ext>
            </a:extLst>
          </p:cNvPr>
          <p:cNvSpPr txBox="1">
            <a:spLocks/>
          </p:cNvSpPr>
          <p:nvPr/>
        </p:nvSpPr>
        <p:spPr>
          <a:xfrm>
            <a:off x="66000" y="909000"/>
            <a:ext cx="11970000" cy="4635000"/>
          </a:xfrm>
          <a:prstGeom prst="rect">
            <a:avLst/>
          </a:prstGeom>
        </p:spPr>
        <p:txBody>
          <a:bodyPr lIns="0" tIns="0" rIns="0" bIns="0" numCol="1" spcCol="540000" anchor="t">
            <a:noAutofit/>
          </a:bodyPr>
          <a:lstStyle>
            <a:lvl1pPr marL="0" indent="0" algn="l" eaLnBrk="1" hangingPunct="1">
              <a:lnSpc>
                <a:spcPct val="115000"/>
              </a:lnSpc>
              <a:spcBef>
                <a:spcPts val="5200"/>
              </a:spcBef>
              <a:buFontTx/>
              <a:buNone/>
              <a:tabLst>
                <a:tab pos="720000" algn="l"/>
              </a:tabLst>
              <a:defRPr sz="3600">
                <a:solidFill>
                  <a:schemeClr val="tx1"/>
                </a:solidFill>
                <a:latin typeface="+mn-lt"/>
                <a:ea typeface="+mn-ea"/>
                <a:cs typeface="+mn-cs"/>
              </a:defRPr>
            </a:lvl1pPr>
            <a:lvl2pPr marL="572400" indent="-571500" algn="l" eaLnBrk="1" hangingPunct="1">
              <a:lnSpc>
                <a:spcPct val="115000"/>
              </a:lnSpc>
              <a:spcBef>
                <a:spcPts val="5000"/>
              </a:spcBef>
              <a:buClr>
                <a:schemeClr val="tx1"/>
              </a:buClr>
              <a:buSzPct val="120000"/>
              <a:buFont typeface="Wingdings" panose="05000000000000000000" pitchFamily="2" charset="2"/>
              <a:buChar char="§"/>
              <a:tabLst>
                <a:tab pos="648000" algn="l"/>
              </a:tabLst>
              <a:defRPr sz="3600">
                <a:solidFill>
                  <a:schemeClr val="tx1"/>
                </a:solidFill>
                <a:latin typeface="+mn-lt"/>
                <a:ea typeface="+mn-ea"/>
                <a:cs typeface="+mn-cs"/>
              </a:defRPr>
            </a:lvl2pPr>
            <a:lvl3pPr marL="504000" indent="-504000" algn="l" eaLnBrk="1" hangingPunct="1">
              <a:lnSpc>
                <a:spcPct val="115000"/>
              </a:lnSpc>
              <a:defRPr sz="3600">
                <a:solidFill>
                  <a:schemeClr val="tx1"/>
                </a:solidFill>
                <a:latin typeface="+mn-lt"/>
                <a:ea typeface="+mn-ea"/>
                <a:cs typeface="+mn-cs"/>
              </a:defRPr>
            </a:lvl3pPr>
            <a:lvl4pPr marL="504000" indent="-504000" algn="l" eaLnBrk="1" hangingPunct="1">
              <a:lnSpc>
                <a:spcPct val="115000"/>
              </a:lnSpc>
              <a:defRPr sz="3600">
                <a:solidFill>
                  <a:schemeClr val="tx1"/>
                </a:solidFill>
                <a:latin typeface="+mn-lt"/>
                <a:ea typeface="+mn-ea"/>
                <a:cs typeface="+mn-cs"/>
              </a:defRPr>
            </a:lvl4pPr>
            <a:lvl5pPr marL="504000" indent="-504000" algn="l" eaLnBrk="1" hangingPunct="1">
              <a:lnSpc>
                <a:spcPct val="115000"/>
              </a:lnSpc>
              <a:defRPr sz="3600">
                <a:solidFill>
                  <a:schemeClr val="tx1"/>
                </a:solidFill>
                <a:latin typeface="+mn-lt"/>
                <a:ea typeface="+mn-ea"/>
                <a:cs typeface="+mn-cs"/>
              </a:defRPr>
            </a:lvl5pPr>
            <a:lvl6pPr marL="2772739" eaLnBrk="1" hangingPunct="1">
              <a:defRPr>
                <a:latin typeface="+mn-lt"/>
                <a:ea typeface="+mn-ea"/>
                <a:cs typeface="+mn-cs"/>
              </a:defRPr>
            </a:lvl6pPr>
            <a:lvl7pPr marL="3327285" eaLnBrk="1" hangingPunct="1">
              <a:defRPr>
                <a:latin typeface="+mn-lt"/>
                <a:ea typeface="+mn-ea"/>
                <a:cs typeface="+mn-cs"/>
              </a:defRPr>
            </a:lvl7pPr>
            <a:lvl8pPr marL="3881833" eaLnBrk="1" hangingPunct="1">
              <a:defRPr>
                <a:latin typeface="+mn-lt"/>
                <a:ea typeface="+mn-ea"/>
                <a:cs typeface="+mn-cs"/>
              </a:defRPr>
            </a:lvl8pPr>
            <a:lvl9pPr marL="4436381" eaLnBrk="1" hangingPunct="1">
              <a:defRPr>
                <a:latin typeface="+mn-lt"/>
                <a:ea typeface="+mn-ea"/>
                <a:cs typeface="+mn-cs"/>
              </a:defRPr>
            </a:lvl9pPr>
          </a:lstStyle>
          <a:p>
            <a:pPr marL="521970" indent="-342900">
              <a:lnSpc>
                <a:spcPct val="150000"/>
              </a:lnSpc>
              <a:spcBef>
                <a:spcPts val="600"/>
              </a:spcBef>
              <a:buFont typeface="+mj-lt"/>
              <a:buAutoNum type="arabicPeriod" startAt="6"/>
            </a:pPr>
            <a:r>
              <a:rPr lang="pl-PL" sz="2000" b="1" dirty="0"/>
              <a:t>Wygodne użytkowanie bez wysiłku </a:t>
            </a:r>
            <a:r>
              <a:rPr lang="pl-PL" sz="2000" dirty="0"/>
              <a:t>- zastosowane rozwiązania powinny być przyjazne dla użytkowników, bez nadmiernego wysiłku w korzystaniu z tych rozwiązań (np. zbyt długie podjazdy dla osób poruszających się na wózkach lub zbyt wysoki kąt ich nachylenia).</a:t>
            </a:r>
            <a:endParaRPr lang="pl-PL" sz="2000" dirty="0">
              <a:cs typeface="Arial"/>
            </a:endParaRPr>
          </a:p>
          <a:p>
            <a:pPr marL="521970" indent="-342900">
              <a:lnSpc>
                <a:spcPct val="150000"/>
              </a:lnSpc>
              <a:spcBef>
                <a:spcPts val="600"/>
              </a:spcBef>
              <a:buFont typeface="+mj-lt"/>
              <a:buAutoNum type="arabicPeriod" startAt="6"/>
            </a:pPr>
            <a:r>
              <a:rPr lang="pl-PL" sz="2000" b="1" dirty="0"/>
              <a:t>Wielkość i przestrzeń odpowiednie dla dostępu i użytkowania </a:t>
            </a:r>
            <a:r>
              <a:rPr lang="pl-PL" sz="2000" dirty="0"/>
              <a:t>- trzeba uwzględnić potrzeby korzystania </a:t>
            </a:r>
            <a:br>
              <a:rPr lang="pl-PL" sz="2000" dirty="0"/>
            </a:br>
            <a:r>
              <a:rPr lang="pl-PL" sz="2000" dirty="0"/>
              <a:t>z przestrzeni przez różnych użytkowników. Projektując ciągi komunikacyjne, należy pamiętać, że może z nich korzystać osoba pełnosprawna, osoba na wózku, dwie osoby głuche rozmawiające w języku migowym, osoba </a:t>
            </a:r>
            <a:br>
              <a:rPr lang="pl-PL" sz="2000" dirty="0"/>
            </a:br>
            <a:r>
              <a:rPr lang="pl-PL" sz="2000" dirty="0"/>
              <a:t>z wózkiem dziecięcym bliźniaczym itp. Konieczne jest zastosowanie dodatkowej przestrzeni w toalecie, niezbędnej do wykonania obrotu przez osobę na wózku. </a:t>
            </a:r>
            <a:endParaRPr lang="pl-PL" sz="2000" dirty="0">
              <a:cs typeface="Arial"/>
            </a:endParaRPr>
          </a:p>
          <a:p>
            <a:pPr marL="450850" indent="-271145">
              <a:lnSpc>
                <a:spcPct val="150000"/>
              </a:lnSpc>
              <a:spcBef>
                <a:spcPts val="600"/>
              </a:spcBef>
              <a:buAutoNum type="arabicPeriod" startAt="6"/>
            </a:pPr>
            <a:endParaRPr lang="pl-PL" sz="2000" dirty="0">
              <a:cs typeface="Arial"/>
            </a:endParaRPr>
          </a:p>
          <a:p>
            <a:pPr marL="450850" lvl="1" indent="-271145">
              <a:lnSpc>
                <a:spcPct val="150000"/>
              </a:lnSpc>
              <a:spcBef>
                <a:spcPts val="600"/>
              </a:spcBef>
              <a:buNone/>
            </a:pPr>
            <a:endParaRPr lang="pl-PL" sz="2000" dirty="0">
              <a:cs typeface="Arial"/>
            </a:endParaRPr>
          </a:p>
          <a:p>
            <a:pPr marL="450850" lvl="1" indent="-271145">
              <a:lnSpc>
                <a:spcPct val="150000"/>
              </a:lnSpc>
              <a:spcBef>
                <a:spcPts val="600"/>
              </a:spcBef>
              <a:buFont typeface="Wingdings" panose="05000000000000000000" pitchFamily="2" charset="2"/>
              <a:buAutoNum type="arabicPeriod"/>
            </a:pPr>
            <a:endParaRPr lang="pl-PL" sz="2000" dirty="0">
              <a:cs typeface="Arial"/>
            </a:endParaRPr>
          </a:p>
        </p:txBody>
      </p:sp>
    </p:spTree>
    <p:extLst>
      <p:ext uri="{BB962C8B-B14F-4D97-AF65-F5344CB8AC3E}">
        <p14:creationId xmlns:p14="http://schemas.microsoft.com/office/powerpoint/2010/main" val="31182650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E36253F-3169-34C9-344E-B6C60D1B5D8D}"/>
              </a:ext>
            </a:extLst>
          </p:cNvPr>
          <p:cNvSpPr>
            <a:spLocks noGrp="1"/>
          </p:cNvSpPr>
          <p:nvPr>
            <p:ph type="title"/>
          </p:nvPr>
        </p:nvSpPr>
        <p:spPr>
          <a:xfrm>
            <a:off x="0" y="1"/>
            <a:ext cx="9800492" cy="899092"/>
          </a:xfrm>
        </p:spPr>
        <p:txBody>
          <a:bodyPr>
            <a:normAutofit/>
          </a:bodyPr>
          <a:lstStyle/>
          <a:p>
            <a:r>
              <a:rPr lang="pl-PL" sz="3600" b="1" dirty="0">
                <a:latin typeface="+mn-lt"/>
              </a:rPr>
              <a:t>Zasady projektowania uniwersalnego (4 z 4)</a:t>
            </a:r>
          </a:p>
        </p:txBody>
      </p:sp>
      <p:sp>
        <p:nvSpPr>
          <p:cNvPr id="5" name="Symbol zastępczy tekstu 4">
            <a:extLst>
              <a:ext uri="{FF2B5EF4-FFF2-40B4-BE49-F238E27FC236}">
                <a16:creationId xmlns:a16="http://schemas.microsoft.com/office/drawing/2014/main" id="{CED14087-DB63-F9C3-0DF7-D623A1E2D1B5}"/>
              </a:ext>
            </a:extLst>
          </p:cNvPr>
          <p:cNvSpPr txBox="1">
            <a:spLocks/>
          </p:cNvSpPr>
          <p:nvPr/>
        </p:nvSpPr>
        <p:spPr>
          <a:xfrm>
            <a:off x="0" y="934345"/>
            <a:ext cx="12126000" cy="3307782"/>
          </a:xfrm>
          <a:prstGeom prst="rect">
            <a:avLst/>
          </a:prstGeom>
        </p:spPr>
        <p:txBody>
          <a:bodyPr lIns="0" tIns="0" rIns="0" bIns="0" numCol="1" spcCol="540000">
            <a:noAutofit/>
          </a:bodyPr>
          <a:lstStyle>
            <a:lvl1pPr marL="0" indent="0" algn="l" eaLnBrk="1" hangingPunct="1">
              <a:lnSpc>
                <a:spcPct val="115000"/>
              </a:lnSpc>
              <a:spcBef>
                <a:spcPts val="5200"/>
              </a:spcBef>
              <a:buFontTx/>
              <a:buNone/>
              <a:tabLst>
                <a:tab pos="720000" algn="l"/>
              </a:tabLst>
              <a:defRPr sz="3600">
                <a:solidFill>
                  <a:schemeClr val="tx1"/>
                </a:solidFill>
                <a:latin typeface="+mn-lt"/>
                <a:ea typeface="+mn-ea"/>
                <a:cs typeface="+mn-cs"/>
              </a:defRPr>
            </a:lvl1pPr>
            <a:lvl2pPr marL="572400" indent="-571500" algn="l" eaLnBrk="1" hangingPunct="1">
              <a:lnSpc>
                <a:spcPct val="115000"/>
              </a:lnSpc>
              <a:spcBef>
                <a:spcPts val="5000"/>
              </a:spcBef>
              <a:buClr>
                <a:schemeClr val="tx1"/>
              </a:buClr>
              <a:buSzPct val="120000"/>
              <a:buFont typeface="Wingdings" panose="05000000000000000000" pitchFamily="2" charset="2"/>
              <a:buChar char="§"/>
              <a:tabLst>
                <a:tab pos="648000" algn="l"/>
              </a:tabLst>
              <a:defRPr sz="3600">
                <a:solidFill>
                  <a:schemeClr val="tx1"/>
                </a:solidFill>
                <a:latin typeface="+mn-lt"/>
                <a:ea typeface="+mn-ea"/>
                <a:cs typeface="+mn-cs"/>
              </a:defRPr>
            </a:lvl2pPr>
            <a:lvl3pPr marL="504000" indent="-504000" algn="l" eaLnBrk="1" hangingPunct="1">
              <a:lnSpc>
                <a:spcPct val="115000"/>
              </a:lnSpc>
              <a:defRPr sz="3600">
                <a:solidFill>
                  <a:schemeClr val="tx1"/>
                </a:solidFill>
                <a:latin typeface="+mn-lt"/>
                <a:ea typeface="+mn-ea"/>
                <a:cs typeface="+mn-cs"/>
              </a:defRPr>
            </a:lvl3pPr>
            <a:lvl4pPr marL="504000" indent="-504000" algn="l" eaLnBrk="1" hangingPunct="1">
              <a:lnSpc>
                <a:spcPct val="115000"/>
              </a:lnSpc>
              <a:defRPr sz="3600">
                <a:solidFill>
                  <a:schemeClr val="tx1"/>
                </a:solidFill>
                <a:latin typeface="+mn-lt"/>
                <a:ea typeface="+mn-ea"/>
                <a:cs typeface="+mn-cs"/>
              </a:defRPr>
            </a:lvl4pPr>
            <a:lvl5pPr marL="504000" indent="-504000" algn="l" eaLnBrk="1" hangingPunct="1">
              <a:lnSpc>
                <a:spcPct val="115000"/>
              </a:lnSpc>
              <a:defRPr sz="3600">
                <a:solidFill>
                  <a:schemeClr val="tx1"/>
                </a:solidFill>
                <a:latin typeface="+mn-lt"/>
                <a:ea typeface="+mn-ea"/>
                <a:cs typeface="+mn-cs"/>
              </a:defRPr>
            </a:lvl5pPr>
            <a:lvl6pPr marL="2772739" eaLnBrk="1" hangingPunct="1">
              <a:defRPr>
                <a:latin typeface="+mn-lt"/>
                <a:ea typeface="+mn-ea"/>
                <a:cs typeface="+mn-cs"/>
              </a:defRPr>
            </a:lvl6pPr>
            <a:lvl7pPr marL="3327285" eaLnBrk="1" hangingPunct="1">
              <a:defRPr>
                <a:latin typeface="+mn-lt"/>
                <a:ea typeface="+mn-ea"/>
                <a:cs typeface="+mn-cs"/>
              </a:defRPr>
            </a:lvl7pPr>
            <a:lvl8pPr marL="3881833" eaLnBrk="1" hangingPunct="1">
              <a:defRPr>
                <a:latin typeface="+mn-lt"/>
                <a:ea typeface="+mn-ea"/>
                <a:cs typeface="+mn-cs"/>
              </a:defRPr>
            </a:lvl8pPr>
            <a:lvl9pPr marL="4436381" eaLnBrk="1" hangingPunct="1">
              <a:defRPr>
                <a:latin typeface="+mn-lt"/>
                <a:ea typeface="+mn-ea"/>
                <a:cs typeface="+mn-cs"/>
              </a:defRPr>
            </a:lvl9pPr>
          </a:lstStyle>
          <a:p>
            <a:pPr marL="444500" indent="-265113">
              <a:lnSpc>
                <a:spcPct val="150000"/>
              </a:lnSpc>
              <a:spcBef>
                <a:spcPts val="600"/>
              </a:spcBef>
              <a:buAutoNum type="arabicPeriod" startAt="8"/>
            </a:pPr>
            <a:r>
              <a:rPr lang="pl-PL" sz="2000" b="1" dirty="0"/>
              <a:t>Percepcja równości </a:t>
            </a:r>
            <a:r>
              <a:rPr lang="pl-PL" sz="2000" dirty="0"/>
              <a:t>- tworzenie rozwiązań, które nie mają charakteru dyskryminującego, a mają charakter włączający. Dostarczane ułatwienia, które wydają się z pozoru dostępne, nie mogą stygmatyzować np. osób </a:t>
            </a:r>
            <a:br>
              <a:rPr lang="pl-PL" sz="2000" dirty="0"/>
            </a:br>
            <a:r>
              <a:rPr lang="pl-PL" sz="2000" dirty="0"/>
              <a:t>z ograniczoną mobilnością lub percepcją. Przykładowo, niezgodne z tą zasadą jest zaprojektowanie odrębnego wejścia do urzędu, które ma być przeznaczone wyłącznie dla osób z niepełnosprawnością ruchową. Projektowanie powinno mieć charakter możliwie uniwersalny.</a:t>
            </a:r>
          </a:p>
        </p:txBody>
      </p:sp>
      <p:sp>
        <p:nvSpPr>
          <p:cNvPr id="3" name="Prostokąt 2" descr="&quot; &quot;">
            <a:extLst>
              <a:ext uri="{FF2B5EF4-FFF2-40B4-BE49-F238E27FC236}">
                <a16:creationId xmlns:a16="http://schemas.microsoft.com/office/drawing/2014/main" id="{EF233123-9195-2287-3449-F853419A73C2}"/>
              </a:ext>
            </a:extLst>
          </p:cNvPr>
          <p:cNvSpPr/>
          <p:nvPr/>
        </p:nvSpPr>
        <p:spPr>
          <a:xfrm>
            <a:off x="6771001" y="4914000"/>
            <a:ext cx="5421000" cy="1190562"/>
          </a:xfrm>
          <a:prstGeom prst="rect">
            <a:avLst/>
          </a:prstGeom>
          <a:solidFill>
            <a:srgbClr val="0049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720000"/>
            <a:r>
              <a:rPr lang="pl-PL" sz="2000" dirty="0"/>
              <a:t>Uniwersalność zasad nadaje im dość ogólny charakter, dlatego należy je dostosować do charakteru przedsięwzięcia</a:t>
            </a:r>
            <a:endParaRPr lang="en-US" sz="2000" dirty="0"/>
          </a:p>
        </p:txBody>
      </p:sp>
      <p:sp>
        <p:nvSpPr>
          <p:cNvPr id="7" name="Symbol zastępczy numeru slajdu 6">
            <a:extLst>
              <a:ext uri="{FF2B5EF4-FFF2-40B4-BE49-F238E27FC236}">
                <a16:creationId xmlns:a16="http://schemas.microsoft.com/office/drawing/2014/main" id="{979991CF-199A-9CBD-3D55-73606ABFAF4D}"/>
              </a:ext>
            </a:extLst>
          </p:cNvPr>
          <p:cNvSpPr>
            <a:spLocks noGrp="1"/>
          </p:cNvSpPr>
          <p:nvPr>
            <p:ph type="sldNum" sz="quarter" idx="12"/>
          </p:nvPr>
        </p:nvSpPr>
        <p:spPr>
          <a:xfrm>
            <a:off x="9448800" y="6485263"/>
            <a:ext cx="2743200" cy="365125"/>
          </a:xfrm>
        </p:spPr>
        <p:txBody>
          <a:bodyPr/>
          <a:lstStyle/>
          <a:p>
            <a:fld id="{C0DE7FCD-74FC-4D3A-9665-54A6D3DBFCED}" type="slidenum">
              <a:rPr lang="pl-PL" smtClean="0"/>
              <a:t>13</a:t>
            </a:fld>
            <a:endParaRPr lang="pl-PL" dirty="0"/>
          </a:p>
        </p:txBody>
      </p:sp>
      <p:pic>
        <p:nvPicPr>
          <p:cNvPr id="4" name="Obraz 3">
            <a:extLst>
              <a:ext uri="{FF2B5EF4-FFF2-40B4-BE49-F238E27FC236}">
                <a16:creationId xmlns:a16="http://schemas.microsoft.com/office/drawing/2014/main" id="{189B1B92-1F9A-584D-99AB-FC49C92F09A4}"/>
              </a:ext>
              <a:ext uri="{C183D7F6-B498-43B3-948B-1728B52AA6E4}">
                <adec:decorative xmlns:adec="http://schemas.microsoft.com/office/drawing/2017/decorative" val="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6771001" y="5071531"/>
            <a:ext cx="772617" cy="772617"/>
          </a:xfrm>
          <a:prstGeom prst="rect">
            <a:avLst/>
          </a:prstGeom>
        </p:spPr>
      </p:pic>
    </p:spTree>
    <p:extLst>
      <p:ext uri="{BB962C8B-B14F-4D97-AF65-F5344CB8AC3E}">
        <p14:creationId xmlns:p14="http://schemas.microsoft.com/office/powerpoint/2010/main" val="39817067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1F95099-2738-40D6-0C21-599CA379B135}"/>
              </a:ext>
            </a:extLst>
          </p:cNvPr>
          <p:cNvSpPr>
            <a:spLocks noGrp="1"/>
          </p:cNvSpPr>
          <p:nvPr>
            <p:ph type="title"/>
          </p:nvPr>
        </p:nvSpPr>
        <p:spPr>
          <a:xfrm>
            <a:off x="120" y="0"/>
            <a:ext cx="9790602" cy="857004"/>
          </a:xfrm>
        </p:spPr>
        <p:txBody>
          <a:bodyPr>
            <a:normAutofit/>
          </a:bodyPr>
          <a:lstStyle/>
          <a:p>
            <a:r>
              <a:rPr lang="pl-PL" sz="3600" b="1" dirty="0">
                <a:latin typeface="+mn-lt"/>
              </a:rPr>
              <a:t>Mechanizm racjonalnych usprawnień (1 z 2)</a:t>
            </a:r>
          </a:p>
        </p:txBody>
      </p:sp>
      <p:sp>
        <p:nvSpPr>
          <p:cNvPr id="3" name="Symbol zastępczy zawartości 2">
            <a:extLst>
              <a:ext uri="{FF2B5EF4-FFF2-40B4-BE49-F238E27FC236}">
                <a16:creationId xmlns:a16="http://schemas.microsoft.com/office/drawing/2014/main" id="{7FBE4707-3611-F88E-BFEB-3FBB54907BD8}"/>
              </a:ext>
            </a:extLst>
          </p:cNvPr>
          <p:cNvSpPr>
            <a:spLocks noGrp="1"/>
          </p:cNvSpPr>
          <p:nvPr>
            <p:ph idx="1"/>
          </p:nvPr>
        </p:nvSpPr>
        <p:spPr>
          <a:xfrm>
            <a:off x="21566" y="825734"/>
            <a:ext cx="12014434" cy="2648266"/>
          </a:xfrm>
        </p:spPr>
        <p:txBody>
          <a:bodyPr>
            <a:normAutofit/>
          </a:bodyPr>
          <a:lstStyle/>
          <a:p>
            <a:pPr>
              <a:lnSpc>
                <a:spcPct val="150000"/>
              </a:lnSpc>
              <a:spcBef>
                <a:spcPts val="600"/>
              </a:spcBef>
              <a:buFont typeface="Wingdings" panose="05000000000000000000" pitchFamily="2" charset="2"/>
              <a:buChar char="§"/>
            </a:pPr>
            <a:r>
              <a:rPr lang="pl-PL" sz="2000" dirty="0"/>
              <a:t>podstawowym narzędziem zapewniającym dostępność jest mechanizm racjonalnych usprawnień, czyli </a:t>
            </a:r>
            <a:r>
              <a:rPr lang="pl-PL" sz="2000" b="1" dirty="0"/>
              <a:t>„konieczne i odpowiednie zmiany oraz dostosowania, nienakładające nieproporcjonalnego lub nadmiernego obciążenia, rozpatrywane osobno dla każdego konkretnego przypadku, w celu zapewnienia osobom </a:t>
            </a:r>
            <a:br>
              <a:rPr lang="pl-PL" sz="2000" b="1" dirty="0"/>
            </a:br>
            <a:r>
              <a:rPr lang="pl-PL" sz="2000" b="1" dirty="0"/>
              <a:t>z niepełnosprawnościami możliwości korzystania z wszelkich praw człowieka i podstawowych wolności oraz ich wykonywania na zasadzie równości z innymi osobami”.</a:t>
            </a:r>
          </a:p>
          <a:p>
            <a:pPr marL="0" indent="-180000">
              <a:lnSpc>
                <a:spcPct val="150000"/>
              </a:lnSpc>
              <a:spcBef>
                <a:spcPts val="600"/>
              </a:spcBef>
            </a:pPr>
            <a:endParaRPr lang="pl-PL" sz="2000" dirty="0"/>
          </a:p>
        </p:txBody>
      </p:sp>
      <p:sp>
        <p:nvSpPr>
          <p:cNvPr id="4" name="Prostokąt 3" descr="&quot; &quot;">
            <a:extLst>
              <a:ext uri="{FF2B5EF4-FFF2-40B4-BE49-F238E27FC236}">
                <a16:creationId xmlns:a16="http://schemas.microsoft.com/office/drawing/2014/main" id="{75FE38BD-564B-4366-8DC1-B1EADCCB8B67}"/>
              </a:ext>
            </a:extLst>
          </p:cNvPr>
          <p:cNvSpPr/>
          <p:nvPr/>
        </p:nvSpPr>
        <p:spPr>
          <a:xfrm>
            <a:off x="6996001" y="4644000"/>
            <a:ext cx="5196000" cy="1163960"/>
          </a:xfrm>
          <a:prstGeom prst="rect">
            <a:avLst/>
          </a:prstGeom>
          <a:solidFill>
            <a:srgbClr val="0049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720000"/>
            <a:r>
              <a:rPr lang="pl-PL" sz="2000" dirty="0"/>
              <a:t>Racjonalne usprawnienia najczęściej mają charakter organizacyjny i nie wiążą się z dużymi kosztami</a:t>
            </a:r>
            <a:endParaRPr lang="en-US" sz="2000" dirty="0"/>
          </a:p>
        </p:txBody>
      </p:sp>
      <p:sp>
        <p:nvSpPr>
          <p:cNvPr id="7" name="Symbol zastępczy numeru slajdu 6">
            <a:extLst>
              <a:ext uri="{FF2B5EF4-FFF2-40B4-BE49-F238E27FC236}">
                <a16:creationId xmlns:a16="http://schemas.microsoft.com/office/drawing/2014/main" id="{B37E4C56-932E-7D25-CB53-240849C0FC08}"/>
              </a:ext>
            </a:extLst>
          </p:cNvPr>
          <p:cNvSpPr>
            <a:spLocks noGrp="1"/>
          </p:cNvSpPr>
          <p:nvPr>
            <p:ph type="sldNum" sz="quarter" idx="12"/>
          </p:nvPr>
        </p:nvSpPr>
        <p:spPr>
          <a:xfrm>
            <a:off x="9448800" y="6492875"/>
            <a:ext cx="2743200" cy="365125"/>
          </a:xfrm>
        </p:spPr>
        <p:txBody>
          <a:bodyPr/>
          <a:lstStyle/>
          <a:p>
            <a:fld id="{C0DE7FCD-74FC-4D3A-9665-54A6D3DBFCED}" type="slidenum">
              <a:rPr lang="pl-PL" smtClean="0"/>
              <a:t>14</a:t>
            </a:fld>
            <a:endParaRPr lang="pl-PL" dirty="0"/>
          </a:p>
        </p:txBody>
      </p:sp>
      <p:pic>
        <p:nvPicPr>
          <p:cNvPr id="5" name="Obraz 4">
            <a:extLst>
              <a:ext uri="{FF2B5EF4-FFF2-40B4-BE49-F238E27FC236}">
                <a16:creationId xmlns:a16="http://schemas.microsoft.com/office/drawing/2014/main" id="{AA6E686D-BF01-5655-0754-6082DA42DA74}"/>
              </a:ext>
              <a:ext uri="{C183D7F6-B498-43B3-948B-1728B52AA6E4}">
                <adec:decorative xmlns:adec="http://schemas.microsoft.com/office/drawing/2017/decorative" val="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014327" y="4689000"/>
            <a:ext cx="772617" cy="772617"/>
          </a:xfrm>
          <a:prstGeom prst="rect">
            <a:avLst/>
          </a:prstGeom>
        </p:spPr>
      </p:pic>
    </p:spTree>
    <p:extLst>
      <p:ext uri="{BB962C8B-B14F-4D97-AF65-F5344CB8AC3E}">
        <p14:creationId xmlns:p14="http://schemas.microsoft.com/office/powerpoint/2010/main" val="2931971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1F95099-2738-40D6-0C21-599CA379B135}"/>
              </a:ext>
            </a:extLst>
          </p:cNvPr>
          <p:cNvSpPr>
            <a:spLocks noGrp="1"/>
          </p:cNvSpPr>
          <p:nvPr>
            <p:ph type="title"/>
          </p:nvPr>
        </p:nvSpPr>
        <p:spPr>
          <a:xfrm>
            <a:off x="0" y="0"/>
            <a:ext cx="9790602" cy="857004"/>
          </a:xfrm>
        </p:spPr>
        <p:txBody>
          <a:bodyPr>
            <a:normAutofit/>
          </a:bodyPr>
          <a:lstStyle/>
          <a:p>
            <a:r>
              <a:rPr lang="pl-PL" sz="3600" b="1" dirty="0">
                <a:latin typeface="+mn-lt"/>
              </a:rPr>
              <a:t>Mechanizm racjonalnych usprawnień (2 z 2)</a:t>
            </a:r>
          </a:p>
        </p:txBody>
      </p:sp>
      <p:sp>
        <p:nvSpPr>
          <p:cNvPr id="3" name="Symbol zastępczy zawartości 2">
            <a:extLst>
              <a:ext uri="{FF2B5EF4-FFF2-40B4-BE49-F238E27FC236}">
                <a16:creationId xmlns:a16="http://schemas.microsoft.com/office/drawing/2014/main" id="{7FBE4707-3611-F88E-BFEB-3FBB54907BD8}"/>
              </a:ext>
            </a:extLst>
          </p:cNvPr>
          <p:cNvSpPr>
            <a:spLocks noGrp="1"/>
          </p:cNvSpPr>
          <p:nvPr>
            <p:ph idx="1"/>
          </p:nvPr>
        </p:nvSpPr>
        <p:spPr>
          <a:xfrm>
            <a:off x="9943" y="863988"/>
            <a:ext cx="11981057" cy="3015012"/>
          </a:xfrm>
        </p:spPr>
        <p:txBody>
          <a:bodyPr>
            <a:normAutofit/>
          </a:bodyPr>
          <a:lstStyle/>
          <a:p>
            <a:pPr marL="450850" lvl="1" indent="-271463">
              <a:lnSpc>
                <a:spcPct val="150000"/>
              </a:lnSpc>
              <a:spcBef>
                <a:spcPts val="600"/>
              </a:spcBef>
              <a:buFont typeface="Wingdings" panose="05000000000000000000" pitchFamily="2" charset="2"/>
              <a:buChar char="§"/>
            </a:pPr>
            <a:r>
              <a:rPr lang="pl-PL" sz="2000" b="1" dirty="0"/>
              <a:t>racjonalne usprawnienia </a:t>
            </a:r>
            <a:r>
              <a:rPr lang="pl-PL" sz="2000" dirty="0"/>
              <a:t>to konieczne i stosowne modyfikacje lub adaptacje, niepociągające za sobą nieproporcjonalnych i niepotrzebnych utrudnień, które są niezbędne w określonych przypadkach dla zapewnienia osobom ze szczególnymi potrzebami możliwości korzystania z dóbr i usług. </a:t>
            </a:r>
          </a:p>
          <a:p>
            <a:pPr marL="450850" lvl="1" indent="-271463">
              <a:lnSpc>
                <a:spcPct val="150000"/>
              </a:lnSpc>
              <a:spcBef>
                <a:spcPts val="600"/>
              </a:spcBef>
              <a:buFont typeface="Wingdings" panose="05000000000000000000" pitchFamily="2" charset="2"/>
              <a:buChar char="§"/>
            </a:pPr>
            <a:r>
              <a:rPr lang="pl-PL" sz="2000" b="1" dirty="0"/>
              <a:t>racjonalne usprawnienia </a:t>
            </a:r>
            <a:r>
              <a:rPr lang="pl-PL" sz="2000" dirty="0"/>
              <a:t>to dostosowanie przestrzeni i usług, które jest konieczne w celu zapewnienia osobom z niepełnosprawnościami możliwości korzystania z wszelkich praw człowieka i podstawowych wolności na zasadzie równości z innymi osobami. </a:t>
            </a:r>
          </a:p>
          <a:p>
            <a:pPr marL="0" indent="-180000">
              <a:lnSpc>
                <a:spcPct val="150000"/>
              </a:lnSpc>
              <a:spcBef>
                <a:spcPts val="600"/>
              </a:spcBef>
              <a:buFont typeface="Wingdings" panose="05000000000000000000" pitchFamily="2" charset="2"/>
              <a:buChar char="§"/>
            </a:pPr>
            <a:endParaRPr lang="pl-PL" sz="2000" dirty="0"/>
          </a:p>
        </p:txBody>
      </p:sp>
      <p:sp>
        <p:nvSpPr>
          <p:cNvPr id="6" name="Prostokąt 5" descr="&quot; &quot;">
            <a:extLst>
              <a:ext uri="{FF2B5EF4-FFF2-40B4-BE49-F238E27FC236}">
                <a16:creationId xmlns:a16="http://schemas.microsoft.com/office/drawing/2014/main" id="{DDED7FA2-7435-BDDB-2D5C-742A89A10CB9}"/>
              </a:ext>
            </a:extLst>
          </p:cNvPr>
          <p:cNvSpPr/>
          <p:nvPr/>
        </p:nvSpPr>
        <p:spPr>
          <a:xfrm>
            <a:off x="6862392" y="4914000"/>
            <a:ext cx="5351585" cy="1163960"/>
          </a:xfrm>
          <a:prstGeom prst="rect">
            <a:avLst/>
          </a:prstGeom>
          <a:solidFill>
            <a:srgbClr val="0049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720000"/>
            <a:r>
              <a:rPr lang="pl-PL" sz="2000" dirty="0"/>
              <a:t>Racjonalne usprawnienia powinny stanowić odpowiedź na szczególne potrzeby zgłaszane przez studentów</a:t>
            </a:r>
            <a:endParaRPr lang="en-US" sz="2000" dirty="0"/>
          </a:p>
        </p:txBody>
      </p:sp>
      <p:sp>
        <p:nvSpPr>
          <p:cNvPr id="9" name="Symbol zastępczy numeru slajdu 8">
            <a:extLst>
              <a:ext uri="{FF2B5EF4-FFF2-40B4-BE49-F238E27FC236}">
                <a16:creationId xmlns:a16="http://schemas.microsoft.com/office/drawing/2014/main" id="{9987C40A-7524-7C12-5714-1ACE3CEEB299}"/>
              </a:ext>
            </a:extLst>
          </p:cNvPr>
          <p:cNvSpPr>
            <a:spLocks noGrp="1"/>
          </p:cNvSpPr>
          <p:nvPr>
            <p:ph type="sldNum" sz="quarter" idx="12"/>
          </p:nvPr>
        </p:nvSpPr>
        <p:spPr>
          <a:xfrm>
            <a:off x="9439251" y="6492875"/>
            <a:ext cx="2743200" cy="365125"/>
          </a:xfrm>
        </p:spPr>
        <p:txBody>
          <a:bodyPr/>
          <a:lstStyle/>
          <a:p>
            <a:fld id="{C0DE7FCD-74FC-4D3A-9665-54A6D3DBFCED}" type="slidenum">
              <a:rPr lang="pl-PL" smtClean="0"/>
              <a:t>15</a:t>
            </a:fld>
            <a:endParaRPr lang="pl-PL" dirty="0"/>
          </a:p>
        </p:txBody>
      </p:sp>
      <p:pic>
        <p:nvPicPr>
          <p:cNvPr id="7" name="Obraz 6">
            <a:extLst>
              <a:ext uri="{FF2B5EF4-FFF2-40B4-BE49-F238E27FC236}">
                <a16:creationId xmlns:a16="http://schemas.microsoft.com/office/drawing/2014/main" id="{4AACB5C3-E4C3-C9A6-E1E0-0B6C5C8FD90E}"/>
              </a:ext>
              <a:ext uri="{C183D7F6-B498-43B3-948B-1728B52AA6E4}">
                <adec:decorative xmlns:adec="http://schemas.microsoft.com/office/drawing/2017/decorative" val="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6874668" y="4914001"/>
            <a:ext cx="772617" cy="772617"/>
          </a:xfrm>
          <a:prstGeom prst="rect">
            <a:avLst/>
          </a:prstGeom>
        </p:spPr>
      </p:pic>
    </p:spTree>
    <p:extLst>
      <p:ext uri="{BB962C8B-B14F-4D97-AF65-F5344CB8AC3E}">
        <p14:creationId xmlns:p14="http://schemas.microsoft.com/office/powerpoint/2010/main" val="5315322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1F95099-2738-40D6-0C21-599CA379B135}"/>
              </a:ext>
            </a:extLst>
          </p:cNvPr>
          <p:cNvSpPr>
            <a:spLocks noGrp="1"/>
          </p:cNvSpPr>
          <p:nvPr>
            <p:ph type="title"/>
          </p:nvPr>
        </p:nvSpPr>
        <p:spPr>
          <a:xfrm>
            <a:off x="13491" y="9103"/>
            <a:ext cx="9790602" cy="857004"/>
          </a:xfrm>
        </p:spPr>
        <p:txBody>
          <a:bodyPr>
            <a:noAutofit/>
          </a:bodyPr>
          <a:lstStyle/>
          <a:p>
            <a:r>
              <a:rPr lang="pl-PL" sz="3600" b="1" dirty="0">
                <a:latin typeface="+mn-lt"/>
              </a:rPr>
              <a:t>Dobre praktyki - racjonalne usprawnienia</a:t>
            </a:r>
          </a:p>
        </p:txBody>
      </p:sp>
      <p:sp>
        <p:nvSpPr>
          <p:cNvPr id="3" name="Symbol zastępczy zawartości 2">
            <a:extLst>
              <a:ext uri="{FF2B5EF4-FFF2-40B4-BE49-F238E27FC236}">
                <a16:creationId xmlns:a16="http://schemas.microsoft.com/office/drawing/2014/main" id="{7FBE4707-3611-F88E-BFEB-3FBB54907BD8}"/>
              </a:ext>
            </a:extLst>
          </p:cNvPr>
          <p:cNvSpPr>
            <a:spLocks noGrp="1"/>
          </p:cNvSpPr>
          <p:nvPr>
            <p:ph idx="1"/>
          </p:nvPr>
        </p:nvSpPr>
        <p:spPr>
          <a:xfrm>
            <a:off x="13491" y="774000"/>
            <a:ext cx="12067509" cy="5085000"/>
          </a:xfrm>
        </p:spPr>
        <p:txBody>
          <a:bodyPr vert="horz" lIns="91440" tIns="45720" rIns="91440" bIns="45720" rtlCol="0" anchor="t">
            <a:noAutofit/>
          </a:bodyPr>
          <a:lstStyle/>
          <a:p>
            <a:pPr marL="356870" indent="-177800">
              <a:lnSpc>
                <a:spcPct val="150000"/>
              </a:lnSpc>
              <a:spcBef>
                <a:spcPts val="600"/>
              </a:spcBef>
              <a:buFont typeface="Wingdings" panose="05000000000000000000" pitchFamily="2" charset="2"/>
              <a:buChar char="§"/>
            </a:pPr>
            <a:r>
              <a:rPr lang="pl-PL" sz="2000" dirty="0"/>
              <a:t>przystosowanie pomieszczenia (np. likwidacja barier architektonicznych, inne ustawienie stolików lub odstawienie krzeseł);</a:t>
            </a:r>
          </a:p>
          <a:p>
            <a:pPr marL="356870" indent="-177800">
              <a:lnSpc>
                <a:spcPct val="150000"/>
              </a:lnSpc>
              <a:spcBef>
                <a:spcPts val="600"/>
              </a:spcBef>
              <a:buFont typeface="Wingdings" panose="05000000000000000000" pitchFamily="2" charset="2"/>
              <a:buChar char="§"/>
            </a:pPr>
            <a:r>
              <a:rPr lang="pl-PL" sz="2000" dirty="0"/>
              <a:t>odpowiednie wyposażenie (np. lupa – ułatwienie dla osób niedowidzących; pętla indukcyjna - ułatwienie dla osób słabosłyszących);</a:t>
            </a:r>
            <a:endParaRPr lang="pl-PL" sz="2000" dirty="0">
              <a:cs typeface="Arial"/>
            </a:endParaRPr>
          </a:p>
          <a:p>
            <a:pPr marL="356870" indent="-177800">
              <a:lnSpc>
                <a:spcPct val="150000"/>
              </a:lnSpc>
              <a:spcBef>
                <a:spcPts val="600"/>
              </a:spcBef>
              <a:buFont typeface="Wingdings" panose="05000000000000000000" pitchFamily="2" charset="2"/>
              <a:buChar char="§"/>
            </a:pPr>
            <a:r>
              <a:rPr lang="pl-PL" sz="2000" dirty="0"/>
              <a:t>umożliwienie skorzystania z alternatywnych form komunikacji (np. wsparcie tłumacza języka migowego);</a:t>
            </a:r>
            <a:endParaRPr lang="pl-PL" sz="2000" dirty="0">
              <a:cs typeface="Arial"/>
            </a:endParaRPr>
          </a:p>
          <a:p>
            <a:pPr marL="356870" lvl="1" indent="-177800">
              <a:lnSpc>
                <a:spcPct val="150000"/>
              </a:lnSpc>
              <a:spcBef>
                <a:spcPts val="600"/>
              </a:spcBef>
              <a:buFont typeface="Wingdings" panose="05000000000000000000" pitchFamily="2" charset="2"/>
              <a:buChar char="§"/>
            </a:pPr>
            <a:r>
              <a:rPr lang="pl-PL" sz="2000" dirty="0"/>
              <a:t>umożliwienie poruszania się po obiekcie (np. wsparcie asystenta osoby z niepełnosprawnością – ułatwienia dla osób z dysfunkcją ruchu);</a:t>
            </a:r>
            <a:endParaRPr lang="pl-PL" sz="2000" dirty="0">
              <a:cs typeface="Arial"/>
            </a:endParaRPr>
          </a:p>
          <a:p>
            <a:pPr marL="356870" lvl="1" indent="-177800">
              <a:lnSpc>
                <a:spcPct val="150000"/>
              </a:lnSpc>
              <a:spcBef>
                <a:spcPts val="600"/>
              </a:spcBef>
              <a:buFont typeface="Wingdings" panose="05000000000000000000" pitchFamily="2" charset="2"/>
              <a:buChar char="§"/>
            </a:pPr>
            <a:r>
              <a:rPr lang="pl-PL" sz="2000" dirty="0"/>
              <a:t>inne ustawienie krzeseł na korytarzu czy donic, które mogą stanowić bariery;</a:t>
            </a:r>
            <a:endParaRPr lang="pl-PL" sz="2000" dirty="0">
              <a:cs typeface="Arial"/>
            </a:endParaRPr>
          </a:p>
          <a:p>
            <a:pPr marL="356870" lvl="1" indent="-177800">
              <a:lnSpc>
                <a:spcPct val="150000"/>
              </a:lnSpc>
              <a:spcBef>
                <a:spcPts val="600"/>
              </a:spcBef>
              <a:buFont typeface="Wingdings" panose="05000000000000000000" pitchFamily="2" charset="2"/>
              <a:buChar char="§"/>
            </a:pPr>
            <a:r>
              <a:rPr lang="pl-PL" sz="2000" dirty="0"/>
              <a:t>przekazanie wcześniej materiałów do samodzielnego zapoznania się z tematyką zajęć;</a:t>
            </a:r>
            <a:endParaRPr lang="pl-PL" sz="2000" dirty="0">
              <a:cs typeface="Arial"/>
            </a:endParaRPr>
          </a:p>
          <a:p>
            <a:pPr marL="356870" lvl="1" indent="-177800">
              <a:lnSpc>
                <a:spcPct val="150000"/>
              </a:lnSpc>
              <a:spcBef>
                <a:spcPts val="600"/>
              </a:spcBef>
              <a:buFont typeface="Wingdings" panose="05000000000000000000" pitchFamily="2" charset="2"/>
              <a:buChar char="§"/>
            </a:pPr>
            <a:r>
              <a:rPr lang="pl-PL" sz="2000" dirty="0"/>
              <a:t>powiększenie czcionki na formularzach zgłoszeniowych.</a:t>
            </a:r>
            <a:endParaRPr lang="pl-PL" sz="2000" dirty="0">
              <a:cs typeface="Arial"/>
            </a:endParaRPr>
          </a:p>
        </p:txBody>
      </p:sp>
      <p:sp>
        <p:nvSpPr>
          <p:cNvPr id="9" name="Symbol zastępczy numeru slajdu 8">
            <a:extLst>
              <a:ext uri="{FF2B5EF4-FFF2-40B4-BE49-F238E27FC236}">
                <a16:creationId xmlns:a16="http://schemas.microsoft.com/office/drawing/2014/main" id="{EAA878E0-28C6-A2F3-DCF4-9FE498A83A9C}"/>
              </a:ext>
            </a:extLst>
          </p:cNvPr>
          <p:cNvSpPr>
            <a:spLocks noGrp="1"/>
          </p:cNvSpPr>
          <p:nvPr>
            <p:ph type="sldNum" sz="quarter" idx="12"/>
          </p:nvPr>
        </p:nvSpPr>
        <p:spPr>
          <a:xfrm>
            <a:off x="9448800" y="6483772"/>
            <a:ext cx="2743200" cy="365125"/>
          </a:xfrm>
        </p:spPr>
        <p:txBody>
          <a:bodyPr/>
          <a:lstStyle/>
          <a:p>
            <a:fld id="{C0DE7FCD-74FC-4D3A-9665-54A6D3DBFCED}" type="slidenum">
              <a:rPr lang="pl-PL" smtClean="0"/>
              <a:t>16</a:t>
            </a:fld>
            <a:endParaRPr lang="pl-PL" dirty="0"/>
          </a:p>
        </p:txBody>
      </p:sp>
    </p:spTree>
    <p:extLst>
      <p:ext uri="{BB962C8B-B14F-4D97-AF65-F5344CB8AC3E}">
        <p14:creationId xmlns:p14="http://schemas.microsoft.com/office/powerpoint/2010/main" val="33027542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D469A15-0FCB-4288-0D54-D162217F33AD}"/>
              </a:ext>
            </a:extLst>
          </p:cNvPr>
          <p:cNvSpPr>
            <a:spLocks noGrp="1"/>
          </p:cNvSpPr>
          <p:nvPr>
            <p:ph type="title"/>
          </p:nvPr>
        </p:nvSpPr>
        <p:spPr>
          <a:xfrm>
            <a:off x="2331" y="1"/>
            <a:ext cx="8543925" cy="774000"/>
          </a:xfrm>
        </p:spPr>
        <p:txBody>
          <a:bodyPr>
            <a:normAutofit/>
          </a:bodyPr>
          <a:lstStyle/>
          <a:p>
            <a:r>
              <a:rPr lang="pl-PL" sz="3600" b="1" dirty="0">
                <a:latin typeface="+mn-lt"/>
              </a:rPr>
              <a:t>Porównanie założeń dla dostępności  </a:t>
            </a:r>
          </a:p>
        </p:txBody>
      </p:sp>
      <p:graphicFrame>
        <p:nvGraphicFramePr>
          <p:cNvPr id="6" name="Tabela 5">
            <a:extLst>
              <a:ext uri="{FF2B5EF4-FFF2-40B4-BE49-F238E27FC236}">
                <a16:creationId xmlns:a16="http://schemas.microsoft.com/office/drawing/2014/main" id="{08C6021E-54D2-8524-6FBC-6BA835B5EB05}"/>
              </a:ext>
            </a:extLst>
          </p:cNvPr>
          <p:cNvGraphicFramePr>
            <a:graphicFrameLocks noGrp="1"/>
          </p:cNvGraphicFramePr>
          <p:nvPr>
            <p:extLst>
              <p:ext uri="{D42A27DB-BD31-4B8C-83A1-F6EECF244321}">
                <p14:modId xmlns:p14="http://schemas.microsoft.com/office/powerpoint/2010/main" val="2370602069"/>
              </p:ext>
            </p:extLst>
          </p:nvPr>
        </p:nvGraphicFramePr>
        <p:xfrm>
          <a:off x="336000" y="954000"/>
          <a:ext cx="11610000" cy="4891443"/>
        </p:xfrm>
        <a:graphic>
          <a:graphicData uri="http://schemas.openxmlformats.org/drawingml/2006/table">
            <a:tbl>
              <a:tblPr firstRow="1">
                <a:tableStyleId>{B301B821-A1FF-4177-AEE7-76D212191A09}</a:tableStyleId>
              </a:tblPr>
              <a:tblGrid>
                <a:gridCol w="3671147">
                  <a:extLst>
                    <a:ext uri="{9D8B030D-6E8A-4147-A177-3AD203B41FA5}">
                      <a16:colId xmlns:a16="http://schemas.microsoft.com/office/drawing/2014/main" val="3656649519"/>
                    </a:ext>
                  </a:extLst>
                </a:gridCol>
                <a:gridCol w="4181962">
                  <a:extLst>
                    <a:ext uri="{9D8B030D-6E8A-4147-A177-3AD203B41FA5}">
                      <a16:colId xmlns:a16="http://schemas.microsoft.com/office/drawing/2014/main" val="2754035063"/>
                    </a:ext>
                  </a:extLst>
                </a:gridCol>
                <a:gridCol w="3756891">
                  <a:extLst>
                    <a:ext uri="{9D8B030D-6E8A-4147-A177-3AD203B41FA5}">
                      <a16:colId xmlns:a16="http://schemas.microsoft.com/office/drawing/2014/main" val="4059541828"/>
                    </a:ext>
                  </a:extLst>
                </a:gridCol>
              </a:tblGrid>
              <a:tr h="669293">
                <a:tc>
                  <a:txBody>
                    <a:bodyPr/>
                    <a:lstStyle/>
                    <a:p>
                      <a:pPr algn="l" fontAlgn="b"/>
                      <a:r>
                        <a:rPr lang="pl-PL" sz="1750" b="1" dirty="0">
                          <a:solidFill>
                            <a:srgbClr val="FFFF00"/>
                          </a:solidFill>
                          <a:effectLst/>
                        </a:rPr>
                        <a:t>PROJEKTOWANIE UNIWERSALNE</a:t>
                      </a:r>
                    </a:p>
                  </a:txBody>
                  <a:tcPr marL="37148" marR="37148" marT="18574" marB="18574">
                    <a:lnR w="12700" cap="flat" cmpd="sng" algn="ctr">
                      <a:solidFill>
                        <a:schemeClr val="accent5">
                          <a:lumMod val="75000"/>
                        </a:schemeClr>
                      </a:solidFill>
                      <a:prstDash val="solid"/>
                      <a:round/>
                      <a:headEnd type="none" w="med" len="med"/>
                      <a:tailEnd type="none" w="med" len="med"/>
                    </a:lnR>
                    <a:solidFill>
                      <a:srgbClr val="004992"/>
                    </a:solidFill>
                  </a:tcPr>
                </a:tc>
                <a:tc>
                  <a:txBody>
                    <a:bodyPr/>
                    <a:lstStyle/>
                    <a:p>
                      <a:pPr algn="l" fontAlgn="b"/>
                      <a:r>
                        <a:rPr lang="pl-PL" sz="1750" b="1" dirty="0">
                          <a:solidFill>
                            <a:srgbClr val="FFFF00"/>
                          </a:solidFill>
                          <a:effectLst/>
                        </a:rPr>
                        <a:t>DOSTĘPNOŚĆ</a:t>
                      </a:r>
                    </a:p>
                  </a:txBody>
                  <a:tcPr marL="37148" marR="37148" marT="18574" marB="18574">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solidFill>
                      <a:srgbClr val="004992"/>
                    </a:solidFill>
                  </a:tcPr>
                </a:tc>
                <a:tc>
                  <a:txBody>
                    <a:bodyPr/>
                    <a:lstStyle/>
                    <a:p>
                      <a:pPr algn="l" fontAlgn="b"/>
                      <a:r>
                        <a:rPr lang="pl-PL" sz="1750" b="1" dirty="0">
                          <a:solidFill>
                            <a:srgbClr val="FFFF00"/>
                          </a:solidFill>
                          <a:effectLst/>
                        </a:rPr>
                        <a:t>PROJEKTOWANIE WŁĄCZAJĄCE</a:t>
                      </a:r>
                    </a:p>
                  </a:txBody>
                  <a:tcPr marL="37148" marR="37148" marT="18574" marB="18574">
                    <a:lnL w="12700" cap="flat" cmpd="sng" algn="ctr">
                      <a:solidFill>
                        <a:schemeClr val="accent5">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4992"/>
                    </a:solidFill>
                  </a:tcPr>
                </a:tc>
                <a:extLst>
                  <a:ext uri="{0D108BD9-81ED-4DB2-BD59-A6C34878D82A}">
                    <a16:rowId xmlns:a16="http://schemas.microsoft.com/office/drawing/2014/main" val="3585152599"/>
                  </a:ext>
                </a:extLst>
              </a:tr>
              <a:tr h="406548">
                <a:tc>
                  <a:txBody>
                    <a:bodyPr/>
                    <a:lstStyle/>
                    <a:p>
                      <a:pPr algn="l" fontAlgn="t"/>
                      <a:r>
                        <a:rPr lang="pl-PL" sz="1750" dirty="0">
                          <a:solidFill>
                            <a:schemeClr val="tx1"/>
                          </a:solidFill>
                        </a:rPr>
                        <a:t>Zakłada procesowość</a:t>
                      </a:r>
                      <a:endParaRPr lang="pl-PL" sz="1750" dirty="0">
                        <a:solidFill>
                          <a:schemeClr val="tx1"/>
                        </a:solidFill>
                        <a:latin typeface="+mn-lt"/>
                        <a:ea typeface="+mn-ea"/>
                        <a:cs typeface="+mn-cs"/>
                      </a:endParaRPr>
                    </a:p>
                  </a:txBody>
                  <a:tcPr marL="37148" marR="37148" marT="18574" marB="18574">
                    <a:lnR w="12700" cap="flat" cmpd="sng" algn="ctr">
                      <a:solidFill>
                        <a:schemeClr val="accent5">
                          <a:lumMod val="75000"/>
                        </a:schemeClr>
                      </a:solidFill>
                      <a:prstDash val="solid"/>
                      <a:round/>
                      <a:headEnd type="none" w="med" len="med"/>
                      <a:tailEnd type="none" w="med" len="med"/>
                    </a:lnR>
                  </a:tcPr>
                </a:tc>
                <a:tc>
                  <a:txBody>
                    <a:bodyPr/>
                    <a:lstStyle/>
                    <a:p>
                      <a:pPr algn="l" fontAlgn="t"/>
                      <a:r>
                        <a:rPr lang="pl-PL" sz="1750" dirty="0">
                          <a:solidFill>
                            <a:schemeClr val="tx1"/>
                          </a:solidFill>
                        </a:rPr>
                        <a:t>Koncentruje się na efekcie końcowym</a:t>
                      </a:r>
                      <a:endParaRPr lang="pl-PL" sz="1750" dirty="0">
                        <a:solidFill>
                          <a:schemeClr val="tx1"/>
                        </a:solidFill>
                        <a:latin typeface="+mn-lt"/>
                        <a:ea typeface="+mn-ea"/>
                        <a:cs typeface="+mn-cs"/>
                      </a:endParaRPr>
                    </a:p>
                  </a:txBody>
                  <a:tcPr marL="37148" marR="37148" marT="18574" marB="18574">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tcPr>
                </a:tc>
                <a:tc>
                  <a:txBody>
                    <a:bodyPr/>
                    <a:lstStyle/>
                    <a:p>
                      <a:pPr algn="l" fontAlgn="t"/>
                      <a:r>
                        <a:rPr lang="pl-PL" sz="1750" dirty="0">
                          <a:solidFill>
                            <a:schemeClr val="tx1"/>
                          </a:solidFill>
                        </a:rPr>
                        <a:t>Bazuje na metodzie procesowej</a:t>
                      </a:r>
                      <a:endParaRPr lang="pl-PL" sz="1750" dirty="0">
                        <a:solidFill>
                          <a:schemeClr val="tx1"/>
                        </a:solidFill>
                        <a:latin typeface="+mn-lt"/>
                        <a:ea typeface="+mn-ea"/>
                        <a:cs typeface="+mn-cs"/>
                      </a:endParaRPr>
                    </a:p>
                  </a:txBody>
                  <a:tcPr marL="37148" marR="37148" marT="18574" marB="18574">
                    <a:lnL w="12700" cap="flat" cmpd="sng" algn="ctr">
                      <a:solidFill>
                        <a:schemeClr val="accent5">
                          <a:lumMod val="75000"/>
                        </a:schemeClr>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584025296"/>
                  </a:ext>
                </a:extLst>
              </a:tr>
              <a:tr h="929135">
                <a:tc>
                  <a:txBody>
                    <a:bodyPr/>
                    <a:lstStyle/>
                    <a:p>
                      <a:pPr algn="l" fontAlgn="t"/>
                      <a:r>
                        <a:rPr lang="pl-PL" sz="1750" dirty="0">
                          <a:solidFill>
                            <a:schemeClr val="tx1"/>
                          </a:solidFill>
                        </a:rPr>
                        <a:t>Koncentruje się na stworzeniu produktu uniwersalnego dla wszystkich</a:t>
                      </a:r>
                      <a:endParaRPr lang="pl-PL" sz="1750" dirty="0">
                        <a:solidFill>
                          <a:schemeClr val="tx1"/>
                        </a:solidFill>
                        <a:latin typeface="+mn-lt"/>
                        <a:ea typeface="+mn-ea"/>
                        <a:cs typeface="+mn-cs"/>
                      </a:endParaRPr>
                    </a:p>
                  </a:txBody>
                  <a:tcPr marL="37148" marR="37148" marT="18574" marB="18574">
                    <a:lnR w="12700" cap="flat" cmpd="sng" algn="ctr">
                      <a:solidFill>
                        <a:schemeClr val="accent5">
                          <a:lumMod val="75000"/>
                        </a:schemeClr>
                      </a:solidFill>
                      <a:prstDash val="solid"/>
                      <a:round/>
                      <a:headEnd type="none" w="med" len="med"/>
                      <a:tailEnd type="none" w="med" len="med"/>
                    </a:lnR>
                  </a:tcPr>
                </a:tc>
                <a:tc>
                  <a:txBody>
                    <a:bodyPr/>
                    <a:lstStyle/>
                    <a:p>
                      <a:pPr algn="l" fontAlgn="t"/>
                      <a:r>
                        <a:rPr lang="pl-PL" sz="1750" dirty="0">
                          <a:solidFill>
                            <a:schemeClr val="tx1"/>
                          </a:solidFill>
                        </a:rPr>
                        <a:t>Koncentruje się na stworzeniu produktu używalnego przez osoby ze szczególnymi potrzebami</a:t>
                      </a:r>
                      <a:endParaRPr lang="pl-PL" sz="1750" dirty="0">
                        <a:solidFill>
                          <a:schemeClr val="tx1"/>
                        </a:solidFill>
                        <a:latin typeface="+mn-lt"/>
                        <a:ea typeface="+mn-ea"/>
                        <a:cs typeface="+mn-cs"/>
                      </a:endParaRPr>
                    </a:p>
                  </a:txBody>
                  <a:tcPr marL="37148" marR="37148" marT="18574" marB="18574">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tcPr>
                </a:tc>
                <a:tc>
                  <a:txBody>
                    <a:bodyPr/>
                    <a:lstStyle/>
                    <a:p>
                      <a:pPr algn="l" fontAlgn="t"/>
                      <a:r>
                        <a:rPr lang="pl-PL" sz="1750" dirty="0">
                          <a:solidFill>
                            <a:schemeClr val="tx1"/>
                          </a:solidFill>
                        </a:rPr>
                        <a:t>Koncentruje się na stworzeniu produktu używalnego przez wszystkich</a:t>
                      </a:r>
                      <a:endParaRPr lang="pl-PL" sz="1750" dirty="0">
                        <a:solidFill>
                          <a:schemeClr val="tx1"/>
                        </a:solidFill>
                        <a:latin typeface="+mn-lt"/>
                        <a:ea typeface="+mn-ea"/>
                        <a:cs typeface="+mn-cs"/>
                      </a:endParaRPr>
                    </a:p>
                  </a:txBody>
                  <a:tcPr marL="37148" marR="37148" marT="18574" marB="18574">
                    <a:lnL w="12700" cap="flat" cmpd="sng" algn="ctr">
                      <a:solidFill>
                        <a:schemeClr val="accent5">
                          <a:lumMod val="75000"/>
                        </a:schemeClr>
                      </a:solidFill>
                      <a:prstDash val="solid"/>
                      <a:round/>
                      <a:headEnd type="none" w="med" len="med"/>
                      <a:tailEnd type="none" w="med" len="med"/>
                    </a:lnL>
                  </a:tcPr>
                </a:tc>
                <a:extLst>
                  <a:ext uri="{0D108BD9-81ED-4DB2-BD59-A6C34878D82A}">
                    <a16:rowId xmlns:a16="http://schemas.microsoft.com/office/drawing/2014/main" val="3725744743"/>
                  </a:ext>
                </a:extLst>
              </a:tr>
              <a:tr h="699140">
                <a:tc>
                  <a:txBody>
                    <a:bodyPr/>
                    <a:lstStyle/>
                    <a:p>
                      <a:pPr algn="l" fontAlgn="t"/>
                      <a:r>
                        <a:rPr lang="pl-PL" sz="1750" dirty="0">
                          <a:solidFill>
                            <a:schemeClr val="tx1"/>
                          </a:solidFill>
                        </a:rPr>
                        <a:t>Zakłada, że uniwersalny klient jest średnią ograniczeń osób</a:t>
                      </a:r>
                      <a:endParaRPr lang="pl-PL" sz="1750" dirty="0">
                        <a:solidFill>
                          <a:schemeClr val="tx1"/>
                        </a:solidFill>
                        <a:latin typeface="+mn-lt"/>
                        <a:ea typeface="+mn-ea"/>
                        <a:cs typeface="+mn-cs"/>
                      </a:endParaRPr>
                    </a:p>
                  </a:txBody>
                  <a:tcPr marL="37148" marR="37148" marT="18574" marB="18574">
                    <a:lnR w="12700" cap="flat" cmpd="sng" algn="ctr">
                      <a:solidFill>
                        <a:schemeClr val="accent5">
                          <a:lumMod val="75000"/>
                        </a:schemeClr>
                      </a:solidFill>
                      <a:prstDash val="solid"/>
                      <a:round/>
                      <a:headEnd type="none" w="med" len="med"/>
                      <a:tailEnd type="none" w="med" len="med"/>
                    </a:lnR>
                  </a:tcPr>
                </a:tc>
                <a:tc>
                  <a:txBody>
                    <a:bodyPr/>
                    <a:lstStyle/>
                    <a:p>
                      <a:pPr algn="l" fontAlgn="t"/>
                      <a:r>
                        <a:rPr lang="pl-PL" sz="1750" dirty="0">
                          <a:solidFill>
                            <a:schemeClr val="tx1"/>
                          </a:solidFill>
                        </a:rPr>
                        <a:t>Klientów dzieli na "typowych" </a:t>
                      </a:r>
                      <a:br>
                        <a:rPr lang="pl-PL" sz="1750" dirty="0">
                          <a:solidFill>
                            <a:schemeClr val="tx1"/>
                          </a:solidFill>
                        </a:rPr>
                      </a:br>
                      <a:r>
                        <a:rPr lang="pl-PL" sz="1750" dirty="0">
                          <a:solidFill>
                            <a:schemeClr val="tx1"/>
                          </a:solidFill>
                        </a:rPr>
                        <a:t>i z niepełnosprawnością</a:t>
                      </a:r>
                      <a:endParaRPr lang="pl-PL" sz="1750" dirty="0">
                        <a:solidFill>
                          <a:schemeClr val="tx1"/>
                        </a:solidFill>
                        <a:latin typeface="+mn-lt"/>
                        <a:ea typeface="+mn-ea"/>
                        <a:cs typeface="+mn-cs"/>
                      </a:endParaRPr>
                    </a:p>
                  </a:txBody>
                  <a:tcPr marL="37148" marR="37148" marT="18574" marB="18574">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tcPr>
                </a:tc>
                <a:tc>
                  <a:txBody>
                    <a:bodyPr/>
                    <a:lstStyle/>
                    <a:p>
                      <a:pPr algn="l" fontAlgn="t"/>
                      <a:r>
                        <a:rPr lang="pl-PL" sz="1750" dirty="0">
                          <a:solidFill>
                            <a:schemeClr val="tx1"/>
                          </a:solidFill>
                        </a:rPr>
                        <a:t>Zakłada, że nie ma czegoś takiego jak "typowy" klient</a:t>
                      </a:r>
                      <a:endParaRPr lang="pl-PL" sz="1750" dirty="0">
                        <a:solidFill>
                          <a:schemeClr val="tx1"/>
                        </a:solidFill>
                        <a:latin typeface="+mn-lt"/>
                        <a:ea typeface="+mn-ea"/>
                        <a:cs typeface="+mn-cs"/>
                      </a:endParaRPr>
                    </a:p>
                  </a:txBody>
                  <a:tcPr marL="37148" marR="37148" marT="18574" marB="18574">
                    <a:lnL w="12700" cap="flat" cmpd="sng" algn="ctr">
                      <a:solidFill>
                        <a:schemeClr val="accent5">
                          <a:lumMod val="75000"/>
                        </a:schemeClr>
                      </a:solidFill>
                      <a:prstDash val="solid"/>
                      <a:round/>
                      <a:headEnd type="none" w="med" len="med"/>
                      <a:tailEnd type="none" w="med" len="med"/>
                    </a:lnL>
                  </a:tcPr>
                </a:tc>
                <a:extLst>
                  <a:ext uri="{0D108BD9-81ED-4DB2-BD59-A6C34878D82A}">
                    <a16:rowId xmlns:a16="http://schemas.microsoft.com/office/drawing/2014/main" val="3849548063"/>
                  </a:ext>
                </a:extLst>
              </a:tr>
              <a:tr h="771933">
                <a:tc>
                  <a:txBody>
                    <a:bodyPr/>
                    <a:lstStyle/>
                    <a:p>
                      <a:pPr marL="0" indent="0" algn="l" fontAlgn="t"/>
                      <a:r>
                        <a:rPr lang="pl-PL" sz="1750" dirty="0">
                          <a:solidFill>
                            <a:schemeClr val="tx1"/>
                          </a:solidFill>
                        </a:rPr>
                        <a:t>Nastawione jest na projektowanie </a:t>
                      </a:r>
                      <a:br>
                        <a:rPr lang="pl-PL" sz="1750" dirty="0">
                          <a:solidFill>
                            <a:schemeClr val="tx1"/>
                          </a:solidFill>
                        </a:rPr>
                      </a:br>
                      <a:r>
                        <a:rPr lang="pl-PL" sz="1750" dirty="0">
                          <a:solidFill>
                            <a:schemeClr val="tx1"/>
                          </a:solidFill>
                        </a:rPr>
                        <a:t>z uwzględnieniem wszystkich potrzeb</a:t>
                      </a:r>
                      <a:endParaRPr lang="pl-PL" sz="1750" dirty="0">
                        <a:solidFill>
                          <a:schemeClr val="tx1"/>
                        </a:solidFill>
                        <a:latin typeface="+mn-lt"/>
                        <a:ea typeface="+mn-ea"/>
                        <a:cs typeface="+mn-cs"/>
                      </a:endParaRPr>
                    </a:p>
                  </a:txBody>
                  <a:tcPr marL="37148" marR="37148" marT="18574" marB="18574">
                    <a:lnR w="12700" cap="flat" cmpd="sng" algn="ctr">
                      <a:solidFill>
                        <a:schemeClr val="accent5">
                          <a:lumMod val="75000"/>
                        </a:schemeClr>
                      </a:solidFill>
                      <a:prstDash val="solid"/>
                      <a:round/>
                      <a:headEnd type="none" w="med" len="med"/>
                      <a:tailEnd type="none" w="med" len="med"/>
                    </a:lnR>
                  </a:tcPr>
                </a:tc>
                <a:tc>
                  <a:txBody>
                    <a:bodyPr/>
                    <a:lstStyle/>
                    <a:p>
                      <a:pPr algn="l" fontAlgn="t"/>
                      <a:r>
                        <a:rPr lang="pl-PL" sz="1750" dirty="0">
                          <a:solidFill>
                            <a:schemeClr val="tx1"/>
                          </a:solidFill>
                        </a:rPr>
                        <a:t>Nakierowana jest na regulacje prawne i standardy</a:t>
                      </a:r>
                      <a:endParaRPr lang="pl-PL" sz="1750" dirty="0">
                        <a:solidFill>
                          <a:schemeClr val="tx1"/>
                        </a:solidFill>
                        <a:latin typeface="+mn-lt"/>
                        <a:ea typeface="+mn-ea"/>
                        <a:cs typeface="+mn-cs"/>
                      </a:endParaRPr>
                    </a:p>
                  </a:txBody>
                  <a:tcPr marL="37148" marR="37148" marT="18574" marB="18574">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tcPr>
                </a:tc>
                <a:tc>
                  <a:txBody>
                    <a:bodyPr/>
                    <a:lstStyle/>
                    <a:p>
                      <a:pPr algn="l" fontAlgn="t"/>
                      <a:r>
                        <a:rPr lang="pl-PL" sz="1750" dirty="0">
                          <a:solidFill>
                            <a:schemeClr val="tx1"/>
                          </a:solidFill>
                        </a:rPr>
                        <a:t>Szuka obszarów wykluczenia, </a:t>
                      </a:r>
                      <a:br>
                        <a:rPr lang="pl-PL" sz="1750" dirty="0">
                          <a:solidFill>
                            <a:schemeClr val="tx1"/>
                          </a:solidFill>
                        </a:rPr>
                      </a:br>
                      <a:r>
                        <a:rPr lang="pl-PL" sz="1750" dirty="0">
                          <a:solidFill>
                            <a:schemeClr val="tx1"/>
                          </a:solidFill>
                        </a:rPr>
                        <a:t>by je "włączyć"</a:t>
                      </a:r>
                      <a:endParaRPr lang="pl-PL" sz="1750" dirty="0">
                        <a:solidFill>
                          <a:schemeClr val="tx1"/>
                        </a:solidFill>
                        <a:latin typeface="+mn-lt"/>
                        <a:ea typeface="+mn-ea"/>
                        <a:cs typeface="+mn-cs"/>
                      </a:endParaRPr>
                    </a:p>
                  </a:txBody>
                  <a:tcPr marL="37148" marR="37148" marT="18574" marB="18574">
                    <a:lnL w="12700" cap="flat" cmpd="sng" algn="ctr">
                      <a:solidFill>
                        <a:schemeClr val="accent5">
                          <a:lumMod val="75000"/>
                        </a:schemeClr>
                      </a:solidFill>
                      <a:prstDash val="solid"/>
                      <a:round/>
                      <a:headEnd type="none" w="med" len="med"/>
                      <a:tailEnd type="none" w="med" len="med"/>
                    </a:lnL>
                  </a:tcPr>
                </a:tc>
                <a:extLst>
                  <a:ext uri="{0D108BD9-81ED-4DB2-BD59-A6C34878D82A}">
                    <a16:rowId xmlns:a16="http://schemas.microsoft.com/office/drawing/2014/main" val="190506722"/>
                  </a:ext>
                </a:extLst>
              </a:tr>
              <a:tr h="733527">
                <a:tc>
                  <a:txBody>
                    <a:bodyPr/>
                    <a:lstStyle/>
                    <a:p>
                      <a:pPr algn="l" fontAlgn="t"/>
                      <a:r>
                        <a:rPr lang="pl-PL" sz="1750" dirty="0">
                          <a:solidFill>
                            <a:schemeClr val="tx1"/>
                          </a:solidFill>
                        </a:rPr>
                        <a:t>Koncentruje się na projektowaniu bez barier</a:t>
                      </a:r>
                      <a:endParaRPr lang="pl-PL" sz="1750" dirty="0">
                        <a:solidFill>
                          <a:schemeClr val="tx1"/>
                        </a:solidFill>
                        <a:latin typeface="+mn-lt"/>
                        <a:ea typeface="+mn-ea"/>
                        <a:cs typeface="+mn-cs"/>
                      </a:endParaRPr>
                    </a:p>
                  </a:txBody>
                  <a:tcPr marL="37148" marR="37148" marT="18574" marB="18574">
                    <a:lnR w="12700" cap="flat" cmpd="sng" algn="ctr">
                      <a:solidFill>
                        <a:schemeClr val="accent5">
                          <a:lumMod val="75000"/>
                        </a:schemeClr>
                      </a:solidFill>
                      <a:prstDash val="solid"/>
                      <a:round/>
                      <a:headEnd type="none" w="med" len="med"/>
                      <a:tailEnd type="none" w="med" len="med"/>
                    </a:lnR>
                  </a:tcPr>
                </a:tc>
                <a:tc>
                  <a:txBody>
                    <a:bodyPr/>
                    <a:lstStyle/>
                    <a:p>
                      <a:pPr algn="l" fontAlgn="t"/>
                      <a:r>
                        <a:rPr lang="pl-PL" sz="1750" dirty="0">
                          <a:solidFill>
                            <a:schemeClr val="tx1"/>
                          </a:solidFill>
                        </a:rPr>
                        <a:t>Koncentruje się na konkretnych fizycznych i umysłowych niepełnosprawnościach</a:t>
                      </a:r>
                      <a:endParaRPr lang="pl-PL" sz="1750" dirty="0">
                        <a:solidFill>
                          <a:schemeClr val="tx1"/>
                        </a:solidFill>
                        <a:latin typeface="+mn-lt"/>
                        <a:ea typeface="+mn-ea"/>
                        <a:cs typeface="+mn-cs"/>
                      </a:endParaRPr>
                    </a:p>
                  </a:txBody>
                  <a:tcPr marL="37148" marR="37148" marT="18574" marB="18574">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tcPr>
                </a:tc>
                <a:tc>
                  <a:txBody>
                    <a:bodyPr/>
                    <a:lstStyle/>
                    <a:p>
                      <a:pPr algn="l" fontAlgn="t"/>
                      <a:r>
                        <a:rPr lang="pl-PL" sz="1750" dirty="0">
                          <a:solidFill>
                            <a:schemeClr val="tx1"/>
                          </a:solidFill>
                        </a:rPr>
                        <a:t>Koncentruje się na powodach wykluczenia</a:t>
                      </a:r>
                      <a:endParaRPr lang="pl-PL" sz="1750" dirty="0">
                        <a:solidFill>
                          <a:schemeClr val="tx1"/>
                        </a:solidFill>
                        <a:latin typeface="+mn-lt"/>
                        <a:ea typeface="+mn-ea"/>
                        <a:cs typeface="+mn-cs"/>
                      </a:endParaRPr>
                    </a:p>
                  </a:txBody>
                  <a:tcPr marL="37148" marR="37148" marT="18574" marB="18574">
                    <a:lnL w="12700" cap="flat" cmpd="sng" algn="ctr">
                      <a:solidFill>
                        <a:schemeClr val="accent5">
                          <a:lumMod val="75000"/>
                        </a:schemeClr>
                      </a:solidFill>
                      <a:prstDash val="solid"/>
                      <a:round/>
                      <a:headEnd type="none" w="med" len="med"/>
                      <a:tailEnd type="none" w="med" len="med"/>
                    </a:lnL>
                  </a:tcPr>
                </a:tc>
                <a:extLst>
                  <a:ext uri="{0D108BD9-81ED-4DB2-BD59-A6C34878D82A}">
                    <a16:rowId xmlns:a16="http://schemas.microsoft.com/office/drawing/2014/main" val="3226259288"/>
                  </a:ext>
                </a:extLst>
              </a:tr>
              <a:tr h="681867">
                <a:tc>
                  <a:txBody>
                    <a:bodyPr/>
                    <a:lstStyle/>
                    <a:p>
                      <a:pPr algn="l" fontAlgn="t"/>
                      <a:r>
                        <a:rPr lang="pl-PL" sz="1750" dirty="0">
                          <a:solidFill>
                            <a:schemeClr val="tx1"/>
                          </a:solidFill>
                        </a:rPr>
                        <a:t>Zakłada, że istnieje uniwersalne rozwiązanie dla wszystkich</a:t>
                      </a:r>
                      <a:endParaRPr lang="pl-PL" sz="1750" dirty="0">
                        <a:solidFill>
                          <a:schemeClr val="tx1"/>
                        </a:solidFill>
                        <a:latin typeface="+mn-lt"/>
                        <a:ea typeface="+mn-ea"/>
                        <a:cs typeface="+mn-cs"/>
                      </a:endParaRPr>
                    </a:p>
                  </a:txBody>
                  <a:tcPr marL="37148" marR="37148" marT="18574" marB="18574">
                    <a:lnR w="12700" cap="flat" cmpd="sng" algn="ctr">
                      <a:solidFill>
                        <a:schemeClr val="accent5">
                          <a:lumMod val="75000"/>
                        </a:schemeClr>
                      </a:solidFill>
                      <a:prstDash val="solid"/>
                      <a:round/>
                      <a:headEnd type="none" w="med" len="med"/>
                      <a:tailEnd type="none" w="med" len="med"/>
                    </a:lnR>
                  </a:tcPr>
                </a:tc>
                <a:tc>
                  <a:txBody>
                    <a:bodyPr/>
                    <a:lstStyle/>
                    <a:p>
                      <a:pPr algn="l" fontAlgn="t"/>
                      <a:r>
                        <a:rPr lang="pl-PL" sz="1750" dirty="0">
                          <a:solidFill>
                            <a:schemeClr val="tx1"/>
                          </a:solidFill>
                        </a:rPr>
                        <a:t>Próbuje zrozumieć typowe niepełnosprawności</a:t>
                      </a:r>
                      <a:endParaRPr lang="pl-PL" sz="1750" dirty="0">
                        <a:solidFill>
                          <a:schemeClr val="tx1"/>
                        </a:solidFill>
                        <a:latin typeface="+mn-lt"/>
                        <a:ea typeface="+mn-ea"/>
                        <a:cs typeface="+mn-cs"/>
                      </a:endParaRPr>
                    </a:p>
                  </a:txBody>
                  <a:tcPr marL="37148" marR="37148" marT="18574" marB="18574">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tcPr>
                </a:tc>
                <a:tc>
                  <a:txBody>
                    <a:bodyPr/>
                    <a:lstStyle/>
                    <a:p>
                      <a:pPr algn="l" fontAlgn="t"/>
                      <a:r>
                        <a:rPr lang="pl-PL" sz="1750" dirty="0">
                          <a:solidFill>
                            <a:schemeClr val="tx1"/>
                          </a:solidFill>
                        </a:rPr>
                        <a:t>Zakłada, że wykluczenie może się zdarzyć każdemu</a:t>
                      </a:r>
                      <a:endParaRPr lang="pl-PL" sz="1750" dirty="0">
                        <a:solidFill>
                          <a:schemeClr val="tx1"/>
                        </a:solidFill>
                        <a:latin typeface="+mn-lt"/>
                        <a:ea typeface="+mn-ea"/>
                        <a:cs typeface="+mn-cs"/>
                      </a:endParaRPr>
                    </a:p>
                  </a:txBody>
                  <a:tcPr marL="37148" marR="37148" marT="18574" marB="18574">
                    <a:lnL w="12700" cap="flat" cmpd="sng" algn="ctr">
                      <a:solidFill>
                        <a:schemeClr val="accent5">
                          <a:lumMod val="75000"/>
                        </a:schemeClr>
                      </a:solidFill>
                      <a:prstDash val="solid"/>
                      <a:round/>
                      <a:headEnd type="none" w="med" len="med"/>
                      <a:tailEnd type="none" w="med" len="med"/>
                    </a:lnL>
                  </a:tcPr>
                </a:tc>
                <a:extLst>
                  <a:ext uri="{0D108BD9-81ED-4DB2-BD59-A6C34878D82A}">
                    <a16:rowId xmlns:a16="http://schemas.microsoft.com/office/drawing/2014/main" val="3133821995"/>
                  </a:ext>
                </a:extLst>
              </a:tr>
            </a:tbl>
          </a:graphicData>
        </a:graphic>
      </p:graphicFrame>
      <p:sp>
        <p:nvSpPr>
          <p:cNvPr id="5" name="pole tekstowe 4">
            <a:extLst>
              <a:ext uri="{FF2B5EF4-FFF2-40B4-BE49-F238E27FC236}">
                <a16:creationId xmlns:a16="http://schemas.microsoft.com/office/drawing/2014/main" id="{5950EE9F-A646-AFF1-7966-735BC6A8F61E}"/>
              </a:ext>
            </a:extLst>
          </p:cNvPr>
          <p:cNvSpPr txBox="1"/>
          <p:nvPr/>
        </p:nvSpPr>
        <p:spPr>
          <a:xfrm>
            <a:off x="246000" y="5845443"/>
            <a:ext cx="4954190" cy="276999"/>
          </a:xfrm>
          <a:prstGeom prst="rect">
            <a:avLst/>
          </a:prstGeom>
          <a:noFill/>
        </p:spPr>
        <p:txBody>
          <a:bodyPr wrap="square">
            <a:spAutoFit/>
          </a:bodyPr>
          <a:lstStyle/>
          <a:p>
            <a:r>
              <a:rPr lang="pl-PL" sz="1200" dirty="0">
                <a:cs typeface="Arial" panose="020B0604020202020204" pitchFamily="34" charset="0"/>
              </a:rPr>
              <a:t>Źródło: </a:t>
            </a:r>
            <a:r>
              <a:rPr lang="pl-PL" sz="1200" dirty="0">
                <a:hlinkClick r:id="rId2"/>
              </a:rPr>
              <a:t>https://testerzy.pl/baza-wiedzy/artykuly/projektowanie-uniwersalne</a:t>
            </a:r>
            <a:r>
              <a:rPr lang="pl-PL" sz="1200" dirty="0"/>
              <a:t> </a:t>
            </a:r>
          </a:p>
        </p:txBody>
      </p:sp>
      <p:sp>
        <p:nvSpPr>
          <p:cNvPr id="8" name="Symbol zastępczy numeru slajdu 7">
            <a:extLst>
              <a:ext uri="{FF2B5EF4-FFF2-40B4-BE49-F238E27FC236}">
                <a16:creationId xmlns:a16="http://schemas.microsoft.com/office/drawing/2014/main" id="{84C2854A-B15A-C4C4-A048-5F911D0EB840}"/>
              </a:ext>
            </a:extLst>
          </p:cNvPr>
          <p:cNvSpPr>
            <a:spLocks noGrp="1"/>
          </p:cNvSpPr>
          <p:nvPr>
            <p:ph type="sldNum" sz="quarter" idx="12"/>
          </p:nvPr>
        </p:nvSpPr>
        <p:spPr>
          <a:xfrm>
            <a:off x="9963150" y="6472921"/>
            <a:ext cx="2228850" cy="365125"/>
          </a:xfrm>
        </p:spPr>
        <p:txBody>
          <a:bodyPr/>
          <a:lstStyle/>
          <a:p>
            <a:fld id="{C0DE7FCD-74FC-4D3A-9665-54A6D3DBFCED}" type="slidenum">
              <a:rPr lang="pl-PL" smtClean="0"/>
              <a:t>17</a:t>
            </a:fld>
            <a:endParaRPr lang="pl-PL" dirty="0"/>
          </a:p>
        </p:txBody>
      </p:sp>
    </p:spTree>
    <p:extLst>
      <p:ext uri="{BB962C8B-B14F-4D97-AF65-F5344CB8AC3E}">
        <p14:creationId xmlns:p14="http://schemas.microsoft.com/office/powerpoint/2010/main" val="9985140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4BD14AE-5B36-5808-834F-1489EE22EBD2}"/>
              </a:ext>
            </a:extLst>
          </p:cNvPr>
          <p:cNvSpPr>
            <a:spLocks noGrp="1"/>
          </p:cNvSpPr>
          <p:nvPr>
            <p:ph type="title"/>
          </p:nvPr>
        </p:nvSpPr>
        <p:spPr>
          <a:xfrm>
            <a:off x="14726" y="20623"/>
            <a:ext cx="8543925" cy="610819"/>
          </a:xfrm>
        </p:spPr>
        <p:txBody>
          <a:bodyPr>
            <a:normAutofit/>
          </a:bodyPr>
          <a:lstStyle/>
          <a:p>
            <a:r>
              <a:rPr lang="pl-PL" sz="3600" b="1" dirty="0">
                <a:latin typeface="+mn-lt"/>
              </a:rPr>
              <a:t>Dostęp alternatywny </a:t>
            </a:r>
          </a:p>
        </p:txBody>
      </p:sp>
      <p:sp>
        <p:nvSpPr>
          <p:cNvPr id="3" name="Symbol zastępczy zawartości 2">
            <a:extLst>
              <a:ext uri="{FF2B5EF4-FFF2-40B4-BE49-F238E27FC236}">
                <a16:creationId xmlns:a16="http://schemas.microsoft.com/office/drawing/2014/main" id="{C354FD2F-D2CE-C5FD-799B-7FDEA5F0D920}"/>
              </a:ext>
            </a:extLst>
          </p:cNvPr>
          <p:cNvSpPr>
            <a:spLocks noGrp="1"/>
          </p:cNvSpPr>
          <p:nvPr>
            <p:ph idx="1"/>
          </p:nvPr>
        </p:nvSpPr>
        <p:spPr>
          <a:xfrm>
            <a:off x="14726" y="819000"/>
            <a:ext cx="12066274" cy="4351338"/>
          </a:xfrm>
        </p:spPr>
        <p:txBody>
          <a:bodyPr>
            <a:noAutofit/>
          </a:bodyPr>
          <a:lstStyle/>
          <a:p>
            <a:pPr marL="357188" indent="-180975">
              <a:lnSpc>
                <a:spcPct val="150000"/>
              </a:lnSpc>
              <a:spcBef>
                <a:spcPts val="600"/>
              </a:spcBef>
              <a:buFont typeface="Wingdings" panose="05000000000000000000" pitchFamily="2" charset="2"/>
              <a:buChar char="§"/>
            </a:pPr>
            <a:r>
              <a:rPr lang="pl-PL" sz="2000" dirty="0"/>
              <a:t>to takie działania i rozwiązania organizacyjne, które zapewnią osobie ze szczególnymi potrzebami dostęp do budynku, ale nie w sposób samodzielny lub na zasadzie równości z innymi osobami (potrzebna pomoc innej osoby), albo które nie zapewniają dostępu do budynku podmiotu publicznego, ale umożliwiają skorzystanie </a:t>
            </a:r>
            <a:br>
              <a:rPr lang="pl-PL" sz="2000" dirty="0"/>
            </a:br>
            <a:r>
              <a:rPr lang="pl-PL" sz="2000" dirty="0"/>
              <a:t>z usług publicznych w inny sposób (np. online);</a:t>
            </a:r>
          </a:p>
          <a:p>
            <a:pPr marL="357188" lvl="1" indent="-180975">
              <a:lnSpc>
                <a:spcPct val="150000"/>
              </a:lnSpc>
              <a:spcBef>
                <a:spcPts val="600"/>
              </a:spcBef>
              <a:buFont typeface="Wingdings" panose="05000000000000000000" pitchFamily="2" charset="2"/>
              <a:buChar char="§"/>
            </a:pPr>
            <a:r>
              <a:rPr lang="pl-PL" sz="2000" dirty="0"/>
              <a:t>zapewnienie osobie ze szczególnymi potrzebami wsparcia innej osoby lub;</a:t>
            </a:r>
          </a:p>
          <a:p>
            <a:pPr marL="357188" lvl="1" indent="-180975">
              <a:lnSpc>
                <a:spcPct val="150000"/>
              </a:lnSpc>
              <a:spcBef>
                <a:spcPts val="600"/>
              </a:spcBef>
              <a:buFont typeface="Wingdings" panose="05000000000000000000" pitchFamily="2" charset="2"/>
              <a:buChar char="§"/>
            </a:pPr>
            <a:r>
              <a:rPr lang="pl-PL" sz="2000" dirty="0"/>
              <a:t>zapewnienie wsparcia technicznego osobie ze szczególnymi potrzebami, w tym z wykorzystaniem nowoczesnych technologii, lub;</a:t>
            </a:r>
          </a:p>
          <a:p>
            <a:pPr marL="357188" lvl="1" indent="-180975">
              <a:lnSpc>
                <a:spcPct val="150000"/>
              </a:lnSpc>
              <a:spcBef>
                <a:spcPts val="600"/>
              </a:spcBef>
              <a:buFont typeface="Wingdings" panose="05000000000000000000" pitchFamily="2" charset="2"/>
              <a:buChar char="§"/>
            </a:pPr>
            <a:r>
              <a:rPr lang="pl-PL" sz="2000" dirty="0"/>
              <a:t>wprowadzenie takiej organizacji podmiotu publicznego, która umożliwi realizację potrzeb osób ze szczególnymi potrzebami, w niezbędnym zakresie dla tych osób.</a:t>
            </a:r>
          </a:p>
          <a:p>
            <a:pPr marL="357188" indent="-180975">
              <a:lnSpc>
                <a:spcPct val="150000"/>
              </a:lnSpc>
              <a:spcBef>
                <a:spcPts val="600"/>
              </a:spcBef>
              <a:buFont typeface="Wingdings" panose="05000000000000000000" pitchFamily="2" charset="2"/>
              <a:buChar char="§"/>
            </a:pPr>
            <a:endParaRPr lang="pl-PL" sz="2000" dirty="0"/>
          </a:p>
          <a:p>
            <a:pPr marL="357188" indent="-180975">
              <a:lnSpc>
                <a:spcPct val="150000"/>
              </a:lnSpc>
              <a:spcBef>
                <a:spcPts val="600"/>
              </a:spcBef>
              <a:buFont typeface="Wingdings" panose="05000000000000000000" pitchFamily="2" charset="2"/>
              <a:buChar char="§"/>
            </a:pPr>
            <a:endParaRPr lang="pl-PL" sz="2000" dirty="0"/>
          </a:p>
        </p:txBody>
      </p:sp>
      <p:sp>
        <p:nvSpPr>
          <p:cNvPr id="5" name="Symbol zastępczy numeru slajdu 4">
            <a:extLst>
              <a:ext uri="{FF2B5EF4-FFF2-40B4-BE49-F238E27FC236}">
                <a16:creationId xmlns:a16="http://schemas.microsoft.com/office/drawing/2014/main" id="{0CCEAC42-3EE2-CFAD-F92C-C02DBE165D1E}"/>
              </a:ext>
            </a:extLst>
          </p:cNvPr>
          <p:cNvSpPr>
            <a:spLocks noGrp="1"/>
          </p:cNvSpPr>
          <p:nvPr>
            <p:ph type="sldNum" sz="quarter" idx="12"/>
          </p:nvPr>
        </p:nvSpPr>
        <p:spPr>
          <a:xfrm>
            <a:off x="9439251" y="6478732"/>
            <a:ext cx="2743200" cy="365125"/>
          </a:xfrm>
        </p:spPr>
        <p:txBody>
          <a:bodyPr/>
          <a:lstStyle/>
          <a:p>
            <a:fld id="{C0DE7FCD-74FC-4D3A-9665-54A6D3DBFCED}" type="slidenum">
              <a:rPr lang="pl-PL" smtClean="0"/>
              <a:t>18</a:t>
            </a:fld>
            <a:endParaRPr lang="pl-PL" dirty="0"/>
          </a:p>
        </p:txBody>
      </p:sp>
    </p:spTree>
    <p:extLst>
      <p:ext uri="{BB962C8B-B14F-4D97-AF65-F5344CB8AC3E}">
        <p14:creationId xmlns:p14="http://schemas.microsoft.com/office/powerpoint/2010/main" val="5961910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DF9240-856F-21E6-A5D9-73A2B377A514}"/>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908068B2-515F-20E6-D009-C8C6A845852D}"/>
              </a:ext>
            </a:extLst>
          </p:cNvPr>
          <p:cNvSpPr>
            <a:spLocks noGrp="1"/>
          </p:cNvSpPr>
          <p:nvPr>
            <p:ph type="title"/>
          </p:nvPr>
        </p:nvSpPr>
        <p:spPr>
          <a:xfrm>
            <a:off x="0" y="14091"/>
            <a:ext cx="8543925" cy="610819"/>
          </a:xfrm>
        </p:spPr>
        <p:txBody>
          <a:bodyPr>
            <a:normAutofit/>
          </a:bodyPr>
          <a:lstStyle/>
          <a:p>
            <a:r>
              <a:rPr lang="pl-PL" sz="3600" b="1" dirty="0">
                <a:latin typeface="+mn-lt"/>
              </a:rPr>
              <a:t>Rozwiązania kompensujące - wzrok</a:t>
            </a:r>
          </a:p>
        </p:txBody>
      </p:sp>
      <p:pic>
        <p:nvPicPr>
          <p:cNvPr id="10" name="Obraz 9" descr="Piktogramy symbolizujące rozwiązania kompensujące">
            <a:extLst>
              <a:ext uri="{FF2B5EF4-FFF2-40B4-BE49-F238E27FC236}">
                <a16:creationId xmlns:a16="http://schemas.microsoft.com/office/drawing/2014/main" id="{87346C8D-010D-02B9-37BB-1EB183EEE96A}"/>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0" y="777708"/>
            <a:ext cx="2526387" cy="4986299"/>
          </a:xfrm>
          <a:prstGeom prst="rect">
            <a:avLst/>
          </a:prstGeom>
        </p:spPr>
      </p:pic>
      <p:sp>
        <p:nvSpPr>
          <p:cNvPr id="6" name="pole tekstowe 5" descr="Piktogramy symbolizujące rozwiązania kompensujące">
            <a:extLst>
              <a:ext uri="{FF2B5EF4-FFF2-40B4-BE49-F238E27FC236}">
                <a16:creationId xmlns:a16="http://schemas.microsoft.com/office/drawing/2014/main" id="{C0287FD6-2B56-FB24-387F-0BD62A45571D}"/>
              </a:ext>
            </a:extLst>
          </p:cNvPr>
          <p:cNvSpPr txBox="1"/>
          <p:nvPr/>
        </p:nvSpPr>
        <p:spPr>
          <a:xfrm>
            <a:off x="606000" y="843561"/>
            <a:ext cx="11249013" cy="5080109"/>
          </a:xfrm>
          <a:prstGeom prst="rect">
            <a:avLst/>
          </a:prstGeom>
          <a:noFill/>
        </p:spPr>
        <p:txBody>
          <a:bodyPr wrap="square">
            <a:spAutoFit/>
          </a:bodyPr>
          <a:lstStyle/>
          <a:p>
            <a:pPr marL="285750" indent="-285750">
              <a:lnSpc>
                <a:spcPct val="107000"/>
              </a:lnSpc>
              <a:spcAft>
                <a:spcPts val="800"/>
              </a:spcAft>
              <a:buFont typeface="Arial" panose="020B0604020202020204" pitchFamily="34" charset="0"/>
              <a:buChar char="•"/>
            </a:pPr>
            <a:r>
              <a:rPr lang="pl-PL" sz="2000" kern="100" dirty="0">
                <a:ea typeface="Calibri" panose="020F0502020204030204" pitchFamily="34" charset="0"/>
                <a:cs typeface="Times New Roman" panose="02020603050405020304" pitchFamily="18" charset="0"/>
              </a:rPr>
              <a:t>Oznaczenie w </a:t>
            </a:r>
            <a:r>
              <a:rPr lang="pl-PL" sz="2000" b="1" kern="100" dirty="0">
                <a:ea typeface="Calibri" panose="020F0502020204030204" pitchFamily="34" charset="0"/>
                <a:cs typeface="Times New Roman" panose="02020603050405020304" pitchFamily="18" charset="0"/>
              </a:rPr>
              <a:t>alfabecie Braille’a </a:t>
            </a:r>
            <a:r>
              <a:rPr lang="pl-PL" sz="2000" kern="100" dirty="0">
                <a:ea typeface="Calibri" panose="020F0502020204030204" pitchFamily="34" charset="0"/>
                <a:cs typeface="Times New Roman" panose="02020603050405020304" pitchFamily="18" charset="0"/>
              </a:rPr>
              <a:t>i inne oznaczenia dotykowe</a:t>
            </a:r>
          </a:p>
          <a:p>
            <a:pPr marL="1520825" indent="-285750">
              <a:lnSpc>
                <a:spcPct val="150000"/>
              </a:lnSpc>
              <a:spcAft>
                <a:spcPts val="5400"/>
              </a:spcAft>
              <a:buFont typeface="Arial" panose="020B0604020202020204" pitchFamily="34" charset="0"/>
              <a:buChar char="•"/>
            </a:pPr>
            <a:r>
              <a:rPr lang="pl-PL" sz="2000" b="1" kern="100" dirty="0">
                <a:ea typeface="Calibri" panose="020F0502020204030204" pitchFamily="34" charset="0"/>
                <a:cs typeface="Times New Roman" panose="02020603050405020304" pitchFamily="18" charset="0"/>
              </a:rPr>
              <a:t>Ścieżki i mapy </a:t>
            </a:r>
            <a:r>
              <a:rPr lang="pl-PL" sz="2000" kern="100" dirty="0">
                <a:ea typeface="Calibri" panose="020F0502020204030204" pitchFamily="34" charset="0"/>
                <a:cs typeface="Times New Roman" panose="02020603050405020304" pitchFamily="18" charset="0"/>
              </a:rPr>
              <a:t>dotykowe</a:t>
            </a:r>
          </a:p>
          <a:p>
            <a:pPr marL="2239963" indent="-285750">
              <a:lnSpc>
                <a:spcPct val="107000"/>
              </a:lnSpc>
              <a:spcAft>
                <a:spcPts val="7200"/>
              </a:spcAft>
              <a:buFont typeface="Arial" panose="020B0604020202020204" pitchFamily="34" charset="0"/>
              <a:buChar char="•"/>
            </a:pPr>
            <a:r>
              <a:rPr lang="pl-PL" sz="2000" b="1" kern="100" dirty="0">
                <a:ea typeface="Calibri" panose="020F0502020204030204" pitchFamily="34" charset="0"/>
                <a:cs typeface="Times New Roman" panose="02020603050405020304" pitchFamily="18" charset="0"/>
              </a:rPr>
              <a:t>Kontrast</a:t>
            </a:r>
            <a:r>
              <a:rPr lang="pl-PL" sz="2000" kern="100" dirty="0">
                <a:ea typeface="Calibri" panose="020F0502020204030204" pitchFamily="34" charset="0"/>
                <a:cs typeface="Times New Roman" panose="02020603050405020304" pitchFamily="18" charset="0"/>
              </a:rPr>
              <a:t> barwny</a:t>
            </a:r>
          </a:p>
          <a:p>
            <a:pPr marL="2239963" indent="-285750">
              <a:lnSpc>
                <a:spcPct val="107000"/>
              </a:lnSpc>
              <a:spcAft>
                <a:spcPts val="6000"/>
              </a:spcAft>
              <a:buFont typeface="Arial" panose="020B0604020202020204" pitchFamily="34" charset="0"/>
              <a:buChar char="•"/>
            </a:pPr>
            <a:r>
              <a:rPr lang="pl-PL" sz="2000" kern="100" dirty="0">
                <a:ea typeface="Calibri" panose="020F0502020204030204" pitchFamily="34" charset="0"/>
                <a:cs typeface="Times New Roman" panose="02020603050405020304" pitchFamily="18" charset="0"/>
              </a:rPr>
              <a:t>	</a:t>
            </a:r>
            <a:r>
              <a:rPr lang="pl-PL" sz="2000" b="1" kern="100" dirty="0">
                <a:ea typeface="Calibri" panose="020F0502020204030204" pitchFamily="34" charset="0"/>
                <a:cs typeface="Times New Roman" panose="02020603050405020304" pitchFamily="18" charset="0"/>
              </a:rPr>
              <a:t>Komunikaty głosowe </a:t>
            </a:r>
            <a:r>
              <a:rPr lang="pl-PL" sz="2000" kern="100" dirty="0">
                <a:ea typeface="Calibri" panose="020F0502020204030204" pitchFamily="34" charset="0"/>
                <a:cs typeface="Times New Roman" panose="02020603050405020304" pitchFamily="18" charset="0"/>
              </a:rPr>
              <a:t>(komunikacja miejska, przejścia dla pieszych)</a:t>
            </a:r>
          </a:p>
          <a:p>
            <a:pPr marL="1520825" indent="-285750">
              <a:lnSpc>
                <a:spcPct val="107000"/>
              </a:lnSpc>
              <a:spcAft>
                <a:spcPts val="600"/>
              </a:spcAft>
              <a:buFont typeface="Arial" panose="020B0604020202020204" pitchFamily="34" charset="0"/>
              <a:buChar char="•"/>
            </a:pPr>
            <a:r>
              <a:rPr lang="pl-PL" sz="2000" b="1" kern="100" dirty="0">
                <a:ea typeface="Calibri" panose="020F0502020204030204" pitchFamily="34" charset="0"/>
                <a:cs typeface="Times New Roman" panose="02020603050405020304" pitchFamily="18" charset="0"/>
              </a:rPr>
              <a:t>Dokumenty </a:t>
            </a:r>
            <a:r>
              <a:rPr lang="pl-PL" sz="2000" kern="100" dirty="0">
                <a:ea typeface="Calibri" panose="020F0502020204030204" pitchFamily="34" charset="0"/>
                <a:cs typeface="Times New Roman" panose="02020603050405020304" pitchFamily="18" charset="0"/>
              </a:rPr>
              <a:t>w formie  umożliwiającej ich odczytanie i wypełnienie przy pomocy komputera wyposażonego w program czytający.</a:t>
            </a:r>
          </a:p>
          <a:p>
            <a:pPr marL="269875" indent="-269875">
              <a:lnSpc>
                <a:spcPct val="107000"/>
              </a:lnSpc>
              <a:spcAft>
                <a:spcPts val="800"/>
              </a:spcAft>
              <a:buFont typeface="Arial" panose="020B0604020202020204" pitchFamily="34" charset="0"/>
              <a:buChar char="•"/>
            </a:pPr>
            <a:r>
              <a:rPr lang="pl-PL" sz="2000" b="1" kern="100" dirty="0">
                <a:ea typeface="Calibri" panose="020F0502020204030204" pitchFamily="34" charset="0"/>
                <a:cs typeface="Times New Roman" panose="02020603050405020304" pitchFamily="18" charset="0"/>
              </a:rPr>
              <a:t>Audiodeskrypcja</a:t>
            </a:r>
            <a:r>
              <a:rPr lang="pl-PL" sz="2000" kern="100" dirty="0">
                <a:ea typeface="Calibri" panose="020F0502020204030204" pitchFamily="34" charset="0"/>
                <a:cs typeface="Times New Roman" panose="02020603050405020304" pitchFamily="18" charset="0"/>
              </a:rPr>
              <a:t> (muzea, kina, teatry)</a:t>
            </a:r>
          </a:p>
        </p:txBody>
      </p:sp>
      <p:sp>
        <p:nvSpPr>
          <p:cNvPr id="7" name="pole tekstowe 6">
            <a:extLst>
              <a:ext uri="{FF2B5EF4-FFF2-40B4-BE49-F238E27FC236}">
                <a16:creationId xmlns:a16="http://schemas.microsoft.com/office/drawing/2014/main" id="{DA9AD756-039B-9F3B-7522-B0BA7F3636B3}"/>
              </a:ext>
            </a:extLst>
          </p:cNvPr>
          <p:cNvSpPr txBox="1"/>
          <p:nvPr/>
        </p:nvSpPr>
        <p:spPr>
          <a:xfrm>
            <a:off x="-1166" y="5999525"/>
            <a:ext cx="4330068" cy="276999"/>
          </a:xfrm>
          <a:prstGeom prst="rect">
            <a:avLst/>
          </a:prstGeom>
          <a:noFill/>
        </p:spPr>
        <p:txBody>
          <a:bodyPr wrap="square">
            <a:spAutoFit/>
          </a:bodyPr>
          <a:lstStyle/>
          <a:p>
            <a:pPr algn="l" rtl="0"/>
            <a:r>
              <a:rPr lang="pl-PL" sz="1200" dirty="0">
                <a:cs typeface="Arial" panose="020B0604020202020204" pitchFamily="34" charset="0"/>
              </a:rPr>
              <a:t>Źródło: </a:t>
            </a:r>
            <a:r>
              <a:rPr lang="pl-PL" sz="1200" dirty="0">
                <a:hlinkClick r:id="rId4"/>
              </a:rPr>
              <a:t>https://www.nik.gov.pl/plik/id,18229,vp,20827.pdf</a:t>
            </a:r>
            <a:r>
              <a:rPr lang="pl-PL" sz="1200" dirty="0"/>
              <a:t> </a:t>
            </a:r>
          </a:p>
        </p:txBody>
      </p:sp>
      <p:sp>
        <p:nvSpPr>
          <p:cNvPr id="8" name="Symbol zastępczy numeru slajdu 7">
            <a:extLst>
              <a:ext uri="{FF2B5EF4-FFF2-40B4-BE49-F238E27FC236}">
                <a16:creationId xmlns:a16="http://schemas.microsoft.com/office/drawing/2014/main" id="{C9CF7E0B-AD0F-181B-6830-748891FCF689}"/>
              </a:ext>
            </a:extLst>
          </p:cNvPr>
          <p:cNvSpPr>
            <a:spLocks noGrp="1"/>
          </p:cNvSpPr>
          <p:nvPr>
            <p:ph type="sldNum" sz="quarter" idx="12"/>
          </p:nvPr>
        </p:nvSpPr>
        <p:spPr>
          <a:xfrm>
            <a:off x="9448800" y="6492875"/>
            <a:ext cx="2743200" cy="365125"/>
          </a:xfrm>
        </p:spPr>
        <p:txBody>
          <a:bodyPr/>
          <a:lstStyle/>
          <a:p>
            <a:fld id="{C0DE7FCD-74FC-4D3A-9665-54A6D3DBFCED}" type="slidenum">
              <a:rPr lang="pl-PL" smtClean="0"/>
              <a:t>19</a:t>
            </a:fld>
            <a:endParaRPr lang="pl-PL" dirty="0"/>
          </a:p>
        </p:txBody>
      </p:sp>
    </p:spTree>
    <p:extLst>
      <p:ext uri="{BB962C8B-B14F-4D97-AF65-F5344CB8AC3E}">
        <p14:creationId xmlns:p14="http://schemas.microsoft.com/office/powerpoint/2010/main" val="16642738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ytuł 6" descr="&quot; &quot; ">
            <a:extLst>
              <a:ext uri="{FF2B5EF4-FFF2-40B4-BE49-F238E27FC236}">
                <a16:creationId xmlns:a16="http://schemas.microsoft.com/office/drawing/2014/main" id="{1FE5A80F-038A-F6B0-6274-9F67DF29D132}"/>
              </a:ext>
            </a:extLst>
          </p:cNvPr>
          <p:cNvSpPr>
            <a:spLocks noGrp="1"/>
          </p:cNvSpPr>
          <p:nvPr>
            <p:ph type="title"/>
          </p:nvPr>
        </p:nvSpPr>
        <p:spPr>
          <a:xfrm>
            <a:off x="0" y="2124000"/>
            <a:ext cx="12192000" cy="1489625"/>
          </a:xfrm>
          <a:prstGeom prst="rect">
            <a:avLst/>
          </a:prstGeom>
          <a:solidFill>
            <a:srgbClr val="004992"/>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92075">
              <a:lnSpc>
                <a:spcPct val="100000"/>
              </a:lnSpc>
              <a:spcBef>
                <a:spcPts val="0"/>
              </a:spcBef>
              <a:defRPr/>
            </a:pPr>
            <a:r>
              <a:rPr lang="pl-PL" sz="4800" b="1" dirty="0">
                <a:solidFill>
                  <a:schemeClr val="bg1"/>
                </a:solidFill>
                <a:cs typeface="Arial" panose="020B0604020202020204" pitchFamily="34" charset="0"/>
              </a:rPr>
              <a:t> Standardy dostępności- poziom podstawowy</a:t>
            </a:r>
          </a:p>
        </p:txBody>
      </p:sp>
      <p:sp>
        <p:nvSpPr>
          <p:cNvPr id="2" name="Symbol zastępczy numeru slajdu 1">
            <a:extLst>
              <a:ext uri="{FF2B5EF4-FFF2-40B4-BE49-F238E27FC236}">
                <a16:creationId xmlns:a16="http://schemas.microsoft.com/office/drawing/2014/main" id="{78360A4F-BFD1-3A5A-F754-48C1D504BC57}"/>
              </a:ext>
            </a:extLst>
          </p:cNvPr>
          <p:cNvSpPr>
            <a:spLocks noGrp="1"/>
          </p:cNvSpPr>
          <p:nvPr>
            <p:ph type="sldNum" sz="quarter" idx="12"/>
          </p:nvPr>
        </p:nvSpPr>
        <p:spPr>
          <a:xfrm>
            <a:off x="9448800" y="6492875"/>
            <a:ext cx="2743200" cy="365125"/>
          </a:xfrm>
        </p:spPr>
        <p:txBody>
          <a:bodyPr/>
          <a:lstStyle/>
          <a:p>
            <a:fld id="{C0DE7FCD-74FC-4D3A-9665-54A6D3DBFCED}" type="slidenum">
              <a:rPr lang="pl-PL" smtClean="0"/>
              <a:t>2</a:t>
            </a:fld>
            <a:endParaRPr lang="pl-PL" dirty="0"/>
          </a:p>
        </p:txBody>
      </p:sp>
    </p:spTree>
    <p:extLst>
      <p:ext uri="{BB962C8B-B14F-4D97-AF65-F5344CB8AC3E}">
        <p14:creationId xmlns:p14="http://schemas.microsoft.com/office/powerpoint/2010/main" val="36433755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3CC0A2-18C8-5066-84A8-D05DC62790A8}"/>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172A2EEE-78A7-B9B7-5B71-FA6852992CE4}"/>
              </a:ext>
            </a:extLst>
          </p:cNvPr>
          <p:cNvSpPr>
            <a:spLocks noGrp="1"/>
          </p:cNvSpPr>
          <p:nvPr>
            <p:ph type="title"/>
          </p:nvPr>
        </p:nvSpPr>
        <p:spPr>
          <a:xfrm>
            <a:off x="0" y="17074"/>
            <a:ext cx="8543925" cy="610819"/>
          </a:xfrm>
        </p:spPr>
        <p:txBody>
          <a:bodyPr>
            <a:normAutofit/>
          </a:bodyPr>
          <a:lstStyle/>
          <a:p>
            <a:r>
              <a:rPr lang="pl-PL" sz="3600" b="1" dirty="0">
                <a:latin typeface="+mn-lt"/>
              </a:rPr>
              <a:t>Rozwiązania kompensujące - słuch</a:t>
            </a:r>
          </a:p>
        </p:txBody>
      </p:sp>
      <p:pic>
        <p:nvPicPr>
          <p:cNvPr id="10" name="Obraz 9" descr="Piktogramy symbolizujące rozwiązania kompensujące">
            <a:extLst>
              <a:ext uri="{FF2B5EF4-FFF2-40B4-BE49-F238E27FC236}">
                <a16:creationId xmlns:a16="http://schemas.microsoft.com/office/drawing/2014/main" id="{F5574878-C07A-6A23-509E-22A78515F4B3}"/>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34371" y="864000"/>
            <a:ext cx="2557275" cy="4679999"/>
          </a:xfrm>
          <a:prstGeom prst="rect">
            <a:avLst/>
          </a:prstGeom>
        </p:spPr>
      </p:pic>
      <p:sp>
        <p:nvSpPr>
          <p:cNvPr id="6" name="pole tekstowe 5">
            <a:extLst>
              <a:ext uri="{FF2B5EF4-FFF2-40B4-BE49-F238E27FC236}">
                <a16:creationId xmlns:a16="http://schemas.microsoft.com/office/drawing/2014/main" id="{0AF2F5ED-ABD0-11B4-F97F-CBF458937E00}"/>
              </a:ext>
            </a:extLst>
          </p:cNvPr>
          <p:cNvSpPr txBox="1"/>
          <p:nvPr/>
        </p:nvSpPr>
        <p:spPr>
          <a:xfrm>
            <a:off x="1821000" y="1184452"/>
            <a:ext cx="9810000" cy="4460452"/>
          </a:xfrm>
          <a:prstGeom prst="rect">
            <a:avLst/>
          </a:prstGeom>
          <a:noFill/>
        </p:spPr>
        <p:txBody>
          <a:bodyPr wrap="square">
            <a:spAutoFit/>
          </a:bodyPr>
          <a:lstStyle/>
          <a:p>
            <a:pPr marL="285750" indent="-285750">
              <a:lnSpc>
                <a:spcPct val="107000"/>
              </a:lnSpc>
              <a:spcAft>
                <a:spcPts val="6600"/>
              </a:spcAft>
              <a:buFont typeface="Arial" panose="020B0604020202020204" pitchFamily="34" charset="0"/>
              <a:buChar char="•"/>
            </a:pPr>
            <a:r>
              <a:rPr lang="pl-PL" sz="2000" kern="100" dirty="0">
                <a:ea typeface="Calibri" panose="020F0502020204030204" pitchFamily="34" charset="0"/>
                <a:cs typeface="Times New Roman" panose="02020603050405020304" pitchFamily="18" charset="0"/>
              </a:rPr>
              <a:t>Stosowanie </a:t>
            </a:r>
            <a:r>
              <a:rPr lang="pl-PL" sz="2000" b="1" kern="100" dirty="0">
                <a:ea typeface="Calibri" panose="020F0502020204030204" pitchFamily="34" charset="0"/>
                <a:cs typeface="Times New Roman" panose="02020603050405020304" pitchFamily="18" charset="0"/>
              </a:rPr>
              <a:t>urządzeń wspomagających słyszenie </a:t>
            </a:r>
            <a:r>
              <a:rPr lang="pl-PL" sz="2000" kern="100" dirty="0">
                <a:ea typeface="Calibri" panose="020F0502020204030204" pitchFamily="34" charset="0"/>
                <a:cs typeface="Times New Roman" panose="02020603050405020304" pitchFamily="18" charset="0"/>
              </a:rPr>
              <a:t>(pętle indukcyjne)</a:t>
            </a:r>
          </a:p>
          <a:p>
            <a:pPr marL="1073150" indent="-285750">
              <a:lnSpc>
                <a:spcPct val="107000"/>
              </a:lnSpc>
              <a:spcAft>
                <a:spcPts val="4800"/>
              </a:spcAft>
              <a:buFont typeface="Arial" panose="020B0604020202020204" pitchFamily="34" charset="0"/>
              <a:buChar char="•"/>
            </a:pPr>
            <a:r>
              <a:rPr lang="pl-PL" sz="2000" b="1" kern="100" dirty="0">
                <a:ea typeface="Calibri" panose="020F0502020204030204" pitchFamily="34" charset="0"/>
                <a:cs typeface="Times New Roman" panose="02020603050405020304" pitchFamily="18" charset="0"/>
              </a:rPr>
              <a:t>Stosowanie komunikatów i oznaczeń tekstowych </a:t>
            </a:r>
            <a:r>
              <a:rPr lang="pl-PL" sz="2000" kern="100" dirty="0">
                <a:ea typeface="Calibri" panose="020F0502020204030204" pitchFamily="34" charset="0"/>
                <a:cs typeface="Times New Roman" panose="02020603050405020304" pitchFamily="18" charset="0"/>
              </a:rPr>
              <a:t>(tablice zmienno-znakowe, tablice informacyjne, piktogramowe, itp.)</a:t>
            </a:r>
          </a:p>
          <a:p>
            <a:pPr marL="1073150" indent="-285750">
              <a:lnSpc>
                <a:spcPct val="107000"/>
              </a:lnSpc>
              <a:spcAft>
                <a:spcPts val="4800"/>
              </a:spcAft>
              <a:buFont typeface="Arial" panose="020B0604020202020204" pitchFamily="34" charset="0"/>
              <a:buChar char="•"/>
            </a:pPr>
            <a:r>
              <a:rPr lang="pl-PL" sz="2000" kern="100" dirty="0">
                <a:ea typeface="Calibri" panose="020F0502020204030204" pitchFamily="34" charset="0"/>
                <a:cs typeface="Times New Roman" panose="02020603050405020304" pitchFamily="18" charset="0"/>
              </a:rPr>
              <a:t>Zapewnienie odpowiedniego oświetlenia twarz rozmówcy (umożliwia czytanie ruchu ust)</a:t>
            </a:r>
          </a:p>
          <a:p>
            <a:pPr marL="285750" indent="-285750">
              <a:lnSpc>
                <a:spcPct val="107000"/>
              </a:lnSpc>
              <a:spcAft>
                <a:spcPts val="800"/>
              </a:spcAft>
              <a:buFont typeface="Arial" panose="020B0604020202020204" pitchFamily="34" charset="0"/>
              <a:buChar char="•"/>
            </a:pPr>
            <a:r>
              <a:rPr lang="pl-PL" sz="2000" kern="100" dirty="0">
                <a:ea typeface="Calibri" panose="020F0502020204030204" pitchFamily="34" charset="0"/>
                <a:cs typeface="Times New Roman" panose="02020603050405020304" pitchFamily="18" charset="0"/>
              </a:rPr>
              <a:t>Zapewnienie personelu ze znajomością języka migowego </a:t>
            </a:r>
            <a:br>
              <a:rPr lang="pl-PL" sz="2000" kern="100" dirty="0">
                <a:ea typeface="Calibri" panose="020F0502020204030204" pitchFamily="34" charset="0"/>
                <a:cs typeface="Times New Roman" panose="02020603050405020304" pitchFamily="18" charset="0"/>
              </a:rPr>
            </a:br>
            <a:r>
              <a:rPr lang="pl-PL" sz="2000" kern="100" dirty="0">
                <a:ea typeface="Calibri" panose="020F0502020204030204" pitchFamily="34" charset="0"/>
                <a:cs typeface="Times New Roman" panose="02020603050405020304" pitchFamily="18" charset="0"/>
              </a:rPr>
              <a:t>(w szczególności w urzędach, szpitalach lub usługi </a:t>
            </a:r>
            <a:r>
              <a:rPr lang="pl-PL" sz="2000" kern="100" dirty="0" err="1">
                <a:ea typeface="Calibri" panose="020F0502020204030204" pitchFamily="34" charset="0"/>
                <a:cs typeface="Times New Roman" panose="02020603050405020304" pitchFamily="18" charset="0"/>
              </a:rPr>
              <a:t>wideotłumaczenia</a:t>
            </a:r>
            <a:r>
              <a:rPr lang="pl-PL" sz="2000" kern="100" dirty="0">
                <a:ea typeface="Calibri" panose="020F0502020204030204" pitchFamily="34" charset="0"/>
                <a:cs typeface="Times New Roman" panose="02020603050405020304" pitchFamily="18" charset="0"/>
              </a:rPr>
              <a:t>)</a:t>
            </a:r>
          </a:p>
        </p:txBody>
      </p:sp>
      <p:sp>
        <p:nvSpPr>
          <p:cNvPr id="3" name="pole tekstowe 2">
            <a:extLst>
              <a:ext uri="{FF2B5EF4-FFF2-40B4-BE49-F238E27FC236}">
                <a16:creationId xmlns:a16="http://schemas.microsoft.com/office/drawing/2014/main" id="{CFD5AD44-CFAD-EDD0-876C-FC0B3364AF42}"/>
              </a:ext>
            </a:extLst>
          </p:cNvPr>
          <p:cNvSpPr txBox="1"/>
          <p:nvPr/>
        </p:nvSpPr>
        <p:spPr>
          <a:xfrm>
            <a:off x="-19937" y="5903999"/>
            <a:ext cx="3835068" cy="276999"/>
          </a:xfrm>
          <a:prstGeom prst="rect">
            <a:avLst/>
          </a:prstGeom>
          <a:noFill/>
        </p:spPr>
        <p:txBody>
          <a:bodyPr wrap="square">
            <a:spAutoFit/>
          </a:bodyPr>
          <a:lstStyle/>
          <a:p>
            <a:pPr algn="l" rtl="0"/>
            <a:r>
              <a:rPr lang="pl-PL" sz="1200" dirty="0">
                <a:cs typeface="Arial" panose="020B0604020202020204" pitchFamily="34" charset="0"/>
              </a:rPr>
              <a:t>Źródło: </a:t>
            </a:r>
            <a:r>
              <a:rPr lang="pl-PL" sz="1200" dirty="0">
                <a:hlinkClick r:id="rId4"/>
              </a:rPr>
              <a:t>https://www.nik.gov.pl/plik/id,18229,vp,20827.pdf</a:t>
            </a:r>
            <a:r>
              <a:rPr lang="pl-PL" sz="1200" dirty="0"/>
              <a:t> </a:t>
            </a:r>
          </a:p>
        </p:txBody>
      </p:sp>
      <p:sp>
        <p:nvSpPr>
          <p:cNvPr id="8" name="Symbol zastępczy numeru slajdu 7">
            <a:extLst>
              <a:ext uri="{FF2B5EF4-FFF2-40B4-BE49-F238E27FC236}">
                <a16:creationId xmlns:a16="http://schemas.microsoft.com/office/drawing/2014/main" id="{45FA0B27-4BCD-1CB7-5281-BBCFEA0B54ED}"/>
              </a:ext>
            </a:extLst>
          </p:cNvPr>
          <p:cNvSpPr>
            <a:spLocks noGrp="1"/>
          </p:cNvSpPr>
          <p:nvPr>
            <p:ph type="sldNum" sz="quarter" idx="12"/>
          </p:nvPr>
        </p:nvSpPr>
        <p:spPr>
          <a:xfrm>
            <a:off x="9448800" y="6492875"/>
            <a:ext cx="2743200" cy="365125"/>
          </a:xfrm>
        </p:spPr>
        <p:txBody>
          <a:bodyPr/>
          <a:lstStyle/>
          <a:p>
            <a:fld id="{C0DE7FCD-74FC-4D3A-9665-54A6D3DBFCED}" type="slidenum">
              <a:rPr lang="pl-PL" smtClean="0"/>
              <a:t>20</a:t>
            </a:fld>
            <a:endParaRPr lang="pl-PL" dirty="0"/>
          </a:p>
        </p:txBody>
      </p:sp>
    </p:spTree>
    <p:extLst>
      <p:ext uri="{BB962C8B-B14F-4D97-AF65-F5344CB8AC3E}">
        <p14:creationId xmlns:p14="http://schemas.microsoft.com/office/powerpoint/2010/main" val="19704906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BC2626-9C7D-7DCC-9C8E-A51382DE0643}"/>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2DAC0509-F07D-450D-7BDA-CD820957F9D8}"/>
              </a:ext>
            </a:extLst>
          </p:cNvPr>
          <p:cNvSpPr>
            <a:spLocks noGrp="1"/>
          </p:cNvSpPr>
          <p:nvPr>
            <p:ph type="title"/>
          </p:nvPr>
        </p:nvSpPr>
        <p:spPr>
          <a:xfrm>
            <a:off x="0" y="1029"/>
            <a:ext cx="8543925" cy="610819"/>
          </a:xfrm>
        </p:spPr>
        <p:txBody>
          <a:bodyPr>
            <a:normAutofit/>
          </a:bodyPr>
          <a:lstStyle/>
          <a:p>
            <a:r>
              <a:rPr lang="pl-PL" sz="3600" b="1" dirty="0">
                <a:latin typeface="+mn-lt"/>
              </a:rPr>
              <a:t>Rozwiązania kompensujące - ruch</a:t>
            </a:r>
          </a:p>
        </p:txBody>
      </p:sp>
      <p:pic>
        <p:nvPicPr>
          <p:cNvPr id="10" name="Obraz 9" descr="Piktogramy symbolizujące rozwiązania kompensujące">
            <a:extLst>
              <a:ext uri="{FF2B5EF4-FFF2-40B4-BE49-F238E27FC236}">
                <a16:creationId xmlns:a16="http://schemas.microsoft.com/office/drawing/2014/main" id="{4A0BD004-3424-2324-123A-898AF081AC40}"/>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0" y="859639"/>
            <a:ext cx="2775803" cy="5005630"/>
          </a:xfrm>
          <a:prstGeom prst="rect">
            <a:avLst/>
          </a:prstGeom>
        </p:spPr>
      </p:pic>
      <p:sp>
        <p:nvSpPr>
          <p:cNvPr id="6" name="pole tekstowe 5">
            <a:extLst>
              <a:ext uri="{FF2B5EF4-FFF2-40B4-BE49-F238E27FC236}">
                <a16:creationId xmlns:a16="http://schemas.microsoft.com/office/drawing/2014/main" id="{853E4C8C-5EB8-DC7A-EEEE-C888C5465A97}"/>
              </a:ext>
            </a:extLst>
          </p:cNvPr>
          <p:cNvSpPr txBox="1"/>
          <p:nvPr/>
        </p:nvSpPr>
        <p:spPr>
          <a:xfrm>
            <a:off x="831000" y="1089000"/>
            <a:ext cx="11115000" cy="4772332"/>
          </a:xfrm>
          <a:prstGeom prst="rect">
            <a:avLst/>
          </a:prstGeom>
          <a:noFill/>
        </p:spPr>
        <p:txBody>
          <a:bodyPr wrap="square">
            <a:spAutoFit/>
          </a:bodyPr>
          <a:lstStyle/>
          <a:p>
            <a:pPr marL="285750" indent="-285750">
              <a:lnSpc>
                <a:spcPct val="107000"/>
              </a:lnSpc>
              <a:spcBef>
                <a:spcPts val="1200"/>
              </a:spcBef>
              <a:spcAft>
                <a:spcPts val="600"/>
              </a:spcAft>
              <a:buFont typeface="Arial" panose="020B0604020202020204" pitchFamily="34" charset="0"/>
              <a:buChar char="•"/>
            </a:pPr>
            <a:r>
              <a:rPr lang="pl-PL" sz="2000" kern="100" dirty="0">
                <a:ea typeface="Calibri" panose="020F0502020204030204" pitchFamily="34" charset="0"/>
                <a:cs typeface="Times New Roman" panose="02020603050405020304" pitchFamily="18" charset="0"/>
              </a:rPr>
              <a:t>Alternatywne w stosunku do schodów </a:t>
            </a:r>
            <a:r>
              <a:rPr lang="pl-PL" sz="2000" b="1" kern="100" dirty="0">
                <a:ea typeface="Calibri" panose="020F0502020204030204" pitchFamily="34" charset="0"/>
                <a:cs typeface="Times New Roman" panose="02020603050405020304" pitchFamily="18" charset="0"/>
              </a:rPr>
              <a:t>metody pokonywania wysokości </a:t>
            </a:r>
            <a:r>
              <a:rPr lang="pl-PL" sz="2000" kern="100" dirty="0">
                <a:ea typeface="Calibri" panose="020F0502020204030204" pitchFamily="34" charset="0"/>
                <a:cs typeface="Times New Roman" panose="02020603050405020304" pitchFamily="18" charset="0"/>
              </a:rPr>
              <a:t>(windy, platformy, </a:t>
            </a:r>
            <a:r>
              <a:rPr lang="pl-PL" sz="2000" kern="100" dirty="0" err="1">
                <a:ea typeface="Calibri" panose="020F0502020204030204" pitchFamily="34" charset="0"/>
                <a:cs typeface="Times New Roman" panose="02020603050405020304" pitchFamily="18" charset="0"/>
              </a:rPr>
              <a:t>schodołazy</a:t>
            </a:r>
            <a:r>
              <a:rPr lang="pl-PL" sz="2000" kern="100" dirty="0">
                <a:ea typeface="Calibri" panose="020F0502020204030204" pitchFamily="34" charset="0"/>
                <a:cs typeface="Times New Roman" panose="02020603050405020304" pitchFamily="18" charset="0"/>
              </a:rPr>
              <a:t>)</a:t>
            </a:r>
          </a:p>
          <a:p>
            <a:pPr marL="1343025" indent="-285750">
              <a:lnSpc>
                <a:spcPct val="107000"/>
              </a:lnSpc>
              <a:spcAft>
                <a:spcPts val="6000"/>
              </a:spcAft>
              <a:buFont typeface="Arial" panose="020B0604020202020204" pitchFamily="34" charset="0"/>
              <a:buChar char="•"/>
            </a:pPr>
            <a:r>
              <a:rPr lang="pl-PL" sz="2000" kern="100" dirty="0">
                <a:ea typeface="Calibri" panose="020F0502020204030204" pitchFamily="34" charset="0"/>
                <a:cs typeface="Times New Roman" panose="02020603050405020304" pitchFamily="18" charset="0"/>
              </a:rPr>
              <a:t>Odpowiednia </a:t>
            </a:r>
            <a:r>
              <a:rPr lang="pl-PL" sz="2000" b="1" kern="100" dirty="0">
                <a:ea typeface="Calibri" panose="020F0502020204030204" pitchFamily="34" charset="0"/>
                <a:cs typeface="Times New Roman" panose="02020603050405020304" pitchFamily="18" charset="0"/>
              </a:rPr>
              <a:t>szerokość przestrzeni komunikacyjnych</a:t>
            </a:r>
            <a:endParaRPr lang="pl-PL" sz="2000" kern="100" dirty="0">
              <a:ea typeface="Calibri" panose="020F0502020204030204" pitchFamily="34" charset="0"/>
              <a:cs typeface="Times New Roman" panose="02020603050405020304" pitchFamily="18" charset="0"/>
            </a:endParaRPr>
          </a:p>
          <a:p>
            <a:pPr marL="2063750" indent="-285750">
              <a:lnSpc>
                <a:spcPct val="107000"/>
              </a:lnSpc>
              <a:spcAft>
                <a:spcPts val="7800"/>
              </a:spcAft>
              <a:buFont typeface="Arial" panose="020B0604020202020204" pitchFamily="34" charset="0"/>
              <a:buChar char="•"/>
            </a:pPr>
            <a:r>
              <a:rPr lang="pl-PL" sz="2000" b="1" kern="100" dirty="0">
                <a:ea typeface="Calibri" panose="020F0502020204030204" pitchFamily="34" charset="0"/>
                <a:cs typeface="Times New Roman" panose="02020603050405020304" pitchFamily="18" charset="0"/>
              </a:rPr>
              <a:t>Miejsca odpoczynku </a:t>
            </a:r>
            <a:r>
              <a:rPr lang="pl-PL" sz="2000" kern="100" dirty="0">
                <a:ea typeface="Calibri" panose="020F0502020204030204" pitchFamily="34" charset="0"/>
                <a:cs typeface="Times New Roman" panose="02020603050405020304" pitchFamily="18" charset="0"/>
              </a:rPr>
              <a:t>z ławkami</a:t>
            </a:r>
          </a:p>
          <a:p>
            <a:pPr marL="2063750" indent="-285750">
              <a:lnSpc>
                <a:spcPct val="107000"/>
              </a:lnSpc>
              <a:spcAft>
                <a:spcPts val="6000"/>
              </a:spcAft>
              <a:buFont typeface="Arial" panose="020B0604020202020204" pitchFamily="34" charset="0"/>
              <a:buChar char="•"/>
            </a:pPr>
            <a:r>
              <a:rPr lang="pl-PL" sz="2000" kern="100" dirty="0">
                <a:ea typeface="Calibri" panose="020F0502020204030204" pitchFamily="34" charset="0"/>
                <a:cs typeface="Times New Roman" panose="02020603050405020304" pitchFamily="18" charset="0"/>
              </a:rPr>
              <a:t>Odpowiednie </a:t>
            </a:r>
            <a:r>
              <a:rPr lang="pl-PL" sz="2000" b="1" kern="100" dirty="0">
                <a:ea typeface="Calibri" panose="020F0502020204030204" pitchFamily="34" charset="0"/>
                <a:cs typeface="Times New Roman" panose="02020603050405020304" pitchFamily="18" charset="0"/>
              </a:rPr>
              <a:t>parametry elementów wyposażenia </a:t>
            </a:r>
            <a:r>
              <a:rPr lang="pl-PL" sz="2000" kern="100" dirty="0">
                <a:ea typeface="Calibri" panose="020F0502020204030204" pitchFamily="34" charset="0"/>
                <a:cs typeface="Times New Roman" panose="02020603050405020304" pitchFamily="18" charset="0"/>
              </a:rPr>
              <a:t>np. wysokość blatów</a:t>
            </a:r>
          </a:p>
          <a:p>
            <a:pPr marL="1343025" indent="-285750">
              <a:lnSpc>
                <a:spcPct val="107000"/>
              </a:lnSpc>
              <a:spcAft>
                <a:spcPts val="800"/>
              </a:spcAft>
              <a:buFont typeface="Arial" panose="020B0604020202020204" pitchFamily="34" charset="0"/>
              <a:buChar char="•"/>
            </a:pPr>
            <a:r>
              <a:rPr lang="pl-PL" sz="2000" kern="100" dirty="0">
                <a:ea typeface="Calibri" panose="020F0502020204030204" pitchFamily="34" charset="0"/>
                <a:cs typeface="Times New Roman" panose="02020603050405020304" pitchFamily="18" charset="0"/>
              </a:rPr>
              <a:t>Specjalnie </a:t>
            </a:r>
            <a:r>
              <a:rPr lang="pl-PL" sz="2000" b="1" kern="100" dirty="0">
                <a:ea typeface="Calibri" panose="020F0502020204030204" pitchFamily="34" charset="0"/>
                <a:cs typeface="Times New Roman" panose="02020603050405020304" pitchFamily="18" charset="0"/>
              </a:rPr>
              <a:t>dostosowane pomieszczenia </a:t>
            </a:r>
            <a:r>
              <a:rPr lang="pl-PL" sz="2000" kern="100" dirty="0">
                <a:ea typeface="Calibri" panose="020F0502020204030204" pitchFamily="34" charset="0"/>
                <a:cs typeface="Times New Roman" panose="02020603050405020304" pitchFamily="18" charset="0"/>
              </a:rPr>
              <a:t>np. toalety</a:t>
            </a:r>
          </a:p>
          <a:p>
            <a:pPr marL="285750" indent="-285750">
              <a:lnSpc>
                <a:spcPct val="107000"/>
              </a:lnSpc>
              <a:spcAft>
                <a:spcPts val="800"/>
              </a:spcAft>
              <a:buFont typeface="Arial" panose="020B0604020202020204" pitchFamily="34" charset="0"/>
              <a:buChar char="•"/>
            </a:pPr>
            <a:r>
              <a:rPr lang="pl-PL" sz="2000" b="1" kern="100" dirty="0">
                <a:ea typeface="Calibri" panose="020F0502020204030204" pitchFamily="34" charset="0"/>
                <a:cs typeface="Times New Roman" panose="02020603050405020304" pitchFamily="18" charset="0"/>
              </a:rPr>
              <a:t>Drzwi automatyczne</a:t>
            </a:r>
            <a:endParaRPr lang="pl-PL" sz="2000" kern="100" dirty="0">
              <a:ea typeface="Calibri" panose="020F0502020204030204" pitchFamily="34" charset="0"/>
              <a:cs typeface="Times New Roman" panose="02020603050405020304" pitchFamily="18" charset="0"/>
            </a:endParaRPr>
          </a:p>
        </p:txBody>
      </p:sp>
      <p:sp>
        <p:nvSpPr>
          <p:cNvPr id="3" name="pole tekstowe 2">
            <a:extLst>
              <a:ext uri="{FF2B5EF4-FFF2-40B4-BE49-F238E27FC236}">
                <a16:creationId xmlns:a16="http://schemas.microsoft.com/office/drawing/2014/main" id="{9F94059F-1A83-9738-D1A0-F857CD14DC57}"/>
              </a:ext>
            </a:extLst>
          </p:cNvPr>
          <p:cNvSpPr txBox="1"/>
          <p:nvPr/>
        </p:nvSpPr>
        <p:spPr>
          <a:xfrm>
            <a:off x="0" y="5902829"/>
            <a:ext cx="4005000" cy="276999"/>
          </a:xfrm>
          <a:prstGeom prst="rect">
            <a:avLst/>
          </a:prstGeom>
          <a:noFill/>
        </p:spPr>
        <p:txBody>
          <a:bodyPr wrap="square">
            <a:spAutoFit/>
          </a:bodyPr>
          <a:lstStyle/>
          <a:p>
            <a:pPr algn="l" rtl="0"/>
            <a:r>
              <a:rPr lang="pl-PL" sz="1200" dirty="0">
                <a:cs typeface="Arial" panose="020B0604020202020204" pitchFamily="34" charset="0"/>
              </a:rPr>
              <a:t>Źródło: </a:t>
            </a:r>
            <a:r>
              <a:rPr lang="pl-PL" sz="1200" dirty="0">
                <a:hlinkClick r:id="rId4"/>
              </a:rPr>
              <a:t>https://www.nik.gov.pl/plik/id,18229,vp,20827.pdf</a:t>
            </a:r>
            <a:r>
              <a:rPr lang="pl-PL" sz="1200" dirty="0"/>
              <a:t> </a:t>
            </a:r>
          </a:p>
        </p:txBody>
      </p:sp>
      <p:sp>
        <p:nvSpPr>
          <p:cNvPr id="8" name="Symbol zastępczy numeru slajdu 7">
            <a:extLst>
              <a:ext uri="{FF2B5EF4-FFF2-40B4-BE49-F238E27FC236}">
                <a16:creationId xmlns:a16="http://schemas.microsoft.com/office/drawing/2014/main" id="{005A09C6-2D20-1C69-3666-6411693907A2}"/>
              </a:ext>
            </a:extLst>
          </p:cNvPr>
          <p:cNvSpPr>
            <a:spLocks noGrp="1"/>
          </p:cNvSpPr>
          <p:nvPr>
            <p:ph type="sldNum" sz="quarter" idx="12"/>
          </p:nvPr>
        </p:nvSpPr>
        <p:spPr>
          <a:xfrm>
            <a:off x="9448800" y="6498326"/>
            <a:ext cx="2743200" cy="365125"/>
          </a:xfrm>
        </p:spPr>
        <p:txBody>
          <a:bodyPr/>
          <a:lstStyle/>
          <a:p>
            <a:fld id="{C0DE7FCD-74FC-4D3A-9665-54A6D3DBFCED}" type="slidenum">
              <a:rPr lang="pl-PL" smtClean="0"/>
              <a:t>21</a:t>
            </a:fld>
            <a:endParaRPr lang="pl-PL" dirty="0"/>
          </a:p>
        </p:txBody>
      </p:sp>
    </p:spTree>
    <p:extLst>
      <p:ext uri="{BB962C8B-B14F-4D97-AF65-F5344CB8AC3E}">
        <p14:creationId xmlns:p14="http://schemas.microsoft.com/office/powerpoint/2010/main" val="6421021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0F500A8-4936-CA6D-03FA-2FE55AE76D50}"/>
              </a:ext>
            </a:extLst>
          </p:cNvPr>
          <p:cNvSpPr>
            <a:spLocks noGrp="1"/>
          </p:cNvSpPr>
          <p:nvPr>
            <p:ph type="title"/>
          </p:nvPr>
        </p:nvSpPr>
        <p:spPr>
          <a:xfrm>
            <a:off x="0" y="1"/>
            <a:ext cx="8543925" cy="729000"/>
          </a:xfrm>
        </p:spPr>
        <p:txBody>
          <a:bodyPr>
            <a:normAutofit/>
          </a:bodyPr>
          <a:lstStyle/>
          <a:p>
            <a:r>
              <a:rPr lang="pl-PL" sz="3600" b="1" dirty="0">
                <a:latin typeface="+mn-lt"/>
              </a:rPr>
              <a:t>Dostępność architektoniczna</a:t>
            </a:r>
          </a:p>
        </p:txBody>
      </p:sp>
      <p:sp>
        <p:nvSpPr>
          <p:cNvPr id="3" name="Symbol zastępczy zawartości 2">
            <a:extLst>
              <a:ext uri="{FF2B5EF4-FFF2-40B4-BE49-F238E27FC236}">
                <a16:creationId xmlns:a16="http://schemas.microsoft.com/office/drawing/2014/main" id="{DCC3BD33-35AD-2CF3-F418-F64BE6414143}"/>
              </a:ext>
            </a:extLst>
          </p:cNvPr>
          <p:cNvSpPr>
            <a:spLocks noGrp="1"/>
          </p:cNvSpPr>
          <p:nvPr>
            <p:ph idx="1"/>
          </p:nvPr>
        </p:nvSpPr>
        <p:spPr>
          <a:xfrm>
            <a:off x="66000" y="729000"/>
            <a:ext cx="11970000" cy="5309999"/>
          </a:xfrm>
        </p:spPr>
        <p:txBody>
          <a:bodyPr>
            <a:normAutofit/>
          </a:bodyPr>
          <a:lstStyle/>
          <a:p>
            <a:pPr marL="179387" lvl="1" indent="0">
              <a:lnSpc>
                <a:spcPct val="150000"/>
              </a:lnSpc>
              <a:spcBef>
                <a:spcPts val="600"/>
              </a:spcBef>
              <a:buNone/>
            </a:pPr>
            <a:r>
              <a:rPr lang="pl-PL" sz="2000" dirty="0"/>
              <a:t>Obejmuje:</a:t>
            </a:r>
          </a:p>
          <a:p>
            <a:pPr marL="522287" lvl="1" indent="-342900">
              <a:lnSpc>
                <a:spcPct val="150000"/>
              </a:lnSpc>
              <a:spcBef>
                <a:spcPts val="600"/>
              </a:spcBef>
              <a:buFont typeface="+mj-lt"/>
              <a:buAutoNum type="alphaLcParenR"/>
            </a:pPr>
            <a:r>
              <a:rPr lang="pl-PL" sz="2000" dirty="0"/>
              <a:t>zapewnienie wolnych od barier poziomych i pionowych przestrzeni komunikacyjnych budynków;</a:t>
            </a:r>
          </a:p>
          <a:p>
            <a:pPr marL="522287" lvl="1" indent="-342900">
              <a:lnSpc>
                <a:spcPct val="150000"/>
              </a:lnSpc>
              <a:spcBef>
                <a:spcPts val="600"/>
              </a:spcBef>
              <a:buFont typeface="+mj-lt"/>
              <a:buAutoNum type="alphaLcParenR"/>
            </a:pPr>
            <a:r>
              <a:rPr lang="pl-PL" sz="2000" dirty="0"/>
              <a:t>instalację urządzeń lub zastosowanie środków technicznych i rozwiązań architektonicznych w budynku, które umożliwiają dostęp do wszystkich pomieszczeń, z wyłączeniem pomieszczeń technicznych;</a:t>
            </a:r>
          </a:p>
          <a:p>
            <a:pPr marL="522287" lvl="1" indent="-342900">
              <a:lnSpc>
                <a:spcPct val="150000"/>
              </a:lnSpc>
              <a:spcBef>
                <a:spcPts val="600"/>
              </a:spcBef>
              <a:buFont typeface="+mj-lt"/>
              <a:buAutoNum type="alphaLcParenR"/>
            </a:pPr>
            <a:r>
              <a:rPr lang="pl-PL" sz="2000" dirty="0"/>
              <a:t>zapewnienie informacji na temat rozkładu pomieszczeń w budynku, co najmniej w sposób wizualny </a:t>
            </a:r>
            <a:br>
              <a:rPr lang="pl-PL" sz="2000" dirty="0"/>
            </a:br>
            <a:r>
              <a:rPr lang="pl-PL" sz="2000" dirty="0"/>
              <a:t>i dotykowy lub głosowy;</a:t>
            </a:r>
          </a:p>
          <a:p>
            <a:pPr marL="522287" lvl="1" indent="-342900">
              <a:lnSpc>
                <a:spcPct val="150000"/>
              </a:lnSpc>
              <a:spcBef>
                <a:spcPts val="600"/>
              </a:spcBef>
              <a:buFont typeface="+mj-lt"/>
              <a:buAutoNum type="alphaLcParenR"/>
            </a:pPr>
            <a:r>
              <a:rPr lang="pl-PL" sz="2000" dirty="0"/>
              <a:t>zapewnienie wstępu do budynku osobie korzystającej z psa asystującego;</a:t>
            </a:r>
          </a:p>
          <a:p>
            <a:pPr marL="522287" lvl="1" indent="-342900">
              <a:lnSpc>
                <a:spcPct val="150000"/>
              </a:lnSpc>
              <a:spcBef>
                <a:spcPts val="600"/>
              </a:spcBef>
              <a:buFont typeface="+mj-lt"/>
              <a:buAutoNum type="alphaLcParenR"/>
            </a:pPr>
            <a:r>
              <a:rPr lang="pl-PL" sz="2000" dirty="0"/>
              <a:t>zapewnienie osobom ze szczególnymi potrzebami możliwości ewakuacji lub ich uratowania w inny sposób.</a:t>
            </a:r>
          </a:p>
          <a:p>
            <a:pPr indent="-180000">
              <a:lnSpc>
                <a:spcPct val="150000"/>
              </a:lnSpc>
              <a:spcBef>
                <a:spcPts val="600"/>
              </a:spcBef>
            </a:pPr>
            <a:endParaRPr lang="pl-PL" sz="2000" dirty="0"/>
          </a:p>
        </p:txBody>
      </p:sp>
      <p:sp>
        <p:nvSpPr>
          <p:cNvPr id="5" name="Symbol zastępczy numeru slajdu 4">
            <a:extLst>
              <a:ext uri="{FF2B5EF4-FFF2-40B4-BE49-F238E27FC236}">
                <a16:creationId xmlns:a16="http://schemas.microsoft.com/office/drawing/2014/main" id="{C162FE52-6F74-B159-406E-5071BD91B10F}"/>
              </a:ext>
            </a:extLst>
          </p:cNvPr>
          <p:cNvSpPr>
            <a:spLocks noGrp="1"/>
          </p:cNvSpPr>
          <p:nvPr>
            <p:ph type="sldNum" sz="quarter" idx="12"/>
          </p:nvPr>
        </p:nvSpPr>
        <p:spPr>
          <a:xfrm>
            <a:off x="9441463" y="6479452"/>
            <a:ext cx="2743200" cy="365125"/>
          </a:xfrm>
        </p:spPr>
        <p:txBody>
          <a:bodyPr/>
          <a:lstStyle/>
          <a:p>
            <a:fld id="{C0DE7FCD-74FC-4D3A-9665-54A6D3DBFCED}" type="slidenum">
              <a:rPr lang="pl-PL" smtClean="0"/>
              <a:t>22</a:t>
            </a:fld>
            <a:endParaRPr lang="pl-PL" dirty="0"/>
          </a:p>
        </p:txBody>
      </p:sp>
    </p:spTree>
    <p:extLst>
      <p:ext uri="{BB962C8B-B14F-4D97-AF65-F5344CB8AC3E}">
        <p14:creationId xmlns:p14="http://schemas.microsoft.com/office/powerpoint/2010/main" val="32976999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0F500A8-4936-CA6D-03FA-2FE55AE76D50}"/>
              </a:ext>
            </a:extLst>
          </p:cNvPr>
          <p:cNvSpPr>
            <a:spLocks noGrp="1"/>
          </p:cNvSpPr>
          <p:nvPr>
            <p:ph type="title"/>
          </p:nvPr>
        </p:nvSpPr>
        <p:spPr>
          <a:xfrm>
            <a:off x="0" y="0"/>
            <a:ext cx="9639300" cy="828673"/>
          </a:xfrm>
        </p:spPr>
        <p:txBody>
          <a:bodyPr>
            <a:normAutofit/>
          </a:bodyPr>
          <a:lstStyle/>
          <a:p>
            <a:r>
              <a:rPr lang="pl-PL" sz="3600" b="1" dirty="0">
                <a:latin typeface="+mn-lt"/>
              </a:rPr>
              <a:t>Standardy dostępności – Przestrzeń (1 z 2)</a:t>
            </a:r>
          </a:p>
        </p:txBody>
      </p:sp>
      <p:sp>
        <p:nvSpPr>
          <p:cNvPr id="3" name="Symbol zastępczy zawartości 2">
            <a:extLst>
              <a:ext uri="{FF2B5EF4-FFF2-40B4-BE49-F238E27FC236}">
                <a16:creationId xmlns:a16="http://schemas.microsoft.com/office/drawing/2014/main" id="{DCC3BD33-35AD-2CF3-F418-F64BE6414143}"/>
              </a:ext>
            </a:extLst>
          </p:cNvPr>
          <p:cNvSpPr>
            <a:spLocks noGrp="1"/>
          </p:cNvSpPr>
          <p:nvPr>
            <p:ph idx="1"/>
          </p:nvPr>
        </p:nvSpPr>
        <p:spPr>
          <a:xfrm>
            <a:off x="-7620" y="935882"/>
            <a:ext cx="12133620" cy="3033118"/>
          </a:xfrm>
        </p:spPr>
        <p:txBody>
          <a:bodyPr>
            <a:noAutofit/>
          </a:bodyPr>
          <a:lstStyle/>
          <a:p>
            <a:pPr marL="450850" indent="-271463">
              <a:lnSpc>
                <a:spcPct val="150000"/>
              </a:lnSpc>
              <a:spcBef>
                <a:spcPts val="600"/>
              </a:spcBef>
              <a:buFont typeface="Wingdings" panose="05000000000000000000" pitchFamily="2" charset="2"/>
              <a:buChar char="§"/>
            </a:pPr>
            <a:r>
              <a:rPr lang="pl-PL" sz="2000" dirty="0"/>
              <a:t>użytkownikiem przestrzeni publicznej jest każdy, wobec czego podczas projektowania należy brać pod uwagę potrzeby wszystkich ludzi. </a:t>
            </a:r>
          </a:p>
          <a:p>
            <a:pPr marL="450850" indent="-271463">
              <a:lnSpc>
                <a:spcPct val="150000"/>
              </a:lnSpc>
              <a:spcBef>
                <a:spcPts val="600"/>
              </a:spcBef>
              <a:buFont typeface="Wingdings" panose="05000000000000000000" pitchFamily="2" charset="2"/>
              <a:buChar char="§"/>
            </a:pPr>
            <a:r>
              <a:rPr lang="pl-PL" sz="2000" dirty="0"/>
              <a:t>podkreślić należy, że osoby mające trudności w poruszaniu się, to część społeczeństwa, do której oprócz osób poruszających się na wózkach inwalidzkich, osób niewidomych i słabowidzących, niedosłyszących, z niepełnosprawnością intelektualną, należą również osoby starsze, kobiety w ciąży, opiekunowie małych dzieci w wózkach, osoby otyłe, niskie lub bardzo wysokie. </a:t>
            </a:r>
          </a:p>
          <a:p>
            <a:pPr marL="179387" indent="0">
              <a:lnSpc>
                <a:spcPct val="150000"/>
              </a:lnSpc>
              <a:spcBef>
                <a:spcPts val="600"/>
              </a:spcBef>
              <a:buNone/>
            </a:pPr>
            <a:endParaRPr lang="pl-PL" sz="2000" dirty="0"/>
          </a:p>
          <a:p>
            <a:pPr marL="0" indent="-180000">
              <a:lnSpc>
                <a:spcPct val="150000"/>
              </a:lnSpc>
              <a:spcBef>
                <a:spcPts val="600"/>
              </a:spcBef>
              <a:buFont typeface="Wingdings" panose="05000000000000000000" pitchFamily="2" charset="2"/>
              <a:buChar char="§"/>
            </a:pPr>
            <a:endParaRPr lang="pl-PL" sz="2000" dirty="0"/>
          </a:p>
        </p:txBody>
      </p:sp>
      <p:sp>
        <p:nvSpPr>
          <p:cNvPr id="5" name="Prostokąt 4" descr="&quot; &quot;">
            <a:extLst>
              <a:ext uri="{FF2B5EF4-FFF2-40B4-BE49-F238E27FC236}">
                <a16:creationId xmlns:a16="http://schemas.microsoft.com/office/drawing/2014/main" id="{53B84042-FFB0-BB49-B0B6-186B752463F3}"/>
              </a:ext>
            </a:extLst>
          </p:cNvPr>
          <p:cNvSpPr/>
          <p:nvPr/>
        </p:nvSpPr>
        <p:spPr>
          <a:xfrm>
            <a:off x="3177789" y="5086451"/>
            <a:ext cx="9022200" cy="828673"/>
          </a:xfrm>
          <a:prstGeom prst="rect">
            <a:avLst/>
          </a:prstGeom>
          <a:solidFill>
            <a:srgbClr val="0049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720000"/>
            <a:r>
              <a:rPr lang="pl-PL" sz="2000" dirty="0"/>
              <a:t>Jeśli oznaczenia </a:t>
            </a:r>
            <a:r>
              <a:rPr lang="pl-PL" sz="2000" dirty="0" err="1"/>
              <a:t>sal</a:t>
            </a:r>
            <a:r>
              <a:rPr lang="pl-PL" sz="2000" dirty="0"/>
              <a:t> lub pomieszczeń w budynkach się powtarzają należy je zmienić, ma to często miejsce przy rozbudowie lub łączeniu budynków</a:t>
            </a:r>
            <a:endParaRPr lang="en-US" sz="2000" dirty="0"/>
          </a:p>
        </p:txBody>
      </p:sp>
      <p:sp>
        <p:nvSpPr>
          <p:cNvPr id="4" name="Symbol zastępczy numeru slajdu 3">
            <a:extLst>
              <a:ext uri="{FF2B5EF4-FFF2-40B4-BE49-F238E27FC236}">
                <a16:creationId xmlns:a16="http://schemas.microsoft.com/office/drawing/2014/main" id="{0137AA8A-CFFE-B9FD-B81B-5044E5E15977}"/>
              </a:ext>
            </a:extLst>
          </p:cNvPr>
          <p:cNvSpPr>
            <a:spLocks noGrp="1"/>
          </p:cNvSpPr>
          <p:nvPr>
            <p:ph type="sldNum" sz="quarter" idx="12"/>
          </p:nvPr>
        </p:nvSpPr>
        <p:spPr>
          <a:xfrm>
            <a:off x="9448800" y="6492875"/>
            <a:ext cx="2743200" cy="365125"/>
          </a:xfrm>
        </p:spPr>
        <p:txBody>
          <a:bodyPr/>
          <a:lstStyle/>
          <a:p>
            <a:fld id="{C0DE7FCD-74FC-4D3A-9665-54A6D3DBFCED}" type="slidenum">
              <a:rPr lang="pl-PL" smtClean="0"/>
              <a:t>23</a:t>
            </a:fld>
            <a:endParaRPr lang="pl-PL" dirty="0"/>
          </a:p>
        </p:txBody>
      </p:sp>
      <p:pic>
        <p:nvPicPr>
          <p:cNvPr id="6" name="Obraz 5">
            <a:extLst>
              <a:ext uri="{FF2B5EF4-FFF2-40B4-BE49-F238E27FC236}">
                <a16:creationId xmlns:a16="http://schemas.microsoft.com/office/drawing/2014/main" id="{D7E863F7-492C-FA71-AC95-73FA8B5EE152}"/>
              </a:ext>
              <a:ext uri="{C183D7F6-B498-43B3-948B-1728B52AA6E4}">
                <adec:decorative xmlns:adec="http://schemas.microsoft.com/office/drawing/2017/decorative" val="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3177789" y="5086451"/>
            <a:ext cx="772617" cy="772617"/>
          </a:xfrm>
          <a:prstGeom prst="rect">
            <a:avLst/>
          </a:prstGeom>
        </p:spPr>
      </p:pic>
    </p:spTree>
    <p:extLst>
      <p:ext uri="{BB962C8B-B14F-4D97-AF65-F5344CB8AC3E}">
        <p14:creationId xmlns:p14="http://schemas.microsoft.com/office/powerpoint/2010/main" val="36244613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407410-AC64-0D06-80D4-BE69A7B86E21}"/>
            </a:ext>
          </a:extLst>
        </p:cNvPr>
        <p:cNvGrpSpPr/>
        <p:nvPr/>
      </p:nvGrpSpPr>
      <p:grpSpPr>
        <a:xfrm>
          <a:off x="0" y="0"/>
          <a:ext cx="0" cy="0"/>
          <a:chOff x="0" y="0"/>
          <a:chExt cx="0" cy="0"/>
        </a:xfrm>
      </p:grpSpPr>
      <p:sp>
        <p:nvSpPr>
          <p:cNvPr id="7" name="Tytuł 1">
            <a:extLst>
              <a:ext uri="{FF2B5EF4-FFF2-40B4-BE49-F238E27FC236}">
                <a16:creationId xmlns:a16="http://schemas.microsoft.com/office/drawing/2014/main" id="{6D34C5AE-AB87-C0D0-79EE-15A954AF07E1}"/>
              </a:ext>
            </a:extLst>
          </p:cNvPr>
          <p:cNvSpPr txBox="1">
            <a:spLocks noGrp="1"/>
          </p:cNvSpPr>
          <p:nvPr>
            <p:ph type="title"/>
          </p:nvPr>
        </p:nvSpPr>
        <p:spPr>
          <a:xfrm>
            <a:off x="0" y="0"/>
            <a:ext cx="9639300" cy="828673"/>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pl-PL" sz="3600" b="1" dirty="0">
                <a:latin typeface="+mn-lt"/>
              </a:rPr>
              <a:t>Standardy dostępności – Przestrzeń (2 z 2)</a:t>
            </a:r>
          </a:p>
        </p:txBody>
      </p:sp>
      <p:sp>
        <p:nvSpPr>
          <p:cNvPr id="3" name="Symbol zastępczy zawartości 2">
            <a:extLst>
              <a:ext uri="{FF2B5EF4-FFF2-40B4-BE49-F238E27FC236}">
                <a16:creationId xmlns:a16="http://schemas.microsoft.com/office/drawing/2014/main" id="{C51B992F-8456-25BF-67B9-6D7770772B48}"/>
              </a:ext>
            </a:extLst>
          </p:cNvPr>
          <p:cNvSpPr>
            <a:spLocks noGrp="1"/>
          </p:cNvSpPr>
          <p:nvPr>
            <p:ph idx="1"/>
          </p:nvPr>
        </p:nvSpPr>
        <p:spPr>
          <a:xfrm>
            <a:off x="14828" y="842867"/>
            <a:ext cx="12021171" cy="2181134"/>
          </a:xfrm>
        </p:spPr>
        <p:txBody>
          <a:bodyPr>
            <a:noAutofit/>
          </a:bodyPr>
          <a:lstStyle/>
          <a:p>
            <a:pPr marL="450850" indent="-271463">
              <a:lnSpc>
                <a:spcPct val="150000"/>
              </a:lnSpc>
              <a:spcBef>
                <a:spcPts val="600"/>
              </a:spcBef>
              <a:buFont typeface="Wingdings" panose="05000000000000000000" pitchFamily="2" charset="2"/>
              <a:buChar char="§"/>
            </a:pPr>
            <a:r>
              <a:rPr lang="pl-PL" sz="2000" dirty="0"/>
              <a:t>do tej grupy zaliczyć można także osoby z czasowymi ograniczeniami mobilności, takimi jak: osoby z urazami kończyn poruszające się przy pomocy balkoników lub kul, podróżni z dużymi bagażami i inni;</a:t>
            </a:r>
          </a:p>
          <a:p>
            <a:pPr marL="450850" indent="-271463">
              <a:lnSpc>
                <a:spcPct val="150000"/>
              </a:lnSpc>
              <a:spcBef>
                <a:spcPts val="600"/>
              </a:spcBef>
              <a:buFont typeface="Wingdings" panose="05000000000000000000" pitchFamily="2" charset="2"/>
              <a:buChar char="§"/>
            </a:pPr>
            <a:r>
              <a:rPr lang="pl-PL" sz="2000" dirty="0"/>
              <a:t>osoby te, w konfrontacji z barierami przestrzennymi, mają trudności w realizacji swoich praw w dostępie do środowiska zabudowanego, środków transportu, usług technologii informacyjno-komunikacyjnych.</a:t>
            </a:r>
          </a:p>
          <a:p>
            <a:pPr marL="0" indent="-180000">
              <a:lnSpc>
                <a:spcPct val="150000"/>
              </a:lnSpc>
              <a:spcBef>
                <a:spcPts val="600"/>
              </a:spcBef>
              <a:buFont typeface="Wingdings" panose="05000000000000000000" pitchFamily="2" charset="2"/>
              <a:buChar char="§"/>
            </a:pPr>
            <a:endParaRPr lang="pl-PL" sz="2000" dirty="0"/>
          </a:p>
        </p:txBody>
      </p:sp>
      <p:sp>
        <p:nvSpPr>
          <p:cNvPr id="8" name="Prostokąt 7" descr="&quot; &quot;">
            <a:extLst>
              <a:ext uri="{FF2B5EF4-FFF2-40B4-BE49-F238E27FC236}">
                <a16:creationId xmlns:a16="http://schemas.microsoft.com/office/drawing/2014/main" id="{7396D091-B345-9FAB-E238-597B1FD3F643}"/>
              </a:ext>
            </a:extLst>
          </p:cNvPr>
          <p:cNvSpPr/>
          <p:nvPr/>
        </p:nvSpPr>
        <p:spPr>
          <a:xfrm>
            <a:off x="3819000" y="4562900"/>
            <a:ext cx="8373000" cy="1231951"/>
          </a:xfrm>
          <a:prstGeom prst="rect">
            <a:avLst/>
          </a:prstGeom>
          <a:solidFill>
            <a:srgbClr val="0049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720000"/>
            <a:r>
              <a:rPr lang="pl-PL" sz="2000" dirty="0"/>
              <a:t>Postęp technologiczny różnych rozwiązań komunikacyjnych następuje bardzo szybko, dlatego należy na bieżąco śledzić i w miarę możliwości wprowadzać nowe rozwiązania, poprawiając codzienne funkcjonowanie osób ze szczególnymi potrzebami</a:t>
            </a:r>
            <a:endParaRPr lang="en-US" sz="2000" dirty="0"/>
          </a:p>
        </p:txBody>
      </p:sp>
      <p:sp>
        <p:nvSpPr>
          <p:cNvPr id="4" name="Symbol zastępczy numeru slajdu 3">
            <a:extLst>
              <a:ext uri="{FF2B5EF4-FFF2-40B4-BE49-F238E27FC236}">
                <a16:creationId xmlns:a16="http://schemas.microsoft.com/office/drawing/2014/main" id="{FAEBB769-66BB-E413-7BC4-6904EE1AA891}"/>
              </a:ext>
            </a:extLst>
          </p:cNvPr>
          <p:cNvSpPr>
            <a:spLocks noGrp="1"/>
          </p:cNvSpPr>
          <p:nvPr>
            <p:ph type="sldNum" sz="quarter" idx="12"/>
          </p:nvPr>
        </p:nvSpPr>
        <p:spPr>
          <a:xfrm>
            <a:off x="9448800" y="6485264"/>
            <a:ext cx="2743200" cy="365125"/>
          </a:xfrm>
        </p:spPr>
        <p:txBody>
          <a:bodyPr/>
          <a:lstStyle/>
          <a:p>
            <a:fld id="{C0DE7FCD-74FC-4D3A-9665-54A6D3DBFCED}" type="slidenum">
              <a:rPr lang="pl-PL" smtClean="0"/>
              <a:t>24</a:t>
            </a:fld>
            <a:endParaRPr lang="pl-PL" dirty="0"/>
          </a:p>
        </p:txBody>
      </p:sp>
      <p:pic>
        <p:nvPicPr>
          <p:cNvPr id="9" name="Obraz 8">
            <a:extLst>
              <a:ext uri="{FF2B5EF4-FFF2-40B4-BE49-F238E27FC236}">
                <a16:creationId xmlns:a16="http://schemas.microsoft.com/office/drawing/2014/main" id="{031A9ED9-3632-0E90-B07F-2D3AE36FC59D}"/>
              </a:ext>
              <a:ext uri="{C183D7F6-B498-43B3-948B-1728B52AA6E4}">
                <adec:decorative xmlns:adec="http://schemas.microsoft.com/office/drawing/2017/decorative" val="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3819000" y="4689000"/>
            <a:ext cx="772617" cy="772617"/>
          </a:xfrm>
          <a:prstGeom prst="rect">
            <a:avLst/>
          </a:prstGeom>
        </p:spPr>
      </p:pic>
    </p:spTree>
    <p:extLst>
      <p:ext uri="{BB962C8B-B14F-4D97-AF65-F5344CB8AC3E}">
        <p14:creationId xmlns:p14="http://schemas.microsoft.com/office/powerpoint/2010/main" val="24679148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0F500A8-4936-CA6D-03FA-2FE55AE76D50}"/>
              </a:ext>
            </a:extLst>
          </p:cNvPr>
          <p:cNvSpPr>
            <a:spLocks noGrp="1"/>
          </p:cNvSpPr>
          <p:nvPr>
            <p:ph type="title"/>
          </p:nvPr>
        </p:nvSpPr>
        <p:spPr>
          <a:xfrm>
            <a:off x="-4611" y="1"/>
            <a:ext cx="8543925" cy="864000"/>
          </a:xfrm>
        </p:spPr>
        <p:txBody>
          <a:bodyPr>
            <a:normAutofit/>
          </a:bodyPr>
          <a:lstStyle/>
          <a:p>
            <a:r>
              <a:rPr lang="pl-PL" sz="3600" b="1" dirty="0">
                <a:latin typeface="+mn-lt"/>
              </a:rPr>
              <a:t>Informacje o budynku i oznaczenia</a:t>
            </a:r>
          </a:p>
        </p:txBody>
      </p:sp>
      <p:sp>
        <p:nvSpPr>
          <p:cNvPr id="3" name="Symbol zastępczy zawartości 2">
            <a:extLst>
              <a:ext uri="{FF2B5EF4-FFF2-40B4-BE49-F238E27FC236}">
                <a16:creationId xmlns:a16="http://schemas.microsoft.com/office/drawing/2014/main" id="{DCC3BD33-35AD-2CF3-F418-F64BE6414143}"/>
              </a:ext>
            </a:extLst>
          </p:cNvPr>
          <p:cNvSpPr>
            <a:spLocks noGrp="1"/>
          </p:cNvSpPr>
          <p:nvPr>
            <p:ph idx="1"/>
          </p:nvPr>
        </p:nvSpPr>
        <p:spPr>
          <a:xfrm>
            <a:off x="18582" y="1044000"/>
            <a:ext cx="7832417" cy="3690000"/>
          </a:xfrm>
        </p:spPr>
        <p:txBody>
          <a:bodyPr vert="horz" lIns="91440" tIns="45720" rIns="91440" bIns="45720" rtlCol="0" anchor="t">
            <a:normAutofit/>
          </a:bodyPr>
          <a:lstStyle/>
          <a:p>
            <a:pPr marL="358775" indent="-179070">
              <a:lnSpc>
                <a:spcPct val="150000"/>
              </a:lnSpc>
              <a:spcBef>
                <a:spcPts val="600"/>
              </a:spcBef>
              <a:buFont typeface="Wingdings" panose="05000000000000000000" pitchFamily="2" charset="2"/>
              <a:buChar char="§"/>
            </a:pPr>
            <a:r>
              <a:rPr lang="pl-PL" sz="2000" b="1" dirty="0">
                <a:latin typeface="Calibri" panose="020F0502020204030204" pitchFamily="34" charset="0"/>
                <a:ea typeface="Calibri" panose="020F0502020204030204" pitchFamily="34" charset="0"/>
                <a:cs typeface="Calibri" panose="020F0502020204030204" pitchFamily="34" charset="0"/>
              </a:rPr>
              <a:t>pamiętajmy</a:t>
            </a:r>
            <a:r>
              <a:rPr lang="pl-PL" sz="2000" dirty="0">
                <a:latin typeface="Calibri" panose="020F0502020204030204" pitchFamily="34" charset="0"/>
                <a:ea typeface="Calibri" panose="020F0502020204030204" pitchFamily="34" charset="0"/>
                <a:cs typeface="Calibri" panose="020F0502020204030204" pitchFamily="34" charset="0"/>
              </a:rPr>
              <a:t>, że kontakt z budynkiem dzięki dostępowi do Internetu zaczyna się już na etapie </a:t>
            </a:r>
            <a:r>
              <a:rPr lang="pl-PL" sz="2000" b="1" dirty="0">
                <a:latin typeface="Calibri" panose="020F0502020204030204" pitchFamily="34" charset="0"/>
                <a:ea typeface="Calibri" panose="020F0502020204030204" pitchFamily="34" charset="0"/>
                <a:cs typeface="Calibri" panose="020F0502020204030204" pitchFamily="34" charset="0"/>
              </a:rPr>
              <a:t>planowania pierwszej wizyty;</a:t>
            </a:r>
            <a:endParaRPr lang="pl-PL" sz="2000" dirty="0">
              <a:latin typeface="Calibri" panose="020F0502020204030204" pitchFamily="34" charset="0"/>
              <a:ea typeface="Calibri" panose="020F0502020204030204" pitchFamily="34" charset="0"/>
              <a:cs typeface="Calibri" panose="020F0502020204030204" pitchFamily="34" charset="0"/>
            </a:endParaRPr>
          </a:p>
          <a:p>
            <a:pPr marL="358775" indent="-179070">
              <a:lnSpc>
                <a:spcPct val="150000"/>
              </a:lnSpc>
              <a:spcBef>
                <a:spcPts val="600"/>
              </a:spcBef>
              <a:buFont typeface="Wingdings" panose="05000000000000000000" pitchFamily="2" charset="2"/>
              <a:buChar char="§"/>
            </a:pPr>
            <a:r>
              <a:rPr lang="pl-PL" sz="2000" dirty="0">
                <a:latin typeface="Calibri" panose="020F0502020204030204" pitchFamily="34" charset="0"/>
                <a:ea typeface="Calibri" panose="020F0502020204030204" pitchFamily="34" charset="0"/>
                <a:cs typeface="Calibri" panose="020F0502020204030204" pitchFamily="34" charset="0"/>
              </a:rPr>
              <a:t>poszukiwanie położenia obiektu na komunikatorach cyfrowych: strony www, </a:t>
            </a:r>
            <a:r>
              <a:rPr lang="en-AU" sz="2000" noProof="0" dirty="0">
                <a:latin typeface="Calibri" panose="020F0502020204030204" pitchFamily="34" charset="0"/>
                <a:ea typeface="Calibri" panose="020F0502020204030204" pitchFamily="34" charset="0"/>
                <a:cs typeface="Calibri" panose="020F0502020204030204" pitchFamily="34" charset="0"/>
              </a:rPr>
              <a:t>Google Maps</a:t>
            </a:r>
            <a:r>
              <a:rPr lang="pl-PL" sz="2000" dirty="0">
                <a:latin typeface="Calibri" panose="020F0502020204030204" pitchFamily="34" charset="0"/>
                <a:ea typeface="Calibri" panose="020F0502020204030204" pitchFamily="34" charset="0"/>
                <a:cs typeface="Calibri" panose="020F0502020204030204" pitchFamily="34" charset="0"/>
              </a:rPr>
              <a:t>;</a:t>
            </a:r>
          </a:p>
          <a:p>
            <a:pPr marL="358775" indent="-179070">
              <a:lnSpc>
                <a:spcPct val="150000"/>
              </a:lnSpc>
              <a:spcBef>
                <a:spcPts val="600"/>
              </a:spcBef>
              <a:buFont typeface="Wingdings" panose="05000000000000000000" pitchFamily="2" charset="2"/>
              <a:buChar char="§"/>
            </a:pPr>
            <a:r>
              <a:rPr lang="pl-PL" sz="2000" dirty="0">
                <a:latin typeface="Calibri" panose="020F0502020204030204" pitchFamily="34" charset="0"/>
                <a:ea typeface="Calibri" panose="020F0502020204030204" pitchFamily="34" charset="0"/>
                <a:cs typeface="Calibri" panose="020F0502020204030204" pitchFamily="34" charset="0"/>
              </a:rPr>
              <a:t>w przypadku uczelni często są to budynki będące częścią całego kompleksu budynków przy różnych ulicach, z pomocą może w tym przypadku przyjść system informacji miejskiej.</a:t>
            </a:r>
          </a:p>
          <a:p>
            <a:pPr marL="0" indent="-179705">
              <a:lnSpc>
                <a:spcPct val="150000"/>
              </a:lnSpc>
              <a:spcBef>
                <a:spcPts val="600"/>
              </a:spcBef>
              <a:buFont typeface="Wingdings" panose="05000000000000000000" pitchFamily="2" charset="2"/>
              <a:buChar char="§"/>
            </a:pPr>
            <a:endParaRPr lang="pl-PL" sz="2000" dirty="0">
              <a:latin typeface="Calibri" panose="020F0502020204030204" pitchFamily="34" charset="0"/>
              <a:ea typeface="Calibri" panose="020F0502020204030204" pitchFamily="34" charset="0"/>
              <a:cs typeface="Calibri" panose="020F0502020204030204" pitchFamily="34" charset="0"/>
            </a:endParaRPr>
          </a:p>
          <a:p>
            <a:pPr marL="0" indent="-179705">
              <a:lnSpc>
                <a:spcPct val="150000"/>
              </a:lnSpc>
              <a:spcBef>
                <a:spcPts val="600"/>
              </a:spcBef>
              <a:buFont typeface="Wingdings" panose="05000000000000000000" pitchFamily="2" charset="2"/>
              <a:buChar char="§"/>
            </a:pPr>
            <a:endParaRPr lang="pl-PL" sz="2000" dirty="0">
              <a:latin typeface="Calibri" panose="020F0502020204030204" pitchFamily="34" charset="0"/>
              <a:ea typeface="Calibri" panose="020F0502020204030204" pitchFamily="34" charset="0"/>
              <a:cs typeface="Calibri" panose="020F0502020204030204" pitchFamily="34" charset="0"/>
            </a:endParaRPr>
          </a:p>
        </p:txBody>
      </p:sp>
      <p:sp>
        <p:nvSpPr>
          <p:cNvPr id="9" name="Symbol zastępczy numeru slajdu 8">
            <a:extLst>
              <a:ext uri="{FF2B5EF4-FFF2-40B4-BE49-F238E27FC236}">
                <a16:creationId xmlns:a16="http://schemas.microsoft.com/office/drawing/2014/main" id="{8564855D-25A2-F550-4FB2-C3341579A090}"/>
              </a:ext>
            </a:extLst>
          </p:cNvPr>
          <p:cNvSpPr>
            <a:spLocks noGrp="1"/>
          </p:cNvSpPr>
          <p:nvPr>
            <p:ph type="sldNum" sz="quarter" idx="12"/>
          </p:nvPr>
        </p:nvSpPr>
        <p:spPr>
          <a:xfrm>
            <a:off x="9430560" y="6498326"/>
            <a:ext cx="2743200" cy="365125"/>
          </a:xfrm>
        </p:spPr>
        <p:txBody>
          <a:bodyPr/>
          <a:lstStyle/>
          <a:p>
            <a:fld id="{C0DE7FCD-74FC-4D3A-9665-54A6D3DBFCED}" type="slidenum">
              <a:rPr lang="pl-PL" smtClean="0"/>
              <a:t>25</a:t>
            </a:fld>
            <a:endParaRPr lang="pl-PL" dirty="0"/>
          </a:p>
        </p:txBody>
      </p:sp>
      <p:pic>
        <p:nvPicPr>
          <p:cNvPr id="6" name="Obraz 5" descr="Zdjęcie przykładu pionowej tablicy informacyjnej przy chodniku">
            <a:extLst>
              <a:ext uri="{FF2B5EF4-FFF2-40B4-BE49-F238E27FC236}">
                <a16:creationId xmlns:a16="http://schemas.microsoft.com/office/drawing/2014/main" id="{931419F2-FA81-67D8-C592-54515816BC6E}"/>
              </a:ext>
            </a:extLst>
          </p:cNvPr>
          <p:cNvPicPr>
            <a:picLocks noChangeAspect="1"/>
          </p:cNvPicPr>
          <p:nvPr/>
        </p:nvPicPr>
        <p:blipFill>
          <a:blip r:embed="rId2"/>
          <a:srcRect l="25887" t="16538" r="21467" b="8125"/>
          <a:stretch>
            <a:fillRect/>
          </a:stretch>
        </p:blipFill>
        <p:spPr>
          <a:xfrm>
            <a:off x="8616000" y="171408"/>
            <a:ext cx="3420000" cy="6096522"/>
          </a:xfrm>
          <a:prstGeom prst="rect">
            <a:avLst/>
          </a:prstGeom>
        </p:spPr>
      </p:pic>
    </p:spTree>
    <p:extLst>
      <p:ext uri="{BB962C8B-B14F-4D97-AF65-F5344CB8AC3E}">
        <p14:creationId xmlns:p14="http://schemas.microsoft.com/office/powerpoint/2010/main" val="42256663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35624C7-F904-2A85-8882-AEB4CC4B97C9}"/>
              </a:ext>
            </a:extLst>
          </p:cNvPr>
          <p:cNvSpPr>
            <a:spLocks noGrp="1"/>
          </p:cNvSpPr>
          <p:nvPr>
            <p:ph type="title"/>
          </p:nvPr>
        </p:nvSpPr>
        <p:spPr>
          <a:xfrm>
            <a:off x="0" y="17743"/>
            <a:ext cx="4476750" cy="801257"/>
          </a:xfrm>
        </p:spPr>
        <p:txBody>
          <a:bodyPr>
            <a:normAutofit/>
          </a:bodyPr>
          <a:lstStyle/>
          <a:p>
            <a:r>
              <a:rPr lang="pl-PL" sz="3600" b="1" dirty="0">
                <a:latin typeface="+mn-lt"/>
              </a:rPr>
              <a:t>Podjazdy (1 z 5)</a:t>
            </a:r>
          </a:p>
        </p:txBody>
      </p:sp>
      <p:sp>
        <p:nvSpPr>
          <p:cNvPr id="11" name="pole tekstowe 10">
            <a:extLst>
              <a:ext uri="{FF2B5EF4-FFF2-40B4-BE49-F238E27FC236}">
                <a16:creationId xmlns:a16="http://schemas.microsoft.com/office/drawing/2014/main" id="{DD8E9FEC-01D6-957B-93B3-3D3A3850E626}"/>
              </a:ext>
            </a:extLst>
          </p:cNvPr>
          <p:cNvSpPr txBox="1"/>
          <p:nvPr/>
        </p:nvSpPr>
        <p:spPr>
          <a:xfrm>
            <a:off x="-69000" y="1044000"/>
            <a:ext cx="12060000" cy="3045449"/>
          </a:xfrm>
          <a:prstGeom prst="rect">
            <a:avLst/>
          </a:prstGeom>
          <a:noFill/>
        </p:spPr>
        <p:txBody>
          <a:bodyPr wrap="square">
            <a:spAutoFit/>
          </a:bodyPr>
          <a:lstStyle/>
          <a:p>
            <a:pPr marL="358775" indent="-179388">
              <a:lnSpc>
                <a:spcPct val="150000"/>
              </a:lnSpc>
              <a:spcBef>
                <a:spcPts val="600"/>
              </a:spcBef>
              <a:buFont typeface="Wingdings" panose="05000000000000000000" pitchFamily="2" charset="2"/>
              <a:buChar char="§"/>
            </a:pPr>
            <a:r>
              <a:rPr lang="pl-PL" sz="2000" dirty="0"/>
              <a:t>pochylnie powinny mieć szerokość płaszczyzny ruchu minimum 120 cm;</a:t>
            </a:r>
          </a:p>
          <a:p>
            <a:pPr marL="358775" indent="-179388">
              <a:lnSpc>
                <a:spcPct val="150000"/>
              </a:lnSpc>
              <a:spcBef>
                <a:spcPts val="600"/>
              </a:spcBef>
              <a:buFont typeface="Wingdings" panose="05000000000000000000" pitchFamily="2" charset="2"/>
              <a:buChar char="§"/>
            </a:pPr>
            <a:r>
              <a:rPr lang="pl-PL" sz="2000" dirty="0"/>
              <a:t>pochylnie o długości ponad 9 metrów powinny być podzielone na krótsze odcinki, przy zastosowaniu spoczników o długości co najmniej 140 cm (zalecane 200 cm);</a:t>
            </a:r>
          </a:p>
          <a:p>
            <a:pPr marL="358775" indent="-179388">
              <a:lnSpc>
                <a:spcPct val="150000"/>
              </a:lnSpc>
              <a:spcBef>
                <a:spcPts val="600"/>
              </a:spcBef>
              <a:buFont typeface="Wingdings" panose="05000000000000000000" pitchFamily="2" charset="2"/>
              <a:buChar char="§"/>
            </a:pPr>
            <a:r>
              <a:rPr lang="pl-PL" sz="2000" dirty="0"/>
              <a:t>szerokość spocznika nie może być mniejsza niż szerokość biegu pochylni;</a:t>
            </a:r>
          </a:p>
          <a:p>
            <a:pPr marL="358775" indent="-179388">
              <a:lnSpc>
                <a:spcPct val="150000"/>
              </a:lnSpc>
              <a:spcBef>
                <a:spcPts val="600"/>
              </a:spcBef>
              <a:buFont typeface="Wingdings" panose="05000000000000000000" pitchFamily="2" charset="2"/>
              <a:buChar char="§"/>
            </a:pPr>
            <a:r>
              <a:rPr lang="pl-PL" sz="2000" dirty="0"/>
              <a:t>jeżeli na spoczniku następuje zmiana kierunku należy zapewnić na nim powierzchnię manewrową o minimalnych wymiarach 150 na 150 cm (zalecane 200 na 200 cm);</a:t>
            </a:r>
          </a:p>
        </p:txBody>
      </p:sp>
      <p:sp>
        <p:nvSpPr>
          <p:cNvPr id="7" name="pole tekstowe 6">
            <a:extLst>
              <a:ext uri="{FF2B5EF4-FFF2-40B4-BE49-F238E27FC236}">
                <a16:creationId xmlns:a16="http://schemas.microsoft.com/office/drawing/2014/main" id="{00E44296-4829-F117-3563-331DA410B7F6}"/>
              </a:ext>
            </a:extLst>
          </p:cNvPr>
          <p:cNvSpPr txBox="1"/>
          <p:nvPr/>
        </p:nvSpPr>
        <p:spPr>
          <a:xfrm>
            <a:off x="-66309" y="5544000"/>
            <a:ext cx="12060000" cy="617733"/>
          </a:xfrm>
          <a:prstGeom prst="rect">
            <a:avLst/>
          </a:prstGeom>
          <a:noFill/>
        </p:spPr>
        <p:txBody>
          <a:bodyPr wrap="square">
            <a:spAutoFit/>
          </a:bodyPr>
          <a:lstStyle/>
          <a:p>
            <a:pPr indent="-180000">
              <a:lnSpc>
                <a:spcPct val="150000"/>
              </a:lnSpc>
            </a:pPr>
            <a:r>
              <a:rPr lang="pl-PL" sz="1200" dirty="0">
                <a:cs typeface="Arial" panose="020B0604020202020204" pitchFamily="34" charset="0"/>
              </a:rPr>
              <a:t>Źródło:</a:t>
            </a:r>
            <a:r>
              <a:rPr lang="pl-PL" sz="1200" dirty="0"/>
              <a:t> </a:t>
            </a:r>
            <a:r>
              <a:rPr lang="pl-PL" sz="1200" dirty="0">
                <a:cs typeface="Arial" panose="020B0604020202020204" pitchFamily="34" charset="0"/>
                <a:hlinkClick r:id="rId2"/>
              </a:rPr>
              <a:t>https://budowlaneabc.gov.pl/wp-content/uploads/2017/12/Rys.-36.-Rzut-rampy-dostosowanej-do-potrzeb-os%C3%B3b-z-niepe%C5%82nosprawno%C5%9Bci%C4%85-przed-wej%C5%9Bciem-do-budynku.jpg</a:t>
            </a:r>
            <a:r>
              <a:rPr lang="pl-PL" sz="1200" dirty="0">
                <a:cs typeface="Arial" panose="020B0604020202020204" pitchFamily="34" charset="0"/>
              </a:rPr>
              <a:t> </a:t>
            </a:r>
          </a:p>
        </p:txBody>
      </p:sp>
      <p:sp>
        <p:nvSpPr>
          <p:cNvPr id="12" name="Symbol zastępczy numeru slajdu 11">
            <a:extLst>
              <a:ext uri="{FF2B5EF4-FFF2-40B4-BE49-F238E27FC236}">
                <a16:creationId xmlns:a16="http://schemas.microsoft.com/office/drawing/2014/main" id="{69A2B7D6-FA20-AC5B-2AA7-3DD043ACD8ED}"/>
              </a:ext>
            </a:extLst>
          </p:cNvPr>
          <p:cNvSpPr>
            <a:spLocks noGrp="1"/>
          </p:cNvSpPr>
          <p:nvPr>
            <p:ph type="sldNum" sz="quarter" idx="12"/>
          </p:nvPr>
        </p:nvSpPr>
        <p:spPr>
          <a:xfrm>
            <a:off x="9448800" y="6492875"/>
            <a:ext cx="2743200" cy="365125"/>
          </a:xfrm>
        </p:spPr>
        <p:txBody>
          <a:bodyPr/>
          <a:lstStyle/>
          <a:p>
            <a:fld id="{C0DE7FCD-74FC-4D3A-9665-54A6D3DBFCED}" type="slidenum">
              <a:rPr lang="pl-PL" smtClean="0"/>
              <a:t>26</a:t>
            </a:fld>
            <a:endParaRPr lang="pl-PL" dirty="0"/>
          </a:p>
        </p:txBody>
      </p:sp>
    </p:spTree>
    <p:extLst>
      <p:ext uri="{BB962C8B-B14F-4D97-AF65-F5344CB8AC3E}">
        <p14:creationId xmlns:p14="http://schemas.microsoft.com/office/powerpoint/2010/main" val="23459121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C29562-F15B-DDCC-B351-A798D8180597}"/>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FA0CD2E6-5432-57AC-D4D0-B99A5DA020E9}"/>
              </a:ext>
            </a:extLst>
          </p:cNvPr>
          <p:cNvSpPr>
            <a:spLocks noGrp="1"/>
          </p:cNvSpPr>
          <p:nvPr>
            <p:ph type="title"/>
          </p:nvPr>
        </p:nvSpPr>
        <p:spPr>
          <a:xfrm>
            <a:off x="0" y="1"/>
            <a:ext cx="4476750" cy="774000"/>
          </a:xfrm>
        </p:spPr>
        <p:txBody>
          <a:bodyPr>
            <a:normAutofit/>
          </a:bodyPr>
          <a:lstStyle/>
          <a:p>
            <a:r>
              <a:rPr lang="pl-PL" sz="3600" b="1" dirty="0">
                <a:latin typeface="+mn-lt"/>
              </a:rPr>
              <a:t>Podjazdy (2 z 5)</a:t>
            </a:r>
          </a:p>
        </p:txBody>
      </p:sp>
      <p:sp>
        <p:nvSpPr>
          <p:cNvPr id="11" name="pole tekstowe 10">
            <a:extLst>
              <a:ext uri="{FF2B5EF4-FFF2-40B4-BE49-F238E27FC236}">
                <a16:creationId xmlns:a16="http://schemas.microsoft.com/office/drawing/2014/main" id="{E1D41F7A-C6DF-4960-295C-DCD946148467}"/>
              </a:ext>
            </a:extLst>
          </p:cNvPr>
          <p:cNvSpPr txBox="1"/>
          <p:nvPr/>
        </p:nvSpPr>
        <p:spPr>
          <a:xfrm>
            <a:off x="0" y="954000"/>
            <a:ext cx="11856000" cy="3353226"/>
          </a:xfrm>
          <a:prstGeom prst="rect">
            <a:avLst/>
          </a:prstGeom>
          <a:noFill/>
        </p:spPr>
        <p:txBody>
          <a:bodyPr wrap="square">
            <a:spAutoFit/>
          </a:bodyPr>
          <a:lstStyle/>
          <a:p>
            <a:pPr marL="358775" indent="-179388">
              <a:lnSpc>
                <a:spcPct val="150000"/>
              </a:lnSpc>
              <a:spcBef>
                <a:spcPts val="600"/>
              </a:spcBef>
              <a:buFont typeface="Wingdings" panose="05000000000000000000" pitchFamily="2" charset="2"/>
              <a:buChar char="§"/>
            </a:pPr>
            <a:r>
              <a:rPr lang="pl-PL" sz="2000" dirty="0"/>
              <a:t>pochylnia powinna zawierać krawężniki o wysokości </a:t>
            </a:r>
            <a:r>
              <a:rPr lang="pl-PL" sz="2000" b="1" dirty="0"/>
              <a:t>od 7 cm 10 cm</a:t>
            </a:r>
            <a:r>
              <a:rPr lang="pl-PL" sz="2000" dirty="0"/>
              <a:t>, w celu uniknięcia niekontrolowanego zjazdu wózka. Nie ma potrzeby projektowania krawężnika, jeżeli dana krawędź pochylni biegnie wzdłuż ściany.</a:t>
            </a:r>
          </a:p>
          <a:p>
            <a:pPr marL="358775" indent="-179388">
              <a:lnSpc>
                <a:spcPct val="150000"/>
              </a:lnSpc>
              <a:spcBef>
                <a:spcPts val="600"/>
              </a:spcBef>
              <a:buFont typeface="Wingdings" panose="05000000000000000000" pitchFamily="2" charset="2"/>
              <a:buChar char="§"/>
            </a:pPr>
            <a:r>
              <a:rPr lang="pl-PL" sz="2000" dirty="0"/>
              <a:t>w dużych obiektach użyteczności publicznej (np. wielkopowierzchniowych budynkach handlowych) zaleca się stosowanie większych spoczników o wymiarach 210 na 210 cm, tak aby zapewnić odpowiednią powierzchnię manewrową dla jak najszerszej grupy użytkowników np. korzystających ze skuterów elektrycznych długość poziomej płaszczyzny na początku i na końcu pochylni powinna wynosić co najmniej 150 cm, poza polem otwierania drzwi;</a:t>
            </a:r>
          </a:p>
        </p:txBody>
      </p:sp>
      <p:sp>
        <p:nvSpPr>
          <p:cNvPr id="7" name="pole tekstowe 6">
            <a:extLst>
              <a:ext uri="{FF2B5EF4-FFF2-40B4-BE49-F238E27FC236}">
                <a16:creationId xmlns:a16="http://schemas.microsoft.com/office/drawing/2014/main" id="{23AC94D0-68D7-03F1-30C9-920499A319DE}"/>
              </a:ext>
            </a:extLst>
          </p:cNvPr>
          <p:cNvSpPr txBox="1"/>
          <p:nvPr/>
        </p:nvSpPr>
        <p:spPr>
          <a:xfrm>
            <a:off x="0" y="5595133"/>
            <a:ext cx="12036000" cy="617733"/>
          </a:xfrm>
          <a:prstGeom prst="rect">
            <a:avLst/>
          </a:prstGeom>
          <a:noFill/>
        </p:spPr>
        <p:txBody>
          <a:bodyPr wrap="square">
            <a:spAutoFit/>
          </a:bodyPr>
          <a:lstStyle/>
          <a:p>
            <a:pPr indent="-180000">
              <a:lnSpc>
                <a:spcPct val="150000"/>
              </a:lnSpc>
            </a:pPr>
            <a:r>
              <a:rPr lang="pl-PL" sz="1200" dirty="0">
                <a:cs typeface="Arial" panose="020B0604020202020204" pitchFamily="34" charset="0"/>
              </a:rPr>
              <a:t>Źródło:</a:t>
            </a:r>
            <a:r>
              <a:rPr lang="pl-PL" sz="1200" dirty="0"/>
              <a:t> </a:t>
            </a:r>
            <a:r>
              <a:rPr lang="pl-PL" sz="1200" dirty="0">
                <a:cs typeface="Arial" panose="020B0604020202020204" pitchFamily="34" charset="0"/>
                <a:hlinkClick r:id="rId2"/>
              </a:rPr>
              <a:t>https://budowlaneabc.gov.pl/wp-content/uploads/2017/12/Rys.-36.-Rzut-rampy-dostosowanej-do-potrzeb-os%C3%B3b-z-niepe%C5%82nosprawno%C5%9Bci%C4%85-przed-wej%C5%9Bciem-do-budynku.jpg</a:t>
            </a:r>
            <a:r>
              <a:rPr lang="pl-PL" sz="1200" dirty="0">
                <a:cs typeface="Arial" panose="020B0604020202020204" pitchFamily="34" charset="0"/>
              </a:rPr>
              <a:t> </a:t>
            </a:r>
          </a:p>
        </p:txBody>
      </p:sp>
      <p:sp>
        <p:nvSpPr>
          <p:cNvPr id="12" name="Symbol zastępczy numeru slajdu 11">
            <a:extLst>
              <a:ext uri="{FF2B5EF4-FFF2-40B4-BE49-F238E27FC236}">
                <a16:creationId xmlns:a16="http://schemas.microsoft.com/office/drawing/2014/main" id="{A8476F2A-4C4D-2162-894D-1FC8843C9BEF}"/>
              </a:ext>
            </a:extLst>
          </p:cNvPr>
          <p:cNvSpPr>
            <a:spLocks noGrp="1"/>
          </p:cNvSpPr>
          <p:nvPr>
            <p:ph type="sldNum" sz="quarter" idx="12"/>
          </p:nvPr>
        </p:nvSpPr>
        <p:spPr>
          <a:xfrm>
            <a:off x="9442183" y="6492875"/>
            <a:ext cx="2743200" cy="365125"/>
          </a:xfrm>
        </p:spPr>
        <p:txBody>
          <a:bodyPr/>
          <a:lstStyle/>
          <a:p>
            <a:fld id="{C0DE7FCD-74FC-4D3A-9665-54A6D3DBFCED}" type="slidenum">
              <a:rPr lang="pl-PL" smtClean="0"/>
              <a:t>27</a:t>
            </a:fld>
            <a:endParaRPr lang="pl-PL" dirty="0"/>
          </a:p>
        </p:txBody>
      </p:sp>
    </p:spTree>
    <p:extLst>
      <p:ext uri="{BB962C8B-B14F-4D97-AF65-F5344CB8AC3E}">
        <p14:creationId xmlns:p14="http://schemas.microsoft.com/office/powerpoint/2010/main" val="38424903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35624C7-F904-2A85-8882-AEB4CC4B97C9}"/>
              </a:ext>
            </a:extLst>
          </p:cNvPr>
          <p:cNvSpPr>
            <a:spLocks noGrp="1"/>
          </p:cNvSpPr>
          <p:nvPr>
            <p:ph type="title"/>
          </p:nvPr>
        </p:nvSpPr>
        <p:spPr>
          <a:xfrm>
            <a:off x="0" y="-1029"/>
            <a:ext cx="4476750" cy="685029"/>
          </a:xfrm>
        </p:spPr>
        <p:txBody>
          <a:bodyPr>
            <a:normAutofit/>
          </a:bodyPr>
          <a:lstStyle/>
          <a:p>
            <a:r>
              <a:rPr lang="pl-PL" sz="3600" b="1" dirty="0">
                <a:latin typeface="+mn-lt"/>
              </a:rPr>
              <a:t>Podjazdy (3 z 5)</a:t>
            </a:r>
          </a:p>
        </p:txBody>
      </p:sp>
      <p:sp>
        <p:nvSpPr>
          <p:cNvPr id="11" name="pole tekstowe 10">
            <a:extLst>
              <a:ext uri="{FF2B5EF4-FFF2-40B4-BE49-F238E27FC236}">
                <a16:creationId xmlns:a16="http://schemas.microsoft.com/office/drawing/2014/main" id="{DD8E9FEC-01D6-957B-93B3-3D3A3850E626}"/>
              </a:ext>
            </a:extLst>
          </p:cNvPr>
          <p:cNvSpPr txBox="1"/>
          <p:nvPr/>
        </p:nvSpPr>
        <p:spPr>
          <a:xfrm>
            <a:off x="0" y="1044000"/>
            <a:ext cx="11811000" cy="2352952"/>
          </a:xfrm>
          <a:prstGeom prst="rect">
            <a:avLst/>
          </a:prstGeom>
          <a:noFill/>
        </p:spPr>
        <p:txBody>
          <a:bodyPr wrap="square">
            <a:spAutoFit/>
          </a:bodyPr>
          <a:lstStyle/>
          <a:p>
            <a:pPr marL="357188" indent="-177800">
              <a:lnSpc>
                <a:spcPct val="150000"/>
              </a:lnSpc>
              <a:spcBef>
                <a:spcPts val="600"/>
              </a:spcBef>
              <a:buFont typeface="Wingdings" panose="05000000000000000000" pitchFamily="2" charset="2"/>
              <a:buChar char="§"/>
            </a:pPr>
            <a:r>
              <a:rPr lang="pl-PL" sz="2000" dirty="0"/>
              <a:t>nawierzchnia pochylni powinna zapewnić możliwość swobodnego poruszania się, tzn. powinna być twarda, równa i mieć powierzchnię antypoślizgową, która spełnia swoje cechy również w trudnych warunkach atmosferycznych – w badaniu wg PN-EN 13036-4 lub PN-EN 14231 wartość poślizgu (PTV lub SRV) nawierzchni mokrej nie może być niższa niż 36 jednostek.</a:t>
            </a:r>
            <a:br>
              <a:rPr lang="pl-PL" sz="2000" dirty="0"/>
            </a:br>
            <a:endParaRPr lang="pl-PL" sz="2000" dirty="0"/>
          </a:p>
        </p:txBody>
      </p:sp>
      <p:sp>
        <p:nvSpPr>
          <p:cNvPr id="4" name="Prostokąt 3" descr="&quot; &quot;">
            <a:extLst>
              <a:ext uri="{FF2B5EF4-FFF2-40B4-BE49-F238E27FC236}">
                <a16:creationId xmlns:a16="http://schemas.microsoft.com/office/drawing/2014/main" id="{C2EE7B0C-7DCB-A05C-5F82-E1C5D63FA10D}"/>
              </a:ext>
            </a:extLst>
          </p:cNvPr>
          <p:cNvSpPr/>
          <p:nvPr/>
        </p:nvSpPr>
        <p:spPr>
          <a:xfrm>
            <a:off x="5695950" y="4305562"/>
            <a:ext cx="6496050" cy="1125000"/>
          </a:xfrm>
          <a:prstGeom prst="rect">
            <a:avLst/>
          </a:prstGeom>
          <a:solidFill>
            <a:srgbClr val="0049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720000"/>
            <a:r>
              <a:rPr lang="pl-PL" sz="2000" dirty="0"/>
              <a:t>Z podjazdów korzystają też dostawcy, czy osoby sprzątające, korzystające z dużych wózków lub maszyn czyszczących</a:t>
            </a:r>
            <a:endParaRPr lang="en-US" sz="2000" dirty="0"/>
          </a:p>
        </p:txBody>
      </p:sp>
      <p:sp>
        <p:nvSpPr>
          <p:cNvPr id="7" name="pole tekstowe 6">
            <a:extLst>
              <a:ext uri="{FF2B5EF4-FFF2-40B4-BE49-F238E27FC236}">
                <a16:creationId xmlns:a16="http://schemas.microsoft.com/office/drawing/2014/main" id="{00E44296-4829-F117-3563-331DA410B7F6}"/>
              </a:ext>
            </a:extLst>
          </p:cNvPr>
          <p:cNvSpPr txBox="1"/>
          <p:nvPr/>
        </p:nvSpPr>
        <p:spPr>
          <a:xfrm>
            <a:off x="-13971" y="5645534"/>
            <a:ext cx="12139971" cy="617733"/>
          </a:xfrm>
          <a:prstGeom prst="rect">
            <a:avLst/>
          </a:prstGeom>
          <a:noFill/>
        </p:spPr>
        <p:txBody>
          <a:bodyPr wrap="square">
            <a:spAutoFit/>
          </a:bodyPr>
          <a:lstStyle/>
          <a:p>
            <a:pPr indent="-180000">
              <a:lnSpc>
                <a:spcPct val="150000"/>
              </a:lnSpc>
            </a:pPr>
            <a:r>
              <a:rPr lang="pl-PL" sz="1200" dirty="0">
                <a:cs typeface="Arial" panose="020B0604020202020204" pitchFamily="34" charset="0"/>
              </a:rPr>
              <a:t>Źródło:</a:t>
            </a:r>
            <a:r>
              <a:rPr lang="pl-PL" sz="1200" dirty="0"/>
              <a:t> </a:t>
            </a:r>
            <a:r>
              <a:rPr lang="pl-PL" sz="1200" dirty="0">
                <a:cs typeface="Arial" panose="020B0604020202020204" pitchFamily="34" charset="0"/>
                <a:hlinkClick r:id="rId2"/>
              </a:rPr>
              <a:t>https://budowlaneabc.gov.pl/wp-content/uploads/2017/12/Rys.-36.-Rzut-rampy-dostosowanej-do-potrzeb-os%C3%B3b-z-niepe%C5%82nosprawno%C5%9Bci%C4%85-przed-wej%C5%9Bciem-do-budynku.jpg</a:t>
            </a:r>
            <a:r>
              <a:rPr lang="pl-PL" sz="1200" dirty="0">
                <a:cs typeface="Arial" panose="020B0604020202020204" pitchFamily="34" charset="0"/>
              </a:rPr>
              <a:t> </a:t>
            </a:r>
          </a:p>
        </p:txBody>
      </p:sp>
      <p:sp>
        <p:nvSpPr>
          <p:cNvPr id="3" name="Symbol zastępczy numeru slajdu 2">
            <a:extLst>
              <a:ext uri="{FF2B5EF4-FFF2-40B4-BE49-F238E27FC236}">
                <a16:creationId xmlns:a16="http://schemas.microsoft.com/office/drawing/2014/main" id="{D3DCCCEC-DDA6-1F23-373D-49978B7EB1B0}"/>
              </a:ext>
            </a:extLst>
          </p:cNvPr>
          <p:cNvSpPr>
            <a:spLocks noGrp="1"/>
          </p:cNvSpPr>
          <p:nvPr>
            <p:ph type="sldNum" sz="quarter" idx="12"/>
          </p:nvPr>
        </p:nvSpPr>
        <p:spPr>
          <a:xfrm>
            <a:off x="9431280" y="6491795"/>
            <a:ext cx="2743200" cy="365125"/>
          </a:xfrm>
        </p:spPr>
        <p:txBody>
          <a:bodyPr/>
          <a:lstStyle/>
          <a:p>
            <a:fld id="{C0DE7FCD-74FC-4D3A-9665-54A6D3DBFCED}" type="slidenum">
              <a:rPr lang="pl-PL" smtClean="0"/>
              <a:t>28</a:t>
            </a:fld>
            <a:endParaRPr lang="pl-PL" dirty="0"/>
          </a:p>
        </p:txBody>
      </p:sp>
      <p:pic>
        <p:nvPicPr>
          <p:cNvPr id="5" name="Obraz 4">
            <a:extLst>
              <a:ext uri="{FF2B5EF4-FFF2-40B4-BE49-F238E27FC236}">
                <a16:creationId xmlns:a16="http://schemas.microsoft.com/office/drawing/2014/main" id="{E6AAF226-4992-32A0-7253-DB2E5D78283C}"/>
              </a:ext>
              <a:ext uri="{C183D7F6-B498-43B3-948B-1728B52AA6E4}">
                <adec:decorative xmlns:adec="http://schemas.microsoft.com/office/drawing/2017/decorative" val="1"/>
              </a:ext>
            </a:extLst>
          </p:cNvPr>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5695951" y="4305562"/>
            <a:ext cx="772617" cy="772617"/>
          </a:xfrm>
          <a:prstGeom prst="rect">
            <a:avLst/>
          </a:prstGeom>
        </p:spPr>
      </p:pic>
    </p:spTree>
    <p:extLst>
      <p:ext uri="{BB962C8B-B14F-4D97-AF65-F5344CB8AC3E}">
        <p14:creationId xmlns:p14="http://schemas.microsoft.com/office/powerpoint/2010/main" val="29792742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35624C7-F904-2A85-8882-AEB4CC4B97C9}"/>
              </a:ext>
            </a:extLst>
          </p:cNvPr>
          <p:cNvSpPr>
            <a:spLocks noGrp="1"/>
          </p:cNvSpPr>
          <p:nvPr>
            <p:ph type="title"/>
          </p:nvPr>
        </p:nvSpPr>
        <p:spPr>
          <a:xfrm>
            <a:off x="994" y="24647"/>
            <a:ext cx="4476750" cy="704353"/>
          </a:xfrm>
        </p:spPr>
        <p:txBody>
          <a:bodyPr>
            <a:normAutofit/>
          </a:bodyPr>
          <a:lstStyle/>
          <a:p>
            <a:r>
              <a:rPr lang="pl-PL" sz="3600" b="1" dirty="0">
                <a:latin typeface="+mn-lt"/>
              </a:rPr>
              <a:t>Podjazdy (4 z 5)</a:t>
            </a:r>
          </a:p>
        </p:txBody>
      </p:sp>
      <p:pic>
        <p:nvPicPr>
          <p:cNvPr id="8" name="Obraz 7" descr="Schemat wymiarów podjazdu łamanego z miejscem spoczynkowym, dla osób poruszających się na wózkach">
            <a:extLst>
              <a:ext uri="{FF2B5EF4-FFF2-40B4-BE49-F238E27FC236}">
                <a16:creationId xmlns:a16="http://schemas.microsoft.com/office/drawing/2014/main" id="{B21009C6-3283-76AA-75F9-31CCFC3454B4}"/>
              </a:ext>
            </a:extLst>
          </p:cNvPr>
          <p:cNvPicPr>
            <a:picLocks noChangeAspect="1"/>
          </p:cNvPicPr>
          <p:nvPr/>
        </p:nvPicPr>
        <p:blipFill>
          <a:blip r:embed="rId2"/>
          <a:stretch>
            <a:fillRect/>
          </a:stretch>
        </p:blipFill>
        <p:spPr>
          <a:xfrm>
            <a:off x="1236000" y="594000"/>
            <a:ext cx="9720000" cy="5077344"/>
          </a:xfrm>
          <a:prstGeom prst="rect">
            <a:avLst/>
          </a:prstGeom>
        </p:spPr>
      </p:pic>
      <p:sp>
        <p:nvSpPr>
          <p:cNvPr id="7" name="pole tekstowe 6">
            <a:extLst>
              <a:ext uri="{FF2B5EF4-FFF2-40B4-BE49-F238E27FC236}">
                <a16:creationId xmlns:a16="http://schemas.microsoft.com/office/drawing/2014/main" id="{00E44296-4829-F117-3563-331DA410B7F6}"/>
              </a:ext>
            </a:extLst>
          </p:cNvPr>
          <p:cNvSpPr txBox="1"/>
          <p:nvPr/>
        </p:nvSpPr>
        <p:spPr>
          <a:xfrm>
            <a:off x="111001" y="5686471"/>
            <a:ext cx="11924999" cy="617733"/>
          </a:xfrm>
          <a:prstGeom prst="rect">
            <a:avLst/>
          </a:prstGeom>
          <a:noFill/>
        </p:spPr>
        <p:txBody>
          <a:bodyPr wrap="square">
            <a:spAutoFit/>
          </a:bodyPr>
          <a:lstStyle/>
          <a:p>
            <a:pPr indent="-180000">
              <a:lnSpc>
                <a:spcPct val="150000"/>
              </a:lnSpc>
            </a:pPr>
            <a:r>
              <a:rPr lang="pl-PL" sz="1200" dirty="0">
                <a:cs typeface="Arial" panose="020B0604020202020204" pitchFamily="34" charset="0"/>
              </a:rPr>
              <a:t>Źródło:</a:t>
            </a:r>
            <a:r>
              <a:rPr lang="pl-PL" sz="1200" dirty="0"/>
              <a:t> </a:t>
            </a:r>
            <a:r>
              <a:rPr lang="pl-PL" sz="1200" dirty="0">
                <a:cs typeface="Arial" panose="020B0604020202020204" pitchFamily="34" charset="0"/>
                <a:hlinkClick r:id="rId3"/>
              </a:rPr>
              <a:t>https://budowlaneabc.gov.pl/wp-content/uploads/2017/12/Rys.-36.-Rzut-rampy-dostosowanej-do-potrzeb-os%C3%B3b-z-niepe%C5%82nosprawno%C5%9Bci%C4%85-przed-wej%C5%9Bciem-do-budynku.jpg</a:t>
            </a:r>
            <a:r>
              <a:rPr lang="pl-PL" sz="1200" dirty="0">
                <a:cs typeface="Arial" panose="020B0604020202020204" pitchFamily="34" charset="0"/>
              </a:rPr>
              <a:t> </a:t>
            </a:r>
          </a:p>
        </p:txBody>
      </p:sp>
      <p:sp>
        <p:nvSpPr>
          <p:cNvPr id="3" name="Symbol zastępczy numeru slajdu 2">
            <a:extLst>
              <a:ext uri="{FF2B5EF4-FFF2-40B4-BE49-F238E27FC236}">
                <a16:creationId xmlns:a16="http://schemas.microsoft.com/office/drawing/2014/main" id="{22185AD6-1DC5-95D6-28BA-A7E465E0D799}"/>
              </a:ext>
            </a:extLst>
          </p:cNvPr>
          <p:cNvSpPr>
            <a:spLocks noGrp="1"/>
          </p:cNvSpPr>
          <p:nvPr>
            <p:ph type="sldNum" sz="quarter" idx="12"/>
          </p:nvPr>
        </p:nvSpPr>
        <p:spPr>
          <a:xfrm>
            <a:off x="9448800" y="6484544"/>
            <a:ext cx="2743200" cy="365125"/>
          </a:xfrm>
        </p:spPr>
        <p:txBody>
          <a:bodyPr/>
          <a:lstStyle/>
          <a:p>
            <a:fld id="{C0DE7FCD-74FC-4D3A-9665-54A6D3DBFCED}" type="slidenum">
              <a:rPr lang="pl-PL" smtClean="0"/>
              <a:t>29</a:t>
            </a:fld>
            <a:endParaRPr lang="pl-PL" dirty="0"/>
          </a:p>
        </p:txBody>
      </p:sp>
    </p:spTree>
    <p:extLst>
      <p:ext uri="{BB962C8B-B14F-4D97-AF65-F5344CB8AC3E}">
        <p14:creationId xmlns:p14="http://schemas.microsoft.com/office/powerpoint/2010/main" val="22632542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1463736-AACC-D4F6-5F70-38E6488CDD5A}"/>
              </a:ext>
            </a:extLst>
          </p:cNvPr>
          <p:cNvSpPr>
            <a:spLocks noGrp="1"/>
          </p:cNvSpPr>
          <p:nvPr>
            <p:ph type="title"/>
          </p:nvPr>
        </p:nvSpPr>
        <p:spPr>
          <a:xfrm>
            <a:off x="9789" y="0"/>
            <a:ext cx="9356925" cy="999000"/>
          </a:xfrm>
        </p:spPr>
        <p:txBody>
          <a:bodyPr>
            <a:normAutofit/>
          </a:bodyPr>
          <a:lstStyle/>
          <a:p>
            <a:r>
              <a:rPr lang="pl-PL" sz="3600" b="1" dirty="0">
                <a:latin typeface="+mn-lt"/>
              </a:rPr>
              <a:t>Definicja dostępności</a:t>
            </a:r>
          </a:p>
        </p:txBody>
      </p:sp>
      <p:sp>
        <p:nvSpPr>
          <p:cNvPr id="3" name="Symbol zastępczy zawartości 2">
            <a:extLst>
              <a:ext uri="{FF2B5EF4-FFF2-40B4-BE49-F238E27FC236}">
                <a16:creationId xmlns:a16="http://schemas.microsoft.com/office/drawing/2014/main" id="{8F5803D4-9BCB-0103-4095-3C4212A0FE9F}"/>
              </a:ext>
            </a:extLst>
          </p:cNvPr>
          <p:cNvSpPr>
            <a:spLocks noGrp="1"/>
          </p:cNvSpPr>
          <p:nvPr>
            <p:ph idx="1"/>
          </p:nvPr>
        </p:nvSpPr>
        <p:spPr>
          <a:xfrm>
            <a:off x="21892" y="909000"/>
            <a:ext cx="12104108" cy="5310000"/>
          </a:xfrm>
        </p:spPr>
        <p:txBody>
          <a:bodyPr>
            <a:noAutofit/>
          </a:bodyPr>
          <a:lstStyle/>
          <a:p>
            <a:pPr marL="522287" lvl="1" indent="-342900">
              <a:lnSpc>
                <a:spcPct val="150000"/>
              </a:lnSpc>
              <a:spcBef>
                <a:spcPts val="600"/>
              </a:spcBef>
              <a:buFont typeface="+mj-lt"/>
              <a:buAutoNum type="arabicPeriod"/>
            </a:pPr>
            <a:r>
              <a:rPr lang="pl-PL" sz="2000" dirty="0"/>
              <a:t>Określona w </a:t>
            </a:r>
            <a:r>
              <a:rPr lang="pl-PL" sz="2000" b="1" dirty="0"/>
              <a:t>Ustawie o zapewnianiu dostępności osobom ze szczególnymi potrzebami;</a:t>
            </a:r>
          </a:p>
          <a:p>
            <a:pPr marL="522287" lvl="1" indent="-342900">
              <a:lnSpc>
                <a:spcPct val="150000"/>
              </a:lnSpc>
              <a:spcBef>
                <a:spcPts val="600"/>
              </a:spcBef>
              <a:buFont typeface="+mj-lt"/>
              <a:buAutoNum type="arabicPeriod"/>
            </a:pPr>
            <a:r>
              <a:rPr lang="pl-PL" sz="2000" dirty="0"/>
              <a:t>Przedstawia obligatoryjne do wdrożenia, minimalne wymagania służące zapewnianiu dostępności osobom ze szczególnymi potrzebami w zakresie zapewniania dostępności:</a:t>
            </a:r>
          </a:p>
          <a:p>
            <a:pPr marL="914400" lvl="2" indent="-285750">
              <a:lnSpc>
                <a:spcPct val="150000"/>
              </a:lnSpc>
              <a:spcBef>
                <a:spcPts val="600"/>
              </a:spcBef>
              <a:buFont typeface="Wingdings" panose="05000000000000000000" pitchFamily="2" charset="2"/>
              <a:buChar char="§"/>
            </a:pPr>
            <a:r>
              <a:rPr lang="pl-PL" dirty="0"/>
              <a:t>Architektonicznej;</a:t>
            </a:r>
          </a:p>
          <a:p>
            <a:pPr marL="914400" lvl="2" indent="-285750">
              <a:lnSpc>
                <a:spcPct val="150000"/>
              </a:lnSpc>
              <a:spcBef>
                <a:spcPts val="600"/>
              </a:spcBef>
              <a:buFont typeface="Wingdings" panose="05000000000000000000" pitchFamily="2" charset="2"/>
              <a:buChar char="§"/>
            </a:pPr>
            <a:r>
              <a:rPr lang="pl-PL" dirty="0"/>
              <a:t>Informacyjno-komunikacyjnej;</a:t>
            </a:r>
          </a:p>
          <a:p>
            <a:pPr marL="914400" lvl="2" indent="-285750">
              <a:lnSpc>
                <a:spcPct val="150000"/>
              </a:lnSpc>
              <a:spcBef>
                <a:spcPts val="600"/>
              </a:spcBef>
              <a:buFont typeface="Wingdings" panose="05000000000000000000" pitchFamily="2" charset="2"/>
              <a:buChar char="§"/>
            </a:pPr>
            <a:r>
              <a:rPr lang="pl-PL" dirty="0"/>
              <a:t>Cyfrowej;</a:t>
            </a:r>
          </a:p>
          <a:p>
            <a:pPr marL="522287" lvl="1" indent="-342900">
              <a:lnSpc>
                <a:spcPct val="150000"/>
              </a:lnSpc>
              <a:spcBef>
                <a:spcPts val="600"/>
              </a:spcBef>
              <a:buFont typeface="+mj-lt"/>
              <a:buAutoNum type="arabicPeriod"/>
            </a:pPr>
            <a:r>
              <a:rPr lang="pl-PL" sz="2000" dirty="0"/>
              <a:t>Zapewnia dostępność wszystkim, którzy jej potrzebują, przez zastosowanie projektowania uniwersalnego </a:t>
            </a:r>
            <a:br>
              <a:rPr lang="pl-PL" sz="2000" dirty="0"/>
            </a:br>
            <a:r>
              <a:rPr lang="pl-PL" sz="2000" dirty="0"/>
              <a:t>i racjonalnych usprawnień.</a:t>
            </a:r>
          </a:p>
          <a:p>
            <a:pPr marL="358775" indent="-179388">
              <a:lnSpc>
                <a:spcPct val="150000"/>
              </a:lnSpc>
              <a:spcBef>
                <a:spcPts val="600"/>
              </a:spcBef>
              <a:buFont typeface="Wingdings" panose="05000000000000000000" pitchFamily="2" charset="2"/>
              <a:buChar char="§"/>
            </a:pPr>
            <a:endParaRPr lang="pl-PL" sz="2000" dirty="0"/>
          </a:p>
        </p:txBody>
      </p:sp>
      <p:sp>
        <p:nvSpPr>
          <p:cNvPr id="7" name="Symbol zastępczy numeru slajdu 6">
            <a:extLst>
              <a:ext uri="{FF2B5EF4-FFF2-40B4-BE49-F238E27FC236}">
                <a16:creationId xmlns:a16="http://schemas.microsoft.com/office/drawing/2014/main" id="{CAEDB5B8-57AC-CE9B-9410-63F339384E9A}"/>
              </a:ext>
            </a:extLst>
          </p:cNvPr>
          <p:cNvSpPr>
            <a:spLocks noGrp="1"/>
          </p:cNvSpPr>
          <p:nvPr>
            <p:ph type="sldNum" sz="quarter" idx="12"/>
          </p:nvPr>
        </p:nvSpPr>
        <p:spPr>
          <a:xfrm>
            <a:off x="9446554" y="6491795"/>
            <a:ext cx="2743200" cy="365125"/>
          </a:xfrm>
        </p:spPr>
        <p:txBody>
          <a:bodyPr/>
          <a:lstStyle/>
          <a:p>
            <a:fld id="{C0DE7FCD-74FC-4D3A-9665-54A6D3DBFCED}" type="slidenum">
              <a:rPr lang="pl-PL" smtClean="0"/>
              <a:t>3</a:t>
            </a:fld>
            <a:endParaRPr lang="pl-PL" dirty="0"/>
          </a:p>
        </p:txBody>
      </p:sp>
    </p:spTree>
    <p:extLst>
      <p:ext uri="{BB962C8B-B14F-4D97-AF65-F5344CB8AC3E}">
        <p14:creationId xmlns:p14="http://schemas.microsoft.com/office/powerpoint/2010/main" val="248182252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35624C7-F904-2A85-8882-AEB4CC4B97C9}"/>
              </a:ext>
            </a:extLst>
          </p:cNvPr>
          <p:cNvSpPr>
            <a:spLocks noGrp="1"/>
          </p:cNvSpPr>
          <p:nvPr>
            <p:ph type="title"/>
          </p:nvPr>
        </p:nvSpPr>
        <p:spPr>
          <a:xfrm>
            <a:off x="2537" y="4783"/>
            <a:ext cx="4476750" cy="779757"/>
          </a:xfrm>
        </p:spPr>
        <p:txBody>
          <a:bodyPr>
            <a:normAutofit/>
          </a:bodyPr>
          <a:lstStyle/>
          <a:p>
            <a:r>
              <a:rPr lang="pl-PL" sz="3600" b="1" dirty="0">
                <a:latin typeface="+mn-lt"/>
              </a:rPr>
              <a:t>Podjazdy (5 z 5)</a:t>
            </a:r>
          </a:p>
        </p:txBody>
      </p:sp>
      <p:pic>
        <p:nvPicPr>
          <p:cNvPr id="4" name="Obraz 3" descr="Schemat wymiarów podjazdu prostego z miejscami spoczynkowymi, pochylnia dla osób poruszających się na wózkach. ">
            <a:extLst>
              <a:ext uri="{FF2B5EF4-FFF2-40B4-BE49-F238E27FC236}">
                <a16:creationId xmlns:a16="http://schemas.microsoft.com/office/drawing/2014/main" id="{3E60F579-0EB1-A68B-5C72-080057D59F68}"/>
              </a:ext>
            </a:extLst>
          </p:cNvPr>
          <p:cNvPicPr>
            <a:picLocks noChangeAspect="1"/>
          </p:cNvPicPr>
          <p:nvPr/>
        </p:nvPicPr>
        <p:blipFill>
          <a:blip r:embed="rId2"/>
          <a:stretch>
            <a:fillRect/>
          </a:stretch>
        </p:blipFill>
        <p:spPr>
          <a:xfrm>
            <a:off x="696000" y="594000"/>
            <a:ext cx="10755000" cy="5157149"/>
          </a:xfrm>
          <a:prstGeom prst="rect">
            <a:avLst/>
          </a:prstGeom>
        </p:spPr>
      </p:pic>
      <p:sp>
        <p:nvSpPr>
          <p:cNvPr id="7" name="pole tekstowe 6">
            <a:extLst>
              <a:ext uri="{FF2B5EF4-FFF2-40B4-BE49-F238E27FC236}">
                <a16:creationId xmlns:a16="http://schemas.microsoft.com/office/drawing/2014/main" id="{00E44296-4829-F117-3563-331DA410B7F6}"/>
              </a:ext>
            </a:extLst>
          </p:cNvPr>
          <p:cNvSpPr txBox="1"/>
          <p:nvPr/>
        </p:nvSpPr>
        <p:spPr>
          <a:xfrm>
            <a:off x="66001" y="5749308"/>
            <a:ext cx="12059999" cy="617733"/>
          </a:xfrm>
          <a:prstGeom prst="rect">
            <a:avLst/>
          </a:prstGeom>
          <a:noFill/>
        </p:spPr>
        <p:txBody>
          <a:bodyPr wrap="square">
            <a:spAutoFit/>
          </a:bodyPr>
          <a:lstStyle/>
          <a:p>
            <a:pPr indent="-180000">
              <a:lnSpc>
                <a:spcPct val="150000"/>
              </a:lnSpc>
            </a:pPr>
            <a:r>
              <a:rPr lang="pl-PL" sz="1200" dirty="0">
                <a:cs typeface="Arial" panose="020B0604020202020204" pitchFamily="34" charset="0"/>
              </a:rPr>
              <a:t>Źródło:</a:t>
            </a:r>
            <a:r>
              <a:rPr lang="pl-PL" sz="1200" dirty="0"/>
              <a:t> </a:t>
            </a:r>
            <a:r>
              <a:rPr lang="pl-PL" sz="1200" dirty="0">
                <a:cs typeface="Arial" panose="020B0604020202020204" pitchFamily="34" charset="0"/>
                <a:hlinkClick r:id="rId3"/>
              </a:rPr>
              <a:t>https://budowlaneabc.gov.pl/wp-content/uploads/2017/12/Rys.-36.-Rzut-rampy-dostosowanej-do-potrzeb-os%C3%B3b-z-niepe%C5%82nosprawno%C5%9Bci%C4%85-przed-wej%C5%9Bciem-do-budynku.jpg</a:t>
            </a:r>
            <a:r>
              <a:rPr lang="pl-PL" sz="1200" dirty="0">
                <a:cs typeface="Arial" panose="020B0604020202020204" pitchFamily="34" charset="0"/>
              </a:rPr>
              <a:t> </a:t>
            </a:r>
          </a:p>
        </p:txBody>
      </p:sp>
      <p:sp>
        <p:nvSpPr>
          <p:cNvPr id="5" name="Symbol zastępczy numeru slajdu 4">
            <a:extLst>
              <a:ext uri="{FF2B5EF4-FFF2-40B4-BE49-F238E27FC236}">
                <a16:creationId xmlns:a16="http://schemas.microsoft.com/office/drawing/2014/main" id="{A2D59DAC-3325-1637-F243-61F075F71FF6}"/>
              </a:ext>
            </a:extLst>
          </p:cNvPr>
          <p:cNvSpPr>
            <a:spLocks noGrp="1"/>
          </p:cNvSpPr>
          <p:nvPr>
            <p:ph type="sldNum" sz="quarter" idx="12"/>
          </p:nvPr>
        </p:nvSpPr>
        <p:spPr>
          <a:xfrm>
            <a:off x="9433100" y="6484516"/>
            <a:ext cx="2743200" cy="365125"/>
          </a:xfrm>
        </p:spPr>
        <p:txBody>
          <a:bodyPr/>
          <a:lstStyle/>
          <a:p>
            <a:fld id="{C0DE7FCD-74FC-4D3A-9665-54A6D3DBFCED}" type="slidenum">
              <a:rPr lang="pl-PL" smtClean="0"/>
              <a:t>30</a:t>
            </a:fld>
            <a:endParaRPr lang="pl-PL" dirty="0"/>
          </a:p>
        </p:txBody>
      </p:sp>
    </p:spTree>
    <p:extLst>
      <p:ext uri="{BB962C8B-B14F-4D97-AF65-F5344CB8AC3E}">
        <p14:creationId xmlns:p14="http://schemas.microsoft.com/office/powerpoint/2010/main" val="10729623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0F500A8-4936-CA6D-03FA-2FE55AE76D50}"/>
              </a:ext>
            </a:extLst>
          </p:cNvPr>
          <p:cNvSpPr>
            <a:spLocks noGrp="1"/>
          </p:cNvSpPr>
          <p:nvPr>
            <p:ph type="title"/>
          </p:nvPr>
        </p:nvSpPr>
        <p:spPr>
          <a:xfrm>
            <a:off x="-6382" y="1"/>
            <a:ext cx="8543925" cy="772618"/>
          </a:xfrm>
        </p:spPr>
        <p:txBody>
          <a:bodyPr>
            <a:normAutofit/>
          </a:bodyPr>
          <a:lstStyle/>
          <a:p>
            <a:r>
              <a:rPr lang="pl-PL" sz="3600" b="1" dirty="0">
                <a:latin typeface="+mn-lt"/>
              </a:rPr>
              <a:t>Tablice informacyjne w budynkach</a:t>
            </a:r>
          </a:p>
        </p:txBody>
      </p:sp>
      <p:sp>
        <p:nvSpPr>
          <p:cNvPr id="3" name="Symbol zastępczy zawartości 2">
            <a:extLst>
              <a:ext uri="{FF2B5EF4-FFF2-40B4-BE49-F238E27FC236}">
                <a16:creationId xmlns:a16="http://schemas.microsoft.com/office/drawing/2014/main" id="{DCC3BD33-35AD-2CF3-F418-F64BE6414143}"/>
              </a:ext>
            </a:extLst>
          </p:cNvPr>
          <p:cNvSpPr>
            <a:spLocks noGrp="1"/>
          </p:cNvSpPr>
          <p:nvPr>
            <p:ph idx="1"/>
          </p:nvPr>
        </p:nvSpPr>
        <p:spPr>
          <a:xfrm>
            <a:off x="10354" y="772618"/>
            <a:ext cx="4060646" cy="4591381"/>
          </a:xfrm>
        </p:spPr>
        <p:txBody>
          <a:bodyPr>
            <a:noAutofit/>
          </a:bodyPr>
          <a:lstStyle/>
          <a:p>
            <a:pPr marL="179388" indent="0">
              <a:lnSpc>
                <a:spcPct val="150000"/>
              </a:lnSpc>
              <a:spcBef>
                <a:spcPts val="600"/>
              </a:spcBef>
              <a:buNone/>
            </a:pPr>
            <a:r>
              <a:rPr lang="pl-PL" sz="2000" dirty="0">
                <a:cs typeface="Arial" panose="020B0604020202020204" pitchFamily="34" charset="0"/>
              </a:rPr>
              <a:t>Tablice</a:t>
            </a:r>
            <a:r>
              <a:rPr lang="pl-PL" sz="2000" b="1" dirty="0">
                <a:cs typeface="Arial" panose="020B0604020202020204" pitchFamily="34" charset="0"/>
              </a:rPr>
              <a:t> </a:t>
            </a:r>
            <a:r>
              <a:rPr lang="pl-PL" sz="2000" dirty="0">
                <a:cs typeface="Arial" panose="020B0604020202020204" pitchFamily="34" charset="0"/>
              </a:rPr>
              <a:t>powinny być wykonane </a:t>
            </a:r>
            <a:br>
              <a:rPr lang="pl-PL" sz="2000" dirty="0">
                <a:cs typeface="Arial" panose="020B0604020202020204" pitchFamily="34" charset="0"/>
              </a:rPr>
            </a:br>
            <a:r>
              <a:rPr lang="pl-PL" sz="2000" dirty="0">
                <a:cs typeface="Arial" panose="020B0604020202020204" pitchFamily="34" charset="0"/>
              </a:rPr>
              <a:t>z zachowaniem zasad dostępności, dotyczących:</a:t>
            </a:r>
          </a:p>
          <a:p>
            <a:pPr marL="642937" indent="-285750">
              <a:lnSpc>
                <a:spcPct val="150000"/>
              </a:lnSpc>
              <a:spcBef>
                <a:spcPts val="600"/>
              </a:spcBef>
              <a:buFont typeface="Wingdings" panose="05000000000000000000" pitchFamily="2" charset="2"/>
              <a:buChar char="§"/>
            </a:pPr>
            <a:r>
              <a:rPr lang="pl-PL" sz="2000" dirty="0">
                <a:cs typeface="Arial" panose="020B0604020202020204" pitchFamily="34" charset="0"/>
              </a:rPr>
              <a:t>kontrastu;</a:t>
            </a:r>
          </a:p>
          <a:p>
            <a:pPr marL="642937" indent="-285750">
              <a:lnSpc>
                <a:spcPct val="150000"/>
              </a:lnSpc>
              <a:spcBef>
                <a:spcPts val="600"/>
              </a:spcBef>
              <a:buFont typeface="Wingdings" panose="05000000000000000000" pitchFamily="2" charset="2"/>
              <a:buChar char="§"/>
            </a:pPr>
            <a:r>
              <a:rPr lang="pl-PL" sz="2000" dirty="0">
                <a:cs typeface="Arial" panose="020B0604020202020204" pitchFamily="34" charset="0"/>
              </a:rPr>
              <a:t>matowych powierzchni;</a:t>
            </a:r>
          </a:p>
          <a:p>
            <a:pPr marL="642937" indent="-285750">
              <a:lnSpc>
                <a:spcPct val="150000"/>
              </a:lnSpc>
              <a:spcBef>
                <a:spcPts val="600"/>
              </a:spcBef>
              <a:buFont typeface="Wingdings" panose="05000000000000000000" pitchFamily="2" charset="2"/>
              <a:buChar char="§"/>
            </a:pPr>
            <a:r>
              <a:rPr lang="pl-PL" sz="2000" dirty="0">
                <a:cs typeface="Arial" panose="020B0604020202020204" pitchFamily="34" charset="0"/>
              </a:rPr>
              <a:t>kroju czcionki (</a:t>
            </a:r>
            <a:r>
              <a:rPr lang="pl-PL" sz="2000" dirty="0" err="1">
                <a:cs typeface="Arial" panose="020B0604020202020204" pitchFamily="34" charset="0"/>
              </a:rPr>
              <a:t>bezszeryfowej</a:t>
            </a:r>
            <a:r>
              <a:rPr lang="pl-PL" sz="2000" dirty="0">
                <a:cs typeface="Arial" panose="020B0604020202020204" pitchFamily="34" charset="0"/>
              </a:rPr>
              <a:t>).</a:t>
            </a:r>
          </a:p>
        </p:txBody>
      </p:sp>
      <p:pic>
        <p:nvPicPr>
          <p:cNvPr id="5" name="Obraz 4" descr="Przykład zdjęcia tablicy informacyjnej poprawnie wykonanej">
            <a:extLst>
              <a:ext uri="{FF2B5EF4-FFF2-40B4-BE49-F238E27FC236}">
                <a16:creationId xmlns:a16="http://schemas.microsoft.com/office/drawing/2014/main" id="{C3E150E8-C7CB-C8B1-D00C-A74562D734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3726719" y="1254769"/>
            <a:ext cx="4559178" cy="3419383"/>
          </a:xfrm>
          <a:prstGeom prst="rect">
            <a:avLst/>
          </a:prstGeom>
        </p:spPr>
      </p:pic>
      <p:pic>
        <p:nvPicPr>
          <p:cNvPr id="14" name="Obraz 13" descr="Przykład zdjęcia tablicy informacyjnej błyszczącej od której odbija się światło, przez co jest mało czytelna">
            <a:extLst>
              <a:ext uri="{FF2B5EF4-FFF2-40B4-BE49-F238E27FC236}">
                <a16:creationId xmlns:a16="http://schemas.microsoft.com/office/drawing/2014/main" id="{3AC1A8CF-CFBB-F4EE-2F9F-50425B92FF89}"/>
              </a:ext>
            </a:extLst>
          </p:cNvPr>
          <p:cNvPicPr>
            <a:picLocks noChangeAspect="1"/>
          </p:cNvPicPr>
          <p:nvPr/>
        </p:nvPicPr>
        <p:blipFill>
          <a:blip r:embed="rId3"/>
          <a:stretch>
            <a:fillRect/>
          </a:stretch>
        </p:blipFill>
        <p:spPr>
          <a:xfrm>
            <a:off x="7896000" y="684872"/>
            <a:ext cx="4140000" cy="4547999"/>
          </a:xfrm>
          <a:prstGeom prst="rect">
            <a:avLst/>
          </a:prstGeom>
        </p:spPr>
      </p:pic>
      <p:sp>
        <p:nvSpPr>
          <p:cNvPr id="15" name="Prostokąt 14" descr="&quot; &quot;">
            <a:extLst>
              <a:ext uri="{FF2B5EF4-FFF2-40B4-BE49-F238E27FC236}">
                <a16:creationId xmlns:a16="http://schemas.microsoft.com/office/drawing/2014/main" id="{0EA07378-56F5-D598-F3EF-447D1C9C52A7}"/>
              </a:ext>
            </a:extLst>
          </p:cNvPr>
          <p:cNvSpPr/>
          <p:nvPr/>
        </p:nvSpPr>
        <p:spPr>
          <a:xfrm>
            <a:off x="5708773" y="5363999"/>
            <a:ext cx="6496050" cy="710686"/>
          </a:xfrm>
          <a:prstGeom prst="rect">
            <a:avLst/>
          </a:prstGeom>
          <a:solidFill>
            <a:srgbClr val="0049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720000"/>
            <a:r>
              <a:rPr lang="pl-PL" sz="2000" dirty="0"/>
              <a:t>Przykład dwóch tablic informacyjnych na UJK, prawidłowej i wymagającej poprawy dostępności</a:t>
            </a:r>
            <a:endParaRPr lang="en-US" sz="2000" dirty="0"/>
          </a:p>
        </p:txBody>
      </p:sp>
      <p:sp>
        <p:nvSpPr>
          <p:cNvPr id="17" name="Symbol zastępczy numeru slajdu 16">
            <a:extLst>
              <a:ext uri="{FF2B5EF4-FFF2-40B4-BE49-F238E27FC236}">
                <a16:creationId xmlns:a16="http://schemas.microsoft.com/office/drawing/2014/main" id="{3756729A-27C0-E785-445F-AD099EB42FB8}"/>
              </a:ext>
            </a:extLst>
          </p:cNvPr>
          <p:cNvSpPr>
            <a:spLocks noGrp="1"/>
          </p:cNvSpPr>
          <p:nvPr>
            <p:ph type="sldNum" sz="quarter" idx="12"/>
          </p:nvPr>
        </p:nvSpPr>
        <p:spPr>
          <a:xfrm>
            <a:off x="9434931" y="6491795"/>
            <a:ext cx="2743200" cy="365125"/>
          </a:xfrm>
        </p:spPr>
        <p:txBody>
          <a:bodyPr/>
          <a:lstStyle/>
          <a:p>
            <a:fld id="{C0DE7FCD-74FC-4D3A-9665-54A6D3DBFCED}" type="slidenum">
              <a:rPr lang="pl-PL" smtClean="0"/>
              <a:t>31</a:t>
            </a:fld>
            <a:endParaRPr lang="pl-PL" dirty="0"/>
          </a:p>
        </p:txBody>
      </p:sp>
      <p:pic>
        <p:nvPicPr>
          <p:cNvPr id="16" name="Obraz 15">
            <a:extLst>
              <a:ext uri="{FF2B5EF4-FFF2-40B4-BE49-F238E27FC236}">
                <a16:creationId xmlns:a16="http://schemas.microsoft.com/office/drawing/2014/main" id="{1CFB5E25-D365-FCA3-37FB-CD7DEFFBDB27}"/>
              </a:ext>
              <a:ext uri="{C183D7F6-B498-43B3-948B-1728B52AA6E4}">
                <adec:decorative xmlns:adec="http://schemas.microsoft.com/office/drawing/2017/decorative" val="1"/>
              </a:ext>
            </a:extLst>
          </p:cNvPr>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5727664" y="5372459"/>
            <a:ext cx="702226" cy="702226"/>
          </a:xfrm>
          <a:prstGeom prst="rect">
            <a:avLst/>
          </a:prstGeom>
        </p:spPr>
      </p:pic>
    </p:spTree>
    <p:extLst>
      <p:ext uri="{BB962C8B-B14F-4D97-AF65-F5344CB8AC3E}">
        <p14:creationId xmlns:p14="http://schemas.microsoft.com/office/powerpoint/2010/main" val="26540339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0F500A8-4936-CA6D-03FA-2FE55AE76D50}"/>
              </a:ext>
            </a:extLst>
          </p:cNvPr>
          <p:cNvSpPr>
            <a:spLocks noGrp="1"/>
          </p:cNvSpPr>
          <p:nvPr>
            <p:ph type="title"/>
          </p:nvPr>
        </p:nvSpPr>
        <p:spPr>
          <a:xfrm>
            <a:off x="18326" y="1"/>
            <a:ext cx="9639300" cy="729000"/>
          </a:xfrm>
        </p:spPr>
        <p:txBody>
          <a:bodyPr>
            <a:noAutofit/>
          </a:bodyPr>
          <a:lstStyle/>
          <a:p>
            <a:r>
              <a:rPr lang="pl-PL" sz="3600" b="1" dirty="0">
                <a:latin typeface="+mn-lt"/>
              </a:rPr>
              <a:t>Standardy projektowania przestrzeni (1 z 2)</a:t>
            </a:r>
          </a:p>
        </p:txBody>
      </p:sp>
      <p:sp>
        <p:nvSpPr>
          <p:cNvPr id="3" name="Symbol zastępczy zawartości 2">
            <a:extLst>
              <a:ext uri="{FF2B5EF4-FFF2-40B4-BE49-F238E27FC236}">
                <a16:creationId xmlns:a16="http://schemas.microsoft.com/office/drawing/2014/main" id="{DCC3BD33-35AD-2CF3-F418-F64BE6414143}"/>
              </a:ext>
            </a:extLst>
          </p:cNvPr>
          <p:cNvSpPr>
            <a:spLocks noGrp="1"/>
          </p:cNvSpPr>
          <p:nvPr>
            <p:ph idx="1"/>
          </p:nvPr>
        </p:nvSpPr>
        <p:spPr>
          <a:xfrm>
            <a:off x="156000" y="684000"/>
            <a:ext cx="11880000" cy="5400000"/>
          </a:xfrm>
        </p:spPr>
        <p:txBody>
          <a:bodyPr>
            <a:noAutofit/>
          </a:bodyPr>
          <a:lstStyle/>
          <a:p>
            <a:pPr marL="268288" indent="-268288">
              <a:lnSpc>
                <a:spcPct val="150000"/>
              </a:lnSpc>
              <a:spcBef>
                <a:spcPts val="0"/>
              </a:spcBef>
              <a:buNone/>
            </a:pPr>
            <a:r>
              <a:rPr lang="pl-PL" sz="1900" dirty="0">
                <a:cs typeface="Arial" panose="020B0604020202020204" pitchFamily="34" charset="0"/>
              </a:rPr>
              <a:t>Minimalne wymiary skrajni potrzebne do poruszania się użytkowników, w celu zobrazowania jak różne są ich potrzeby:</a:t>
            </a:r>
          </a:p>
          <a:p>
            <a:pPr marL="268288" indent="-268288">
              <a:lnSpc>
                <a:spcPct val="150000"/>
              </a:lnSpc>
              <a:spcBef>
                <a:spcPts val="600"/>
              </a:spcBef>
              <a:buFont typeface="Wingdings" panose="05000000000000000000" pitchFamily="2" charset="2"/>
              <a:buChar char="§"/>
            </a:pPr>
            <a:r>
              <a:rPr lang="pl-PL" sz="2000" dirty="0">
                <a:cs typeface="Arial" panose="020B0604020202020204" pitchFamily="34" charset="0"/>
              </a:rPr>
              <a:t>osoba sprawna – 67,5 cm;</a:t>
            </a:r>
          </a:p>
          <a:p>
            <a:pPr marL="268288" indent="-268288">
              <a:lnSpc>
                <a:spcPct val="150000"/>
              </a:lnSpc>
              <a:spcBef>
                <a:spcPts val="600"/>
              </a:spcBef>
              <a:buFont typeface="Wingdings" panose="05000000000000000000" pitchFamily="2" charset="2"/>
              <a:buChar char="§"/>
            </a:pPr>
            <a:r>
              <a:rPr lang="pl-PL" sz="2000" dirty="0">
                <a:cs typeface="Arial" panose="020B0604020202020204" pitchFamily="34" charset="0"/>
              </a:rPr>
              <a:t>osoba starsza poruszająca się przy pomocy laski – 75 cm;</a:t>
            </a:r>
          </a:p>
          <a:p>
            <a:pPr marL="268288" indent="-268288">
              <a:lnSpc>
                <a:spcPct val="150000"/>
              </a:lnSpc>
              <a:spcBef>
                <a:spcPts val="600"/>
              </a:spcBef>
              <a:buFont typeface="Wingdings" panose="05000000000000000000" pitchFamily="2" charset="2"/>
              <a:buChar char="§"/>
            </a:pPr>
            <a:r>
              <a:rPr lang="pl-PL" sz="2000" dirty="0">
                <a:cs typeface="Arial" panose="020B0604020202020204" pitchFamily="34" charset="0"/>
              </a:rPr>
              <a:t>osoba z dzieckiem – 110 cm;</a:t>
            </a:r>
          </a:p>
          <a:p>
            <a:pPr marL="268288" indent="-268288">
              <a:lnSpc>
                <a:spcPct val="150000"/>
              </a:lnSpc>
              <a:spcBef>
                <a:spcPts val="600"/>
              </a:spcBef>
              <a:buFont typeface="Wingdings" panose="05000000000000000000" pitchFamily="2" charset="2"/>
              <a:buChar char="§"/>
            </a:pPr>
            <a:r>
              <a:rPr lang="pl-PL" sz="2000" dirty="0">
                <a:cs typeface="Arial" panose="020B0604020202020204" pitchFamily="34" charset="0"/>
              </a:rPr>
              <a:t>osoba poruszająca się przy pomocy balkonika – 85 cm;</a:t>
            </a:r>
          </a:p>
          <a:p>
            <a:pPr marL="268288" indent="-268288">
              <a:lnSpc>
                <a:spcPct val="150000"/>
              </a:lnSpc>
              <a:spcBef>
                <a:spcPts val="600"/>
              </a:spcBef>
              <a:buFont typeface="Wingdings" panose="05000000000000000000" pitchFamily="2" charset="2"/>
              <a:buChar char="§"/>
            </a:pPr>
            <a:r>
              <a:rPr lang="pl-PL" sz="2000" dirty="0">
                <a:cs typeface="Arial" panose="020B0604020202020204" pitchFamily="34" charset="0"/>
              </a:rPr>
              <a:t>osoba poruszająca się przy pomocy dwóch kul – 95 cm;</a:t>
            </a:r>
          </a:p>
          <a:p>
            <a:pPr marL="268288" indent="-268288">
              <a:lnSpc>
                <a:spcPct val="150000"/>
              </a:lnSpc>
              <a:spcBef>
                <a:spcPts val="600"/>
              </a:spcBef>
              <a:buFont typeface="Wingdings" panose="05000000000000000000" pitchFamily="2" charset="2"/>
              <a:buChar char="§"/>
            </a:pPr>
            <a:r>
              <a:rPr lang="pl-PL" sz="2000" dirty="0">
                <a:cs typeface="Arial" panose="020B0604020202020204" pitchFamily="34" charset="0"/>
              </a:rPr>
              <a:t>osoba poruszająca się na wózku inwalidzkim – 80 cm;</a:t>
            </a:r>
          </a:p>
          <a:p>
            <a:pPr marL="268288" indent="-268288">
              <a:lnSpc>
                <a:spcPct val="150000"/>
              </a:lnSpc>
              <a:spcBef>
                <a:spcPts val="600"/>
              </a:spcBef>
              <a:buFont typeface="Wingdings" panose="05000000000000000000" pitchFamily="2" charset="2"/>
              <a:buChar char="§"/>
            </a:pPr>
            <a:r>
              <a:rPr lang="pl-PL" sz="2000" dirty="0">
                <a:cs typeface="Arial" panose="020B0604020202020204" pitchFamily="34" charset="0"/>
              </a:rPr>
              <a:t>osoba poruszająca się na wózku inwalidzkim o napędzie mechanicznym – 80 cm;</a:t>
            </a:r>
          </a:p>
          <a:p>
            <a:pPr marL="268288" indent="-268288">
              <a:lnSpc>
                <a:spcPct val="150000"/>
              </a:lnSpc>
              <a:spcBef>
                <a:spcPts val="600"/>
              </a:spcBef>
              <a:buFont typeface="Wingdings" panose="05000000000000000000" pitchFamily="2" charset="2"/>
              <a:buChar char="§"/>
            </a:pPr>
            <a:r>
              <a:rPr lang="pl-PL" sz="2000" dirty="0">
                <a:cs typeface="Arial" panose="020B0604020202020204" pitchFamily="34" charset="0"/>
              </a:rPr>
              <a:t>osoba z dziecięcym wózkiem bliźniaczym – 100 cm;</a:t>
            </a:r>
          </a:p>
          <a:p>
            <a:pPr marL="268288" indent="-268288">
              <a:lnSpc>
                <a:spcPct val="150000"/>
              </a:lnSpc>
              <a:spcBef>
                <a:spcPts val="600"/>
              </a:spcBef>
              <a:buFont typeface="Wingdings" panose="05000000000000000000" pitchFamily="2" charset="2"/>
              <a:buChar char="§"/>
            </a:pPr>
            <a:r>
              <a:rPr lang="pl-PL" sz="2000" dirty="0">
                <a:cs typeface="Arial" panose="020B0604020202020204" pitchFamily="34" charset="0"/>
              </a:rPr>
              <a:t>osoba poruszająca się z psem asystującym – 110 cm;</a:t>
            </a:r>
          </a:p>
          <a:p>
            <a:pPr marL="450850" indent="-271463">
              <a:lnSpc>
                <a:spcPct val="150000"/>
              </a:lnSpc>
              <a:spcBef>
                <a:spcPts val="0"/>
              </a:spcBef>
              <a:buNone/>
            </a:pPr>
            <a:endParaRPr lang="pl-PL" sz="2000" dirty="0">
              <a:cs typeface="Arial" panose="020B0604020202020204" pitchFamily="34" charset="0"/>
            </a:endParaRPr>
          </a:p>
        </p:txBody>
      </p:sp>
      <p:sp>
        <p:nvSpPr>
          <p:cNvPr id="4" name="Symbol zastępczy numeru slajdu 3">
            <a:extLst>
              <a:ext uri="{FF2B5EF4-FFF2-40B4-BE49-F238E27FC236}">
                <a16:creationId xmlns:a16="http://schemas.microsoft.com/office/drawing/2014/main" id="{27F6192D-F71E-E458-CE62-8EC4D40C4CAD}"/>
              </a:ext>
            </a:extLst>
          </p:cNvPr>
          <p:cNvSpPr>
            <a:spLocks noGrp="1"/>
          </p:cNvSpPr>
          <p:nvPr>
            <p:ph type="sldNum" sz="quarter" idx="12"/>
          </p:nvPr>
        </p:nvSpPr>
        <p:spPr>
          <a:xfrm>
            <a:off x="9445731" y="6492875"/>
            <a:ext cx="2743200" cy="365125"/>
          </a:xfrm>
        </p:spPr>
        <p:txBody>
          <a:bodyPr/>
          <a:lstStyle/>
          <a:p>
            <a:fld id="{C0DE7FCD-74FC-4D3A-9665-54A6D3DBFCED}" type="slidenum">
              <a:rPr lang="pl-PL" smtClean="0"/>
              <a:t>32</a:t>
            </a:fld>
            <a:endParaRPr lang="pl-PL" dirty="0"/>
          </a:p>
        </p:txBody>
      </p:sp>
    </p:spTree>
    <p:extLst>
      <p:ext uri="{BB962C8B-B14F-4D97-AF65-F5344CB8AC3E}">
        <p14:creationId xmlns:p14="http://schemas.microsoft.com/office/powerpoint/2010/main" val="25772801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0F500A8-4936-CA6D-03FA-2FE55AE76D50}"/>
              </a:ext>
            </a:extLst>
          </p:cNvPr>
          <p:cNvSpPr>
            <a:spLocks noGrp="1"/>
          </p:cNvSpPr>
          <p:nvPr>
            <p:ph type="title"/>
          </p:nvPr>
        </p:nvSpPr>
        <p:spPr>
          <a:xfrm>
            <a:off x="20177" y="21219"/>
            <a:ext cx="9639300" cy="752782"/>
          </a:xfrm>
        </p:spPr>
        <p:txBody>
          <a:bodyPr>
            <a:noAutofit/>
          </a:bodyPr>
          <a:lstStyle/>
          <a:p>
            <a:r>
              <a:rPr lang="pl-PL" sz="3600" b="1" dirty="0">
                <a:latin typeface="+mn-lt"/>
              </a:rPr>
              <a:t>Standardy projektowania przestrzeni (2 z 2)</a:t>
            </a:r>
          </a:p>
        </p:txBody>
      </p:sp>
      <p:pic>
        <p:nvPicPr>
          <p:cNvPr id="4" name="Symbol zastępczy zawartości 6" descr="Schemat minimalnych wymiarów dla różnych grup osób">
            <a:extLst>
              <a:ext uri="{FF2B5EF4-FFF2-40B4-BE49-F238E27FC236}">
                <a16:creationId xmlns:a16="http://schemas.microsoft.com/office/drawing/2014/main" id="{E4870507-FB73-36F2-89DB-EEB4A389D632}"/>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Effect>
                      <a14:saturation sat="236000"/>
                    </a14:imgEffect>
                    <a14:imgEffect>
                      <a14:brightnessContrast contrast="24000"/>
                    </a14:imgEffect>
                  </a14:imgLayer>
                </a14:imgProps>
              </a:ext>
            </a:extLst>
          </a:blip>
          <a:stretch>
            <a:fillRect/>
          </a:stretch>
        </p:blipFill>
        <p:spPr>
          <a:xfrm>
            <a:off x="201000" y="593953"/>
            <a:ext cx="5124450" cy="5670095"/>
          </a:xfrm>
          <a:prstGeom prst="rect">
            <a:avLst/>
          </a:prstGeom>
        </p:spPr>
      </p:pic>
      <p:sp>
        <p:nvSpPr>
          <p:cNvPr id="3" name="Symbol zastępczy zawartości 2">
            <a:extLst>
              <a:ext uri="{FF2B5EF4-FFF2-40B4-BE49-F238E27FC236}">
                <a16:creationId xmlns:a16="http://schemas.microsoft.com/office/drawing/2014/main" id="{DCC3BD33-35AD-2CF3-F418-F64BE6414143}"/>
              </a:ext>
            </a:extLst>
          </p:cNvPr>
          <p:cNvSpPr>
            <a:spLocks noGrp="1"/>
          </p:cNvSpPr>
          <p:nvPr>
            <p:ph idx="1"/>
          </p:nvPr>
        </p:nvSpPr>
        <p:spPr>
          <a:xfrm>
            <a:off x="5506273" y="909000"/>
            <a:ext cx="6574727" cy="5265000"/>
          </a:xfrm>
        </p:spPr>
        <p:txBody>
          <a:bodyPr>
            <a:noAutofit/>
          </a:bodyPr>
          <a:lstStyle/>
          <a:p>
            <a:pPr marL="465138" indent="-285750">
              <a:lnSpc>
                <a:spcPct val="150000"/>
              </a:lnSpc>
              <a:spcBef>
                <a:spcPts val="600"/>
              </a:spcBef>
              <a:buFont typeface="Wingdings" panose="05000000000000000000" pitchFamily="2" charset="2"/>
              <a:buChar char="§"/>
            </a:pPr>
            <a:r>
              <a:rPr lang="pl-PL" sz="2000" dirty="0">
                <a:cs typeface="Arial" panose="020B0604020202020204" pitchFamily="34" charset="0"/>
              </a:rPr>
              <a:t>osoba poruszająca się z przewodnikiem – 120 cm;</a:t>
            </a:r>
          </a:p>
          <a:p>
            <a:pPr marL="465138" indent="-285750">
              <a:lnSpc>
                <a:spcPct val="150000"/>
              </a:lnSpc>
              <a:spcBef>
                <a:spcPts val="600"/>
              </a:spcBef>
              <a:buFont typeface="Wingdings" panose="05000000000000000000" pitchFamily="2" charset="2"/>
              <a:buChar char="§"/>
            </a:pPr>
            <a:r>
              <a:rPr lang="pl-PL" sz="2000" dirty="0">
                <a:cs typeface="Arial" panose="020B0604020202020204" pitchFamily="34" charset="0"/>
              </a:rPr>
              <a:t>osoba poruszająca się na wózku inwalidzkim z psem asystującym – 120 cm;</a:t>
            </a:r>
          </a:p>
          <a:p>
            <a:pPr marL="465138" indent="-285750">
              <a:lnSpc>
                <a:spcPct val="150000"/>
              </a:lnSpc>
              <a:spcBef>
                <a:spcPts val="600"/>
              </a:spcBef>
              <a:buFont typeface="Wingdings" panose="05000000000000000000" pitchFamily="2" charset="2"/>
              <a:buChar char="§"/>
            </a:pPr>
            <a:r>
              <a:rPr lang="pl-PL" sz="2000" dirty="0">
                <a:cs typeface="Arial" panose="020B0604020202020204" pitchFamily="34" charset="0"/>
              </a:rPr>
              <a:t>osoba na wózku inwalidzkim z asystentem – 160 cm;</a:t>
            </a:r>
          </a:p>
          <a:p>
            <a:pPr marL="465138" indent="-285750">
              <a:lnSpc>
                <a:spcPct val="150000"/>
              </a:lnSpc>
              <a:spcBef>
                <a:spcPts val="600"/>
              </a:spcBef>
              <a:spcAft>
                <a:spcPts val="10200"/>
              </a:spcAft>
              <a:buFont typeface="Wingdings" panose="05000000000000000000" pitchFamily="2" charset="2"/>
              <a:buChar char="§"/>
            </a:pPr>
            <a:r>
              <a:rPr lang="pl-PL" sz="2000" dirty="0">
                <a:cs typeface="Arial" panose="020B0604020202020204" pitchFamily="34" charset="0"/>
              </a:rPr>
              <a:t>osoba poruszająca się z białą laską – 90 cm.</a:t>
            </a:r>
          </a:p>
          <a:p>
            <a:pPr marL="0" indent="0">
              <a:lnSpc>
                <a:spcPct val="150000"/>
              </a:lnSpc>
              <a:spcBef>
                <a:spcPts val="0"/>
              </a:spcBef>
              <a:buNone/>
            </a:pPr>
            <a:endParaRPr lang="pl-PL" sz="1000" dirty="0"/>
          </a:p>
          <a:p>
            <a:pPr marL="0" indent="0">
              <a:lnSpc>
                <a:spcPct val="150000"/>
              </a:lnSpc>
              <a:spcBef>
                <a:spcPts val="0"/>
              </a:spcBef>
              <a:buNone/>
              <a:tabLst>
                <a:tab pos="268288" algn="l"/>
                <a:tab pos="358775" algn="l"/>
                <a:tab pos="534988" algn="l"/>
              </a:tabLst>
            </a:pPr>
            <a:r>
              <a:rPr lang="pl-PL" sz="1200" dirty="0"/>
              <a:t>Źródło: Wysocki M., Załuski D., „Ekspertyza w zakresie dostępności kolejowych obiektów obsługi podróżnych z niepełnosprawnościami oraz ograniczoną możliwością poruszania” – ekspertyza opracowana na zlecenie UTK, Warszawa, 2017</a:t>
            </a:r>
          </a:p>
          <a:p>
            <a:pPr marL="0" indent="0">
              <a:lnSpc>
                <a:spcPct val="150000"/>
              </a:lnSpc>
              <a:spcBef>
                <a:spcPts val="0"/>
              </a:spcBef>
              <a:buNone/>
            </a:pPr>
            <a:endParaRPr lang="pl-PL" sz="1800" dirty="0">
              <a:latin typeface="Arial" panose="020B0604020202020204" pitchFamily="34" charset="0"/>
              <a:cs typeface="Arial" panose="020B0604020202020204" pitchFamily="34" charset="0"/>
            </a:endParaRPr>
          </a:p>
        </p:txBody>
      </p:sp>
      <p:sp>
        <p:nvSpPr>
          <p:cNvPr id="5" name="Symbol zastępczy numeru slajdu 4">
            <a:extLst>
              <a:ext uri="{FF2B5EF4-FFF2-40B4-BE49-F238E27FC236}">
                <a16:creationId xmlns:a16="http://schemas.microsoft.com/office/drawing/2014/main" id="{85596CDF-E532-1B0E-96FE-CE46BEC596F2}"/>
              </a:ext>
            </a:extLst>
          </p:cNvPr>
          <p:cNvSpPr>
            <a:spLocks noGrp="1"/>
          </p:cNvSpPr>
          <p:nvPr>
            <p:ph type="sldNum" sz="quarter" idx="12"/>
          </p:nvPr>
        </p:nvSpPr>
        <p:spPr>
          <a:xfrm>
            <a:off x="9448800" y="6498326"/>
            <a:ext cx="2743200" cy="365125"/>
          </a:xfrm>
        </p:spPr>
        <p:txBody>
          <a:bodyPr/>
          <a:lstStyle/>
          <a:p>
            <a:fld id="{C0DE7FCD-74FC-4D3A-9665-54A6D3DBFCED}" type="slidenum">
              <a:rPr lang="pl-PL" smtClean="0"/>
              <a:t>33</a:t>
            </a:fld>
            <a:endParaRPr lang="pl-PL" dirty="0"/>
          </a:p>
        </p:txBody>
      </p:sp>
    </p:spTree>
    <p:extLst>
      <p:ext uri="{BB962C8B-B14F-4D97-AF65-F5344CB8AC3E}">
        <p14:creationId xmlns:p14="http://schemas.microsoft.com/office/powerpoint/2010/main" val="209074073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ytuł 1">
            <a:extLst>
              <a:ext uri="{FF2B5EF4-FFF2-40B4-BE49-F238E27FC236}">
                <a16:creationId xmlns:a16="http://schemas.microsoft.com/office/drawing/2014/main" id="{AE7331D3-06A2-6762-2F0E-99BC479E8E63}"/>
              </a:ext>
            </a:extLst>
          </p:cNvPr>
          <p:cNvSpPr txBox="1">
            <a:spLocks noGrp="1"/>
          </p:cNvSpPr>
          <p:nvPr>
            <p:ph type="title" idx="4294967295"/>
          </p:nvPr>
        </p:nvSpPr>
        <p:spPr>
          <a:xfrm>
            <a:off x="11383" y="0"/>
            <a:ext cx="9363075" cy="70485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pl-PL" sz="3600" b="1" dirty="0">
                <a:latin typeface="+mn-lt"/>
              </a:rPr>
              <a:t>Przestrzeń manewrowa</a:t>
            </a:r>
          </a:p>
        </p:txBody>
      </p:sp>
      <p:sp>
        <p:nvSpPr>
          <p:cNvPr id="7" name="pole tekstowe 6">
            <a:extLst>
              <a:ext uri="{FF2B5EF4-FFF2-40B4-BE49-F238E27FC236}">
                <a16:creationId xmlns:a16="http://schemas.microsoft.com/office/drawing/2014/main" id="{8DEF205B-C0B4-B09A-5E12-75E80431FE12}"/>
              </a:ext>
            </a:extLst>
          </p:cNvPr>
          <p:cNvSpPr txBox="1"/>
          <p:nvPr/>
        </p:nvSpPr>
        <p:spPr>
          <a:xfrm>
            <a:off x="32949" y="639000"/>
            <a:ext cx="5883051" cy="3276282"/>
          </a:xfrm>
          <a:prstGeom prst="rect">
            <a:avLst/>
          </a:prstGeom>
          <a:noFill/>
        </p:spPr>
        <p:txBody>
          <a:bodyPr wrap="square">
            <a:spAutoFit/>
          </a:bodyPr>
          <a:lstStyle/>
          <a:p>
            <a:pPr algn="l">
              <a:lnSpc>
                <a:spcPct val="150000"/>
              </a:lnSpc>
            </a:pPr>
            <a:r>
              <a:rPr lang="pl-PL" sz="2000" dirty="0">
                <a:latin typeface="Calibri" panose="020F0502020204030204" pitchFamily="34" charset="0"/>
                <a:ea typeface="Calibri" panose="020F0502020204030204" pitchFamily="34" charset="0"/>
                <a:cs typeface="Calibri" panose="020F0502020204030204" pitchFamily="34" charset="0"/>
              </a:rPr>
              <a:t>Najmniejsza powierzchnia potrzebna do wykonania :</a:t>
            </a:r>
          </a:p>
          <a:p>
            <a:pPr marL="180000" indent="-180000">
              <a:lnSpc>
                <a:spcPct val="150000"/>
              </a:lnSpc>
              <a:buFont typeface="Wingdings" panose="05000000000000000000" pitchFamily="2" charset="2"/>
              <a:buChar char="§"/>
            </a:pPr>
            <a:r>
              <a:rPr lang="pl-PL" sz="2000" dirty="0">
                <a:latin typeface="Calibri" panose="020F0502020204030204" pitchFamily="34" charset="0"/>
                <a:ea typeface="Calibri" panose="020F0502020204030204" pitchFamily="34" charset="0"/>
                <a:cs typeface="Calibri" panose="020F0502020204030204" pitchFamily="34" charset="0"/>
              </a:rPr>
              <a:t> obrotu o 90</a:t>
            </a:r>
            <a:r>
              <a:rPr lang="pl-PL" sz="2000" baseline="30000" dirty="0">
                <a:latin typeface="Calibri" panose="020F0502020204030204" pitchFamily="34" charset="0"/>
                <a:ea typeface="Calibri" panose="020F0502020204030204" pitchFamily="34" charset="0"/>
                <a:cs typeface="Calibri" panose="020F0502020204030204" pitchFamily="34" charset="0"/>
              </a:rPr>
              <a:t>o </a:t>
            </a:r>
            <a:r>
              <a:rPr lang="pl-PL" sz="2000" dirty="0">
                <a:latin typeface="Calibri" panose="020F0502020204030204" pitchFamily="34" charset="0"/>
                <a:ea typeface="Calibri" panose="020F0502020204030204" pitchFamily="34" charset="0"/>
                <a:cs typeface="Calibri" panose="020F0502020204030204" pitchFamily="34" charset="0"/>
              </a:rPr>
              <a:t>– 150 na 150 cm,</a:t>
            </a:r>
          </a:p>
          <a:p>
            <a:pPr marL="180000" indent="-180000">
              <a:lnSpc>
                <a:spcPct val="150000"/>
              </a:lnSpc>
              <a:buFont typeface="Wingdings" panose="05000000000000000000" pitchFamily="2" charset="2"/>
              <a:buChar char="§"/>
            </a:pPr>
            <a:r>
              <a:rPr lang="pl-PL" sz="2000" dirty="0">
                <a:latin typeface="Calibri" panose="020F0502020204030204" pitchFamily="34" charset="0"/>
                <a:ea typeface="Calibri" panose="020F0502020204030204" pitchFamily="34" charset="0"/>
                <a:cs typeface="Calibri" panose="020F0502020204030204" pitchFamily="34" charset="0"/>
              </a:rPr>
              <a:t> pełnego obrotu (średnica koła wózka) – 160 na 160 cm,</a:t>
            </a:r>
          </a:p>
          <a:p>
            <a:pPr marL="180000" indent="-180000">
              <a:lnSpc>
                <a:spcPct val="150000"/>
              </a:lnSpc>
              <a:buFont typeface="Wingdings" panose="05000000000000000000" pitchFamily="2" charset="2"/>
              <a:buChar char="§"/>
            </a:pPr>
            <a:r>
              <a:rPr lang="pl-PL" sz="2000" dirty="0">
                <a:latin typeface="Calibri" panose="020F0502020204030204" pitchFamily="34" charset="0"/>
                <a:ea typeface="Calibri" panose="020F0502020204030204" pitchFamily="34" charset="0"/>
                <a:cs typeface="Calibri" panose="020F0502020204030204" pitchFamily="34" charset="0"/>
              </a:rPr>
              <a:t> skrętu w czasie jazdy o 90</a:t>
            </a:r>
            <a:r>
              <a:rPr lang="pl-PL" sz="2000" baseline="30000" dirty="0">
                <a:latin typeface="Calibri" panose="020F0502020204030204" pitchFamily="34" charset="0"/>
                <a:ea typeface="Calibri" panose="020F0502020204030204" pitchFamily="34" charset="0"/>
                <a:cs typeface="Calibri" panose="020F0502020204030204" pitchFamily="34" charset="0"/>
              </a:rPr>
              <a:t>o</a:t>
            </a:r>
            <a:r>
              <a:rPr lang="pl-PL" sz="2000" dirty="0">
                <a:latin typeface="Calibri" panose="020F0502020204030204" pitchFamily="34" charset="0"/>
                <a:ea typeface="Calibri" panose="020F0502020204030204" pitchFamily="34" charset="0"/>
                <a:cs typeface="Calibri" panose="020F0502020204030204" pitchFamily="34" charset="0"/>
              </a:rPr>
              <a:t> – 150 na 180 cm,</a:t>
            </a:r>
          </a:p>
          <a:p>
            <a:pPr marL="180000" indent="-180000">
              <a:lnSpc>
                <a:spcPct val="150000"/>
              </a:lnSpc>
              <a:buFont typeface="Wingdings" panose="05000000000000000000" pitchFamily="2" charset="2"/>
              <a:buChar char="§"/>
            </a:pPr>
            <a:r>
              <a:rPr lang="pl-PL" sz="2000" dirty="0">
                <a:latin typeface="Calibri" panose="020F0502020204030204" pitchFamily="34" charset="0"/>
                <a:ea typeface="Calibri" panose="020F0502020204030204" pitchFamily="34" charset="0"/>
                <a:cs typeface="Calibri" panose="020F0502020204030204" pitchFamily="34" charset="0"/>
              </a:rPr>
              <a:t> obrotu o 180</a:t>
            </a:r>
            <a:r>
              <a:rPr lang="pl-PL" sz="2000" baseline="30000" dirty="0">
                <a:latin typeface="Calibri" panose="020F0502020204030204" pitchFamily="34" charset="0"/>
                <a:ea typeface="Calibri" panose="020F0502020204030204" pitchFamily="34" charset="0"/>
                <a:cs typeface="Calibri" panose="020F0502020204030204" pitchFamily="34" charset="0"/>
              </a:rPr>
              <a:t>o</a:t>
            </a:r>
            <a:r>
              <a:rPr lang="pl-PL" sz="2000" dirty="0">
                <a:latin typeface="Calibri" panose="020F0502020204030204" pitchFamily="34" charset="0"/>
                <a:ea typeface="Calibri" panose="020F0502020204030204" pitchFamily="34" charset="0"/>
                <a:cs typeface="Calibri" panose="020F0502020204030204" pitchFamily="34" charset="0"/>
              </a:rPr>
              <a:t> lub 360</a:t>
            </a:r>
            <a:r>
              <a:rPr lang="pl-PL" sz="2000" baseline="30000" dirty="0">
                <a:latin typeface="Calibri" panose="020F0502020204030204" pitchFamily="34" charset="0"/>
                <a:ea typeface="Calibri" panose="020F0502020204030204" pitchFamily="34" charset="0"/>
                <a:cs typeface="Calibri" panose="020F0502020204030204" pitchFamily="34" charset="0"/>
              </a:rPr>
              <a:t>o</a:t>
            </a:r>
            <a:r>
              <a:rPr lang="pl-PL" sz="2000" dirty="0">
                <a:latin typeface="Calibri" panose="020F0502020204030204" pitchFamily="34" charset="0"/>
                <a:ea typeface="Calibri" panose="020F0502020204030204" pitchFamily="34" charset="0"/>
                <a:cs typeface="Calibri" panose="020F0502020204030204" pitchFamily="34" charset="0"/>
              </a:rPr>
              <a:t> względem stałego (nieruchomego) punktu osi obrotu – 200 na 200 cm.</a:t>
            </a:r>
          </a:p>
        </p:txBody>
      </p:sp>
      <p:pic>
        <p:nvPicPr>
          <p:cNvPr id="4" name="Obraz 3" descr="Schemat wymiarów dotyczących pola manewru osoby poruszającej się na wózku">
            <a:extLst>
              <a:ext uri="{FF2B5EF4-FFF2-40B4-BE49-F238E27FC236}">
                <a16:creationId xmlns:a16="http://schemas.microsoft.com/office/drawing/2014/main" id="{819DF8E0-C027-96E9-629B-4F2E56E5F241}"/>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Effect>
                      <a14:saturation sat="83000"/>
                    </a14:imgEffect>
                    <a14:imgEffect>
                      <a14:brightnessContrast contrast="-26000"/>
                    </a14:imgEffect>
                  </a14:imgLayer>
                </a14:imgProps>
              </a:ext>
            </a:extLst>
          </a:blip>
          <a:srcRect r="4284"/>
          <a:stretch/>
        </p:blipFill>
        <p:spPr>
          <a:xfrm>
            <a:off x="6102892" y="121405"/>
            <a:ext cx="6056162" cy="5692595"/>
          </a:xfrm>
          <a:prstGeom prst="rect">
            <a:avLst/>
          </a:prstGeom>
        </p:spPr>
      </p:pic>
      <p:sp>
        <p:nvSpPr>
          <p:cNvPr id="6" name="pole tekstowe 5">
            <a:extLst>
              <a:ext uri="{FF2B5EF4-FFF2-40B4-BE49-F238E27FC236}">
                <a16:creationId xmlns:a16="http://schemas.microsoft.com/office/drawing/2014/main" id="{2D4D278C-43F5-9419-496E-A62C20EF438C}"/>
              </a:ext>
            </a:extLst>
          </p:cNvPr>
          <p:cNvSpPr txBox="1"/>
          <p:nvPr/>
        </p:nvSpPr>
        <p:spPr>
          <a:xfrm>
            <a:off x="0" y="5876438"/>
            <a:ext cx="10158053" cy="276999"/>
          </a:xfrm>
          <a:prstGeom prst="rect">
            <a:avLst/>
          </a:prstGeom>
          <a:noFill/>
        </p:spPr>
        <p:txBody>
          <a:bodyPr wrap="square">
            <a:spAutoFit/>
          </a:bodyPr>
          <a:lstStyle/>
          <a:p>
            <a:pPr algn="l" rtl="0"/>
            <a:r>
              <a:rPr lang="pl-PL" sz="1200" dirty="0">
                <a:cs typeface="Arial" panose="020B0604020202020204" pitchFamily="34" charset="0"/>
              </a:rPr>
              <a:t>Źródło:</a:t>
            </a:r>
            <a:r>
              <a:rPr lang="pl-PL" sz="1200" dirty="0"/>
              <a:t> </a:t>
            </a:r>
            <a:r>
              <a:rPr lang="pl-PL" sz="1200" dirty="0">
                <a:hlinkClick r:id="rId4"/>
              </a:rPr>
              <a:t>https://budowlaneabc.gov.pl/standardy-projektowania-budynkow-dla-osob-niepelnosprawnych/wprowadzenie/uzytkownicy/przestrzen-manewrowa/</a:t>
            </a:r>
            <a:r>
              <a:rPr lang="pl-PL" sz="1200" dirty="0"/>
              <a:t> </a:t>
            </a:r>
          </a:p>
        </p:txBody>
      </p:sp>
      <p:sp>
        <p:nvSpPr>
          <p:cNvPr id="8" name="Symbol zastępczy numeru slajdu 7">
            <a:extLst>
              <a:ext uri="{FF2B5EF4-FFF2-40B4-BE49-F238E27FC236}">
                <a16:creationId xmlns:a16="http://schemas.microsoft.com/office/drawing/2014/main" id="{426A2463-5CE5-D234-94D2-6F712636C38D}"/>
              </a:ext>
            </a:extLst>
          </p:cNvPr>
          <p:cNvSpPr>
            <a:spLocks noGrp="1"/>
          </p:cNvSpPr>
          <p:nvPr>
            <p:ph type="sldNum" sz="quarter" idx="12"/>
          </p:nvPr>
        </p:nvSpPr>
        <p:spPr>
          <a:xfrm>
            <a:off x="9421580" y="6492875"/>
            <a:ext cx="2743200" cy="365125"/>
          </a:xfrm>
        </p:spPr>
        <p:txBody>
          <a:bodyPr/>
          <a:lstStyle/>
          <a:p>
            <a:fld id="{C0DE7FCD-74FC-4D3A-9665-54A6D3DBFCED}" type="slidenum">
              <a:rPr lang="pl-PL" smtClean="0"/>
              <a:t>34</a:t>
            </a:fld>
            <a:endParaRPr lang="pl-PL" dirty="0"/>
          </a:p>
        </p:txBody>
      </p:sp>
    </p:spTree>
    <p:extLst>
      <p:ext uri="{BB962C8B-B14F-4D97-AF65-F5344CB8AC3E}">
        <p14:creationId xmlns:p14="http://schemas.microsoft.com/office/powerpoint/2010/main" val="102576589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ytuł 1">
            <a:extLst>
              <a:ext uri="{FF2B5EF4-FFF2-40B4-BE49-F238E27FC236}">
                <a16:creationId xmlns:a16="http://schemas.microsoft.com/office/drawing/2014/main" id="{72A0D4A2-6486-BF6C-DBAB-5EB0FEE458EC}"/>
              </a:ext>
            </a:extLst>
          </p:cNvPr>
          <p:cNvSpPr txBox="1">
            <a:spLocks noGrp="1"/>
          </p:cNvSpPr>
          <p:nvPr>
            <p:ph type="title" idx="4294967295"/>
          </p:nvPr>
        </p:nvSpPr>
        <p:spPr>
          <a:xfrm>
            <a:off x="10354" y="17316"/>
            <a:ext cx="5600700" cy="70326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pl-PL" sz="3600" b="1" dirty="0">
                <a:latin typeface="+mn-lt"/>
              </a:rPr>
              <a:t>Ciągi Komunikacyjne</a:t>
            </a:r>
          </a:p>
        </p:txBody>
      </p:sp>
      <p:sp>
        <p:nvSpPr>
          <p:cNvPr id="7" name="pole tekstowe 6">
            <a:extLst>
              <a:ext uri="{FF2B5EF4-FFF2-40B4-BE49-F238E27FC236}">
                <a16:creationId xmlns:a16="http://schemas.microsoft.com/office/drawing/2014/main" id="{8DEF205B-C0B4-B09A-5E12-75E80431FE12}"/>
              </a:ext>
            </a:extLst>
          </p:cNvPr>
          <p:cNvSpPr txBox="1"/>
          <p:nvPr/>
        </p:nvSpPr>
        <p:spPr>
          <a:xfrm>
            <a:off x="10354" y="549000"/>
            <a:ext cx="12115646" cy="3276282"/>
          </a:xfrm>
          <a:prstGeom prst="rect">
            <a:avLst/>
          </a:prstGeom>
          <a:noFill/>
        </p:spPr>
        <p:txBody>
          <a:bodyPr wrap="square">
            <a:spAutoFit/>
          </a:bodyPr>
          <a:lstStyle/>
          <a:p>
            <a:pPr algn="l">
              <a:lnSpc>
                <a:spcPct val="150000"/>
              </a:lnSpc>
            </a:pPr>
            <a:r>
              <a:rPr lang="pl-PL" sz="2000" dirty="0">
                <a:cs typeface="Arial" panose="020B0604020202020204" pitchFamily="34" charset="0"/>
              </a:rPr>
              <a:t>Zaleca się, aby szerokość ciągów komunikacyjnych (korytarzy) była uzależniona od natężenia ruchu osób i wynosiła odpowiednio:</a:t>
            </a:r>
          </a:p>
          <a:p>
            <a:pPr marL="180000" indent="-180000">
              <a:lnSpc>
                <a:spcPct val="150000"/>
              </a:lnSpc>
              <a:buFont typeface="Wingdings" panose="05000000000000000000" pitchFamily="2" charset="2"/>
              <a:buChar char="§"/>
            </a:pPr>
            <a:r>
              <a:rPr lang="pl-PL" sz="2000" dirty="0">
                <a:cs typeface="Arial" panose="020B0604020202020204" pitchFamily="34" charset="0"/>
              </a:rPr>
              <a:t> 180 cm – w przypadku stałego ruchu dwukierunkowego;</a:t>
            </a:r>
          </a:p>
          <a:p>
            <a:pPr marL="180000" indent="-180000">
              <a:lnSpc>
                <a:spcPct val="150000"/>
              </a:lnSpc>
              <a:buFont typeface="Wingdings" panose="05000000000000000000" pitchFamily="2" charset="2"/>
              <a:buChar char="§"/>
            </a:pPr>
            <a:r>
              <a:rPr lang="pl-PL" sz="2000" dirty="0">
                <a:cs typeface="Arial" panose="020B0604020202020204" pitchFamily="34" charset="0"/>
              </a:rPr>
              <a:t> 150 cm – w przypadku częstego ruchu dwukierunkowego;</a:t>
            </a:r>
          </a:p>
          <a:p>
            <a:pPr marL="180000" indent="-180000">
              <a:lnSpc>
                <a:spcPct val="150000"/>
              </a:lnSpc>
              <a:buFont typeface="Wingdings" panose="05000000000000000000" pitchFamily="2" charset="2"/>
              <a:buChar char="§"/>
            </a:pPr>
            <a:r>
              <a:rPr lang="pl-PL" sz="2000" dirty="0">
                <a:cs typeface="Arial" panose="020B0604020202020204" pitchFamily="34" charset="0"/>
              </a:rPr>
              <a:t> 120 cm – w przypadku rzadkiego ruchu dwukierunkowego, oraz z zastrzeżeniem, iż taka szerokość korytarza jest dopuszczalna tylko w przypadku kiedy stanowi drogę ewakuacyjną przeznaczoną do ewakuacji nie więcej niż 20 osób.</a:t>
            </a:r>
          </a:p>
        </p:txBody>
      </p:sp>
      <p:pic>
        <p:nvPicPr>
          <p:cNvPr id="5" name="Obraz 4" descr="Schemat wymiarów dotyczących mijania się na korytarzu osoby poruszającej się na wózku i osób chodzących">
            <a:extLst>
              <a:ext uri="{FF2B5EF4-FFF2-40B4-BE49-F238E27FC236}">
                <a16:creationId xmlns:a16="http://schemas.microsoft.com/office/drawing/2014/main" id="{3E228F42-A205-3678-758C-1E43310DBD30}"/>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1731000" y="3520387"/>
            <a:ext cx="8280000" cy="2518613"/>
          </a:xfrm>
          <a:prstGeom prst="rect">
            <a:avLst/>
          </a:prstGeom>
        </p:spPr>
      </p:pic>
      <p:sp>
        <p:nvSpPr>
          <p:cNvPr id="6" name="pole tekstowe 5">
            <a:extLst>
              <a:ext uri="{FF2B5EF4-FFF2-40B4-BE49-F238E27FC236}">
                <a16:creationId xmlns:a16="http://schemas.microsoft.com/office/drawing/2014/main" id="{2D4D278C-43F5-9419-496E-A62C20EF438C}"/>
              </a:ext>
            </a:extLst>
          </p:cNvPr>
          <p:cNvSpPr txBox="1"/>
          <p:nvPr/>
        </p:nvSpPr>
        <p:spPr>
          <a:xfrm>
            <a:off x="0" y="6040613"/>
            <a:ext cx="11406000" cy="276999"/>
          </a:xfrm>
          <a:prstGeom prst="rect">
            <a:avLst/>
          </a:prstGeom>
          <a:noFill/>
        </p:spPr>
        <p:txBody>
          <a:bodyPr wrap="square">
            <a:spAutoFit/>
          </a:bodyPr>
          <a:lstStyle/>
          <a:p>
            <a:pPr algn="l" rtl="0"/>
            <a:r>
              <a:rPr lang="pl-PL" sz="1200" dirty="0">
                <a:cs typeface="Arial" panose="020B0604020202020204" pitchFamily="34" charset="0"/>
              </a:rPr>
              <a:t>Źródło: </a:t>
            </a:r>
            <a:r>
              <a:rPr lang="pl-PL" sz="1200" dirty="0">
                <a:cs typeface="Arial" panose="020B0604020202020204" pitchFamily="34" charset="0"/>
                <a:hlinkClick r:id="rId4"/>
              </a:rPr>
              <a:t>https://budowlaneabc.gov.pl/standardy-projektowania-budynkow-dla-osob-niepelnosprawnych/budynek/komunikacja-pozioma-budynku/ciagi-komunikacyjne-korytarze/</a:t>
            </a:r>
            <a:r>
              <a:rPr lang="pl-PL" sz="1200" dirty="0">
                <a:cs typeface="Arial" panose="020B0604020202020204" pitchFamily="34" charset="0"/>
              </a:rPr>
              <a:t> </a:t>
            </a:r>
          </a:p>
        </p:txBody>
      </p:sp>
      <p:sp>
        <p:nvSpPr>
          <p:cNvPr id="4" name="Symbol zastępczy numeru slajdu 3">
            <a:extLst>
              <a:ext uri="{FF2B5EF4-FFF2-40B4-BE49-F238E27FC236}">
                <a16:creationId xmlns:a16="http://schemas.microsoft.com/office/drawing/2014/main" id="{C15FAF9D-627C-1EE8-88E4-8B2FAD975ACE}"/>
              </a:ext>
            </a:extLst>
          </p:cNvPr>
          <p:cNvSpPr>
            <a:spLocks noGrp="1"/>
          </p:cNvSpPr>
          <p:nvPr>
            <p:ph type="sldNum" sz="quarter" idx="12"/>
          </p:nvPr>
        </p:nvSpPr>
        <p:spPr>
          <a:xfrm>
            <a:off x="9448800" y="6492875"/>
            <a:ext cx="2743200" cy="365125"/>
          </a:xfrm>
        </p:spPr>
        <p:txBody>
          <a:bodyPr/>
          <a:lstStyle/>
          <a:p>
            <a:fld id="{C0DE7FCD-74FC-4D3A-9665-54A6D3DBFCED}" type="slidenum">
              <a:rPr lang="pl-PL" smtClean="0"/>
              <a:t>35</a:t>
            </a:fld>
            <a:endParaRPr lang="pl-PL" dirty="0"/>
          </a:p>
        </p:txBody>
      </p:sp>
    </p:spTree>
    <p:extLst>
      <p:ext uri="{BB962C8B-B14F-4D97-AF65-F5344CB8AC3E}">
        <p14:creationId xmlns:p14="http://schemas.microsoft.com/office/powerpoint/2010/main" val="319674457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ytuł 1">
            <a:extLst>
              <a:ext uri="{FF2B5EF4-FFF2-40B4-BE49-F238E27FC236}">
                <a16:creationId xmlns:a16="http://schemas.microsoft.com/office/drawing/2014/main" id="{87048741-0A18-78E8-AFBD-50A45EA92BBD}"/>
              </a:ext>
            </a:extLst>
          </p:cNvPr>
          <p:cNvSpPr txBox="1">
            <a:spLocks noGrp="1"/>
          </p:cNvSpPr>
          <p:nvPr>
            <p:ph type="title" idx="4294967295"/>
          </p:nvPr>
        </p:nvSpPr>
        <p:spPr>
          <a:xfrm>
            <a:off x="20846" y="17055"/>
            <a:ext cx="9639300" cy="69056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pl-PL" sz="3600" b="1" dirty="0">
                <a:latin typeface="+mn-lt"/>
              </a:rPr>
              <a:t>Stanowisko pracy</a:t>
            </a:r>
          </a:p>
        </p:txBody>
      </p:sp>
      <p:sp>
        <p:nvSpPr>
          <p:cNvPr id="12" name="pole tekstowe 11">
            <a:extLst>
              <a:ext uri="{FF2B5EF4-FFF2-40B4-BE49-F238E27FC236}">
                <a16:creationId xmlns:a16="http://schemas.microsoft.com/office/drawing/2014/main" id="{5370E679-E581-63C3-ADA7-BEECE159E7A2}"/>
              </a:ext>
            </a:extLst>
          </p:cNvPr>
          <p:cNvSpPr txBox="1"/>
          <p:nvPr/>
        </p:nvSpPr>
        <p:spPr>
          <a:xfrm>
            <a:off x="-9034" y="549000"/>
            <a:ext cx="7860034" cy="4430444"/>
          </a:xfrm>
          <a:prstGeom prst="rect">
            <a:avLst/>
          </a:prstGeom>
          <a:noFill/>
        </p:spPr>
        <p:txBody>
          <a:bodyPr wrap="square">
            <a:spAutoFit/>
          </a:bodyPr>
          <a:lstStyle/>
          <a:p>
            <a:pPr marL="358775" indent="-179388">
              <a:lnSpc>
                <a:spcPct val="150000"/>
              </a:lnSpc>
              <a:spcBef>
                <a:spcPts val="600"/>
              </a:spcBef>
              <a:buFont typeface="Wingdings" panose="05000000000000000000" pitchFamily="2" charset="2"/>
              <a:buChar char="§"/>
            </a:pPr>
            <a:r>
              <a:rPr lang="pl-PL" sz="2000" dirty="0"/>
              <a:t>wysokość blatu biurka powinna być regulowana uwzględniając potrzeby wynikające z niepełnosprawności – od 60 cm do 80 cm;</a:t>
            </a:r>
          </a:p>
          <a:p>
            <a:pPr marL="358775" indent="-179388">
              <a:lnSpc>
                <a:spcPct val="150000"/>
              </a:lnSpc>
              <a:spcBef>
                <a:spcPts val="600"/>
              </a:spcBef>
              <a:buFont typeface="Wingdings" panose="05000000000000000000" pitchFamily="2" charset="2"/>
              <a:buChar char="§"/>
            </a:pPr>
            <a:r>
              <a:rPr lang="pl-PL" sz="2000" dirty="0"/>
              <a:t>system półek wiszących nad biurkiem powinien znajdować się w zasięgu wyciągniętej ręki osoby siedzącej na wysokości 120 -130 cm;</a:t>
            </a:r>
          </a:p>
          <a:p>
            <a:pPr marL="358775" indent="-179388">
              <a:lnSpc>
                <a:spcPct val="150000"/>
              </a:lnSpc>
              <a:spcBef>
                <a:spcPts val="600"/>
              </a:spcBef>
              <a:buFont typeface="Wingdings" panose="05000000000000000000" pitchFamily="2" charset="2"/>
              <a:buChar char="§"/>
            </a:pPr>
            <a:r>
              <a:rPr lang="pl-PL" sz="2000" dirty="0"/>
              <a:t>zalecana szerokość blatu roboczego biurka 60 cm;</a:t>
            </a:r>
          </a:p>
          <a:p>
            <a:pPr marL="358775" indent="-179388">
              <a:lnSpc>
                <a:spcPct val="150000"/>
              </a:lnSpc>
              <a:spcBef>
                <a:spcPts val="600"/>
              </a:spcBef>
              <a:buFont typeface="Wingdings" panose="05000000000000000000" pitchFamily="2" charset="2"/>
              <a:buChar char="§"/>
            </a:pPr>
            <a:r>
              <a:rPr lang="pl-PL" sz="2000" dirty="0"/>
              <a:t>osoba korzystająca podczas pracy z wielu urządzeń elektronicznych (np. komputer, telefon) powinna mieć zainstalowaną zintegrowaną listwę elektryczną nad blatem biurka (należy uwzględnić przy tym szerokość biurka).</a:t>
            </a:r>
          </a:p>
        </p:txBody>
      </p:sp>
      <p:pic>
        <p:nvPicPr>
          <p:cNvPr id="4" name="Obraz 3" descr="Schemat wymiarów dotyczących stanowiska pracy osoby poruszającej się na wózku">
            <a:extLst>
              <a:ext uri="{FF2B5EF4-FFF2-40B4-BE49-F238E27FC236}">
                <a16:creationId xmlns:a16="http://schemas.microsoft.com/office/drawing/2014/main" id="{3CB8FA38-4FC6-DDFB-75AE-F0C5F2A59F49}"/>
              </a:ext>
            </a:extLst>
          </p:cNvPr>
          <p:cNvPicPr>
            <a:picLocks noChangeAspect="1"/>
          </p:cNvPicPr>
          <p:nvPr/>
        </p:nvPicPr>
        <p:blipFill>
          <a:blip r:embed="rId2"/>
          <a:stretch>
            <a:fillRect/>
          </a:stretch>
        </p:blipFill>
        <p:spPr>
          <a:xfrm>
            <a:off x="8166000" y="528531"/>
            <a:ext cx="3780000" cy="5323065"/>
          </a:xfrm>
          <a:prstGeom prst="rect">
            <a:avLst/>
          </a:prstGeom>
        </p:spPr>
      </p:pic>
      <p:sp>
        <p:nvSpPr>
          <p:cNvPr id="6" name="pole tekstowe 5">
            <a:extLst>
              <a:ext uri="{FF2B5EF4-FFF2-40B4-BE49-F238E27FC236}">
                <a16:creationId xmlns:a16="http://schemas.microsoft.com/office/drawing/2014/main" id="{2D4D278C-43F5-9419-496E-A62C20EF438C}"/>
              </a:ext>
            </a:extLst>
          </p:cNvPr>
          <p:cNvSpPr txBox="1"/>
          <p:nvPr/>
        </p:nvSpPr>
        <p:spPr>
          <a:xfrm>
            <a:off x="291000" y="6011883"/>
            <a:ext cx="10395000" cy="276999"/>
          </a:xfrm>
          <a:prstGeom prst="rect">
            <a:avLst/>
          </a:prstGeom>
          <a:noFill/>
        </p:spPr>
        <p:txBody>
          <a:bodyPr wrap="square">
            <a:spAutoFit/>
          </a:bodyPr>
          <a:lstStyle/>
          <a:p>
            <a:pPr algn="l" rtl="0"/>
            <a:r>
              <a:rPr lang="pl-PL" sz="1200" dirty="0">
                <a:cs typeface="Arial" panose="020B0604020202020204" pitchFamily="34" charset="0"/>
              </a:rPr>
              <a:t>Źródło: </a:t>
            </a:r>
            <a:r>
              <a:rPr lang="pl-PL" sz="1200" dirty="0">
                <a:cs typeface="Arial" panose="020B0604020202020204" pitchFamily="34" charset="0"/>
                <a:hlinkClick r:id="rId3"/>
              </a:rPr>
              <a:t>https://budowlaneabc.gov.pl/wp-content/uploads/2017/12/Rys.-43.-Miejsce-pracy-biurko-wymiary-element%C3%B3w.jpg</a:t>
            </a:r>
            <a:r>
              <a:rPr lang="pl-PL" sz="1200" dirty="0">
                <a:cs typeface="Arial" panose="020B0604020202020204" pitchFamily="34" charset="0"/>
              </a:rPr>
              <a:t> </a:t>
            </a:r>
          </a:p>
        </p:txBody>
      </p:sp>
      <p:sp>
        <p:nvSpPr>
          <p:cNvPr id="13" name="Symbol zastępczy numeru slajdu 12">
            <a:extLst>
              <a:ext uri="{FF2B5EF4-FFF2-40B4-BE49-F238E27FC236}">
                <a16:creationId xmlns:a16="http://schemas.microsoft.com/office/drawing/2014/main" id="{A4AEEF0A-4024-BCE9-C839-A285AE447937}"/>
              </a:ext>
            </a:extLst>
          </p:cNvPr>
          <p:cNvSpPr>
            <a:spLocks noGrp="1"/>
          </p:cNvSpPr>
          <p:nvPr>
            <p:ph type="sldNum" sz="quarter" idx="12"/>
          </p:nvPr>
        </p:nvSpPr>
        <p:spPr>
          <a:xfrm>
            <a:off x="9448800" y="6492875"/>
            <a:ext cx="2743200" cy="365125"/>
          </a:xfrm>
        </p:spPr>
        <p:txBody>
          <a:bodyPr/>
          <a:lstStyle/>
          <a:p>
            <a:fld id="{C0DE7FCD-74FC-4D3A-9665-54A6D3DBFCED}" type="slidenum">
              <a:rPr lang="pl-PL" smtClean="0"/>
              <a:t>36</a:t>
            </a:fld>
            <a:endParaRPr lang="pl-PL" dirty="0"/>
          </a:p>
        </p:txBody>
      </p:sp>
    </p:spTree>
    <p:extLst>
      <p:ext uri="{BB962C8B-B14F-4D97-AF65-F5344CB8AC3E}">
        <p14:creationId xmlns:p14="http://schemas.microsoft.com/office/powerpoint/2010/main" val="78150523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BC4F233-BD30-B7A6-1728-C0BC3732CC2D}"/>
              </a:ext>
            </a:extLst>
          </p:cNvPr>
          <p:cNvSpPr>
            <a:spLocks noGrp="1"/>
          </p:cNvSpPr>
          <p:nvPr>
            <p:ph type="title"/>
          </p:nvPr>
        </p:nvSpPr>
        <p:spPr>
          <a:xfrm>
            <a:off x="14638" y="-4"/>
            <a:ext cx="8543925" cy="662781"/>
          </a:xfrm>
        </p:spPr>
        <p:txBody>
          <a:bodyPr>
            <a:noAutofit/>
          </a:bodyPr>
          <a:lstStyle/>
          <a:p>
            <a:r>
              <a:rPr lang="pl-PL" sz="3600" b="1" dirty="0">
                <a:latin typeface="+mn-lt"/>
              </a:rPr>
              <a:t>Bariery w poruszaniu się</a:t>
            </a:r>
          </a:p>
        </p:txBody>
      </p:sp>
      <p:pic>
        <p:nvPicPr>
          <p:cNvPr id="14" name="Obraz 13" descr="Graficzne przedstawienie barier architektonicznych w budynkach">
            <a:extLst>
              <a:ext uri="{FF2B5EF4-FFF2-40B4-BE49-F238E27FC236}">
                <a16:creationId xmlns:a16="http://schemas.microsoft.com/office/drawing/2014/main" id="{C405F19E-F5BD-3AD8-7108-F89D191C25B2}"/>
              </a:ext>
            </a:extLst>
          </p:cNvPr>
          <p:cNvPicPr>
            <a:picLocks noChangeAspect="1"/>
          </p:cNvPicPr>
          <p:nvPr/>
        </p:nvPicPr>
        <p:blipFill>
          <a:blip r:embed="rId2"/>
          <a:stretch>
            <a:fillRect/>
          </a:stretch>
        </p:blipFill>
        <p:spPr>
          <a:xfrm>
            <a:off x="1146000" y="662777"/>
            <a:ext cx="9765192" cy="3099037"/>
          </a:xfrm>
          <a:prstGeom prst="rect">
            <a:avLst/>
          </a:prstGeom>
        </p:spPr>
      </p:pic>
      <p:sp>
        <p:nvSpPr>
          <p:cNvPr id="5" name="pole tekstowe 4">
            <a:extLst>
              <a:ext uri="{FF2B5EF4-FFF2-40B4-BE49-F238E27FC236}">
                <a16:creationId xmlns:a16="http://schemas.microsoft.com/office/drawing/2014/main" id="{2FBA3EFC-D0A0-C389-BB20-26ABE5997718}"/>
              </a:ext>
            </a:extLst>
          </p:cNvPr>
          <p:cNvSpPr txBox="1"/>
          <p:nvPr/>
        </p:nvSpPr>
        <p:spPr>
          <a:xfrm>
            <a:off x="1011000" y="3761814"/>
            <a:ext cx="3281840" cy="1429622"/>
          </a:xfrm>
          <a:prstGeom prst="rect">
            <a:avLst/>
          </a:prstGeom>
          <a:noFill/>
        </p:spPr>
        <p:txBody>
          <a:bodyPr wrap="square">
            <a:spAutoFit/>
          </a:bodyPr>
          <a:lstStyle/>
          <a:p>
            <a:pPr marL="357188" indent="-177800">
              <a:lnSpc>
                <a:spcPct val="150000"/>
              </a:lnSpc>
              <a:spcBef>
                <a:spcPts val="600"/>
              </a:spcBef>
              <a:buFont typeface="Wingdings" panose="05000000000000000000" pitchFamily="2" charset="2"/>
              <a:buChar char="§"/>
            </a:pPr>
            <a:r>
              <a:rPr lang="pl-PL" sz="2000" b="1" dirty="0"/>
              <a:t>Bariery architektoniczne </a:t>
            </a:r>
            <a:r>
              <a:rPr lang="pl-PL" sz="2000" dirty="0"/>
              <a:t>w obiektach uczelnianych </a:t>
            </a:r>
            <a:r>
              <a:rPr lang="pl-PL" sz="2000" b="1" dirty="0"/>
              <a:t>33% </a:t>
            </a:r>
            <a:r>
              <a:rPr lang="pl-PL" sz="2000" dirty="0"/>
              <a:t>przypadków</a:t>
            </a:r>
          </a:p>
        </p:txBody>
      </p:sp>
      <p:sp>
        <p:nvSpPr>
          <p:cNvPr id="7" name="pole tekstowe 6">
            <a:extLst>
              <a:ext uri="{FF2B5EF4-FFF2-40B4-BE49-F238E27FC236}">
                <a16:creationId xmlns:a16="http://schemas.microsoft.com/office/drawing/2014/main" id="{C5240612-01DC-D03C-7160-09BA3148A900}"/>
              </a:ext>
            </a:extLst>
          </p:cNvPr>
          <p:cNvSpPr txBox="1"/>
          <p:nvPr/>
        </p:nvSpPr>
        <p:spPr>
          <a:xfrm>
            <a:off x="4427353" y="3761814"/>
            <a:ext cx="3153743" cy="1429622"/>
          </a:xfrm>
          <a:prstGeom prst="rect">
            <a:avLst/>
          </a:prstGeom>
          <a:noFill/>
        </p:spPr>
        <p:txBody>
          <a:bodyPr wrap="square">
            <a:spAutoFit/>
          </a:bodyPr>
          <a:lstStyle/>
          <a:p>
            <a:pPr marL="357188" indent="-177800">
              <a:lnSpc>
                <a:spcPct val="150000"/>
              </a:lnSpc>
              <a:spcBef>
                <a:spcPts val="600"/>
              </a:spcBef>
              <a:buFont typeface="Wingdings" panose="05000000000000000000" pitchFamily="2" charset="2"/>
              <a:buChar char="§"/>
            </a:pPr>
            <a:r>
              <a:rPr lang="pl-PL" sz="2000" b="1" dirty="0"/>
              <a:t>Nieprzyjazne budynki </a:t>
            </a:r>
            <a:br>
              <a:rPr lang="pl-PL" sz="2000" b="1" dirty="0"/>
            </a:br>
            <a:r>
              <a:rPr lang="pl-PL" sz="2000" dirty="0"/>
              <a:t>i utrudnione korzystanie z nich</a:t>
            </a:r>
            <a:r>
              <a:rPr lang="pl-PL" sz="2000" b="1" dirty="0"/>
              <a:t> 63% </a:t>
            </a:r>
            <a:r>
              <a:rPr lang="pl-PL" sz="2000" dirty="0"/>
              <a:t>przypadków</a:t>
            </a:r>
          </a:p>
        </p:txBody>
      </p:sp>
      <p:sp>
        <p:nvSpPr>
          <p:cNvPr id="10" name="pole tekstowe 9">
            <a:extLst>
              <a:ext uri="{FF2B5EF4-FFF2-40B4-BE49-F238E27FC236}">
                <a16:creationId xmlns:a16="http://schemas.microsoft.com/office/drawing/2014/main" id="{7E2C6C0F-F357-D949-C1C1-5084172FA95B}"/>
              </a:ext>
            </a:extLst>
          </p:cNvPr>
          <p:cNvSpPr txBox="1"/>
          <p:nvPr/>
        </p:nvSpPr>
        <p:spPr>
          <a:xfrm>
            <a:off x="7715609" y="3761814"/>
            <a:ext cx="3465391" cy="1891287"/>
          </a:xfrm>
          <a:prstGeom prst="rect">
            <a:avLst/>
          </a:prstGeom>
          <a:noFill/>
        </p:spPr>
        <p:txBody>
          <a:bodyPr wrap="square">
            <a:spAutoFit/>
          </a:bodyPr>
          <a:lstStyle/>
          <a:p>
            <a:pPr marL="357188" indent="-177800">
              <a:lnSpc>
                <a:spcPct val="150000"/>
              </a:lnSpc>
              <a:spcBef>
                <a:spcPts val="600"/>
              </a:spcBef>
              <a:buFont typeface="Wingdings" panose="05000000000000000000" pitchFamily="2" charset="2"/>
              <a:buChar char="§"/>
            </a:pPr>
            <a:r>
              <a:rPr lang="pl-PL" sz="2000" b="1" dirty="0"/>
              <a:t>Niesprawne urządzenia </a:t>
            </a:r>
            <a:r>
              <a:rPr lang="pl-PL" sz="2000" dirty="0"/>
              <a:t>służące osobom </a:t>
            </a:r>
            <a:br>
              <a:rPr lang="pl-PL" sz="2000" dirty="0"/>
            </a:br>
            <a:r>
              <a:rPr lang="pl-PL" sz="2000" dirty="0"/>
              <a:t>z niepełnosprawnościami</a:t>
            </a:r>
            <a:br>
              <a:rPr lang="pl-PL" sz="2000" dirty="0"/>
            </a:br>
            <a:r>
              <a:rPr lang="pl-PL" sz="2000" b="1" dirty="0"/>
              <a:t>4% </a:t>
            </a:r>
            <a:r>
              <a:rPr lang="pl-PL" sz="2000" dirty="0"/>
              <a:t>przypadków</a:t>
            </a:r>
          </a:p>
        </p:txBody>
      </p:sp>
      <p:sp>
        <p:nvSpPr>
          <p:cNvPr id="8" name="pole tekstowe 7">
            <a:extLst>
              <a:ext uri="{FF2B5EF4-FFF2-40B4-BE49-F238E27FC236}">
                <a16:creationId xmlns:a16="http://schemas.microsoft.com/office/drawing/2014/main" id="{EA51F04E-72BF-5009-F950-5CD70EB538D3}"/>
              </a:ext>
            </a:extLst>
          </p:cNvPr>
          <p:cNvSpPr txBox="1"/>
          <p:nvPr/>
        </p:nvSpPr>
        <p:spPr>
          <a:xfrm>
            <a:off x="1551000" y="5814000"/>
            <a:ext cx="3870000" cy="276999"/>
          </a:xfrm>
          <a:prstGeom prst="rect">
            <a:avLst/>
          </a:prstGeom>
          <a:noFill/>
        </p:spPr>
        <p:txBody>
          <a:bodyPr wrap="square">
            <a:spAutoFit/>
          </a:bodyPr>
          <a:lstStyle/>
          <a:p>
            <a:r>
              <a:rPr lang="pl-PL" sz="1200" dirty="0">
                <a:cs typeface="Arial" panose="020B0604020202020204" pitchFamily="34" charset="0"/>
              </a:rPr>
              <a:t>Źródło: </a:t>
            </a:r>
            <a:r>
              <a:rPr lang="pl-PL" sz="1200" dirty="0">
                <a:cs typeface="Arial" panose="020B0604020202020204" pitchFamily="34" charset="0"/>
                <a:hlinkClick r:id="rId3"/>
              </a:rPr>
              <a:t>https://www.nik.gov.pl/plik/id,18209,vp,20806.pdf</a:t>
            </a:r>
            <a:r>
              <a:rPr lang="pl-PL" sz="1200" dirty="0">
                <a:cs typeface="Arial" panose="020B0604020202020204" pitchFamily="34" charset="0"/>
              </a:rPr>
              <a:t> </a:t>
            </a:r>
          </a:p>
        </p:txBody>
      </p:sp>
      <p:sp>
        <p:nvSpPr>
          <p:cNvPr id="9" name="Symbol zastępczy numeru slajdu 8">
            <a:extLst>
              <a:ext uri="{FF2B5EF4-FFF2-40B4-BE49-F238E27FC236}">
                <a16:creationId xmlns:a16="http://schemas.microsoft.com/office/drawing/2014/main" id="{D489DDFC-C86F-52A9-BFA3-02CCDC5970EC}"/>
              </a:ext>
            </a:extLst>
          </p:cNvPr>
          <p:cNvSpPr>
            <a:spLocks noGrp="1"/>
          </p:cNvSpPr>
          <p:nvPr>
            <p:ph type="sldNum" sz="quarter" idx="12"/>
          </p:nvPr>
        </p:nvSpPr>
        <p:spPr>
          <a:xfrm>
            <a:off x="9963150" y="6478732"/>
            <a:ext cx="2228850" cy="365125"/>
          </a:xfrm>
        </p:spPr>
        <p:txBody>
          <a:bodyPr/>
          <a:lstStyle/>
          <a:p>
            <a:fld id="{C0DE7FCD-74FC-4D3A-9665-54A6D3DBFCED}" type="slidenum">
              <a:rPr lang="pl-PL" smtClean="0"/>
              <a:t>37</a:t>
            </a:fld>
            <a:endParaRPr lang="pl-PL" dirty="0"/>
          </a:p>
        </p:txBody>
      </p:sp>
    </p:spTree>
    <p:extLst>
      <p:ext uri="{BB962C8B-B14F-4D97-AF65-F5344CB8AC3E}">
        <p14:creationId xmlns:p14="http://schemas.microsoft.com/office/powerpoint/2010/main" val="419160159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BC4F233-BD30-B7A6-1728-C0BC3732CC2D}"/>
              </a:ext>
            </a:extLst>
          </p:cNvPr>
          <p:cNvSpPr>
            <a:spLocks noGrp="1"/>
          </p:cNvSpPr>
          <p:nvPr>
            <p:ph type="title"/>
          </p:nvPr>
        </p:nvSpPr>
        <p:spPr>
          <a:xfrm>
            <a:off x="0" y="20777"/>
            <a:ext cx="8543925" cy="708223"/>
          </a:xfrm>
        </p:spPr>
        <p:txBody>
          <a:bodyPr>
            <a:noAutofit/>
          </a:bodyPr>
          <a:lstStyle/>
          <a:p>
            <a:r>
              <a:rPr lang="pl-PL" sz="3600" b="1" dirty="0">
                <a:latin typeface="+mn-lt"/>
              </a:rPr>
              <a:t>Przykład dostępnych schodów</a:t>
            </a:r>
          </a:p>
        </p:txBody>
      </p:sp>
      <p:pic>
        <p:nvPicPr>
          <p:cNvPr id="7" name="Obraz 6" descr="Zdjęcie schodów w bibliotece widok z góry">
            <a:extLst>
              <a:ext uri="{FF2B5EF4-FFF2-40B4-BE49-F238E27FC236}">
                <a16:creationId xmlns:a16="http://schemas.microsoft.com/office/drawing/2014/main" id="{90BD36D5-76F2-96D4-E9AC-914D9B17770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1426267" y="1033732"/>
            <a:ext cx="4659463" cy="4050000"/>
          </a:xfrm>
          <a:prstGeom prst="rect">
            <a:avLst/>
          </a:prstGeom>
        </p:spPr>
      </p:pic>
      <p:pic>
        <p:nvPicPr>
          <p:cNvPr id="4" name="Obraz 3" descr="Zdjęcie schodów w bibliotece widok z dołu">
            <a:extLst>
              <a:ext uri="{FF2B5EF4-FFF2-40B4-BE49-F238E27FC236}">
                <a16:creationId xmlns:a16="http://schemas.microsoft.com/office/drawing/2014/main" id="{669BE962-CFCD-47B9-E13E-7083A276D2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5686450" y="1048549"/>
            <a:ext cx="4644097" cy="4005000"/>
          </a:xfrm>
          <a:prstGeom prst="rect">
            <a:avLst/>
          </a:prstGeom>
        </p:spPr>
      </p:pic>
      <p:sp>
        <p:nvSpPr>
          <p:cNvPr id="9" name="Prostokąt 8" descr="&quot; &quot;">
            <a:extLst>
              <a:ext uri="{FF2B5EF4-FFF2-40B4-BE49-F238E27FC236}">
                <a16:creationId xmlns:a16="http://schemas.microsoft.com/office/drawing/2014/main" id="{CF2CABC8-138C-9106-421D-D3D0F3EDB029}"/>
              </a:ext>
            </a:extLst>
          </p:cNvPr>
          <p:cNvSpPr/>
          <p:nvPr/>
        </p:nvSpPr>
        <p:spPr>
          <a:xfrm>
            <a:off x="3666001" y="5580373"/>
            <a:ext cx="8574567" cy="650988"/>
          </a:xfrm>
          <a:prstGeom prst="rect">
            <a:avLst/>
          </a:prstGeom>
          <a:solidFill>
            <a:srgbClr val="0049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720000"/>
            <a:r>
              <a:rPr lang="pl-PL" sz="2000" dirty="0"/>
              <a:t>Biblioteka Uniwersytecka UJK w Kielcach. Kontrastowe odznaczenie stopnicy i podstopnicy, poręcze po obu stronach </a:t>
            </a:r>
            <a:endParaRPr lang="en-US" sz="2000" dirty="0"/>
          </a:p>
        </p:txBody>
      </p:sp>
      <p:sp>
        <p:nvSpPr>
          <p:cNvPr id="11" name="Symbol zastępczy numeru slajdu 10">
            <a:extLst>
              <a:ext uri="{FF2B5EF4-FFF2-40B4-BE49-F238E27FC236}">
                <a16:creationId xmlns:a16="http://schemas.microsoft.com/office/drawing/2014/main" id="{8CE457D5-2753-F68E-CE69-C4D3C0061AD3}"/>
              </a:ext>
            </a:extLst>
          </p:cNvPr>
          <p:cNvSpPr>
            <a:spLocks noGrp="1"/>
          </p:cNvSpPr>
          <p:nvPr>
            <p:ph type="sldNum" sz="quarter" idx="12"/>
          </p:nvPr>
        </p:nvSpPr>
        <p:spPr>
          <a:xfrm>
            <a:off x="9448800" y="6492875"/>
            <a:ext cx="2743200" cy="365125"/>
          </a:xfrm>
        </p:spPr>
        <p:txBody>
          <a:bodyPr/>
          <a:lstStyle/>
          <a:p>
            <a:fld id="{C0DE7FCD-74FC-4D3A-9665-54A6D3DBFCED}" type="slidenum">
              <a:rPr lang="pl-PL" smtClean="0"/>
              <a:t>38</a:t>
            </a:fld>
            <a:endParaRPr lang="pl-PL" dirty="0"/>
          </a:p>
        </p:txBody>
      </p:sp>
      <p:pic>
        <p:nvPicPr>
          <p:cNvPr id="10" name="Obraz 9">
            <a:extLst>
              <a:ext uri="{FF2B5EF4-FFF2-40B4-BE49-F238E27FC236}">
                <a16:creationId xmlns:a16="http://schemas.microsoft.com/office/drawing/2014/main" id="{6B09A831-664C-1D8A-68C0-140488566F0A}"/>
              </a:ext>
              <a:ext uri="{C183D7F6-B498-43B3-948B-1728B52AA6E4}">
                <adec:decorative xmlns:adec="http://schemas.microsoft.com/office/drawing/2017/decorative" val="1"/>
              </a:ext>
            </a:extLst>
          </p:cNvPr>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3666001" y="5458744"/>
            <a:ext cx="772617" cy="772617"/>
          </a:xfrm>
          <a:prstGeom prst="rect">
            <a:avLst/>
          </a:prstGeom>
        </p:spPr>
      </p:pic>
    </p:spTree>
    <p:extLst>
      <p:ext uri="{BB962C8B-B14F-4D97-AF65-F5344CB8AC3E}">
        <p14:creationId xmlns:p14="http://schemas.microsoft.com/office/powerpoint/2010/main" val="278925207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A503DFEC-E0D0-66D9-850B-92B60B5DA783}"/>
              </a:ext>
            </a:extLst>
          </p:cNvPr>
          <p:cNvSpPr>
            <a:spLocks noGrp="1"/>
          </p:cNvSpPr>
          <p:nvPr>
            <p:ph type="title"/>
          </p:nvPr>
        </p:nvSpPr>
        <p:spPr>
          <a:xfrm>
            <a:off x="17811" y="1"/>
            <a:ext cx="9310305" cy="774000"/>
          </a:xfrm>
        </p:spPr>
        <p:txBody>
          <a:bodyPr>
            <a:normAutofit/>
          </a:bodyPr>
          <a:lstStyle/>
          <a:p>
            <a:r>
              <a:rPr lang="pl-PL" sz="3600" b="1" dirty="0">
                <a:latin typeface="+mn-lt"/>
              </a:rPr>
              <a:t>Dostępność informacyjno-komunikacyjna</a:t>
            </a:r>
          </a:p>
        </p:txBody>
      </p:sp>
      <p:sp>
        <p:nvSpPr>
          <p:cNvPr id="3" name="Symbol zastępczy zawartości 2">
            <a:extLst>
              <a:ext uri="{FF2B5EF4-FFF2-40B4-BE49-F238E27FC236}">
                <a16:creationId xmlns:a16="http://schemas.microsoft.com/office/drawing/2014/main" id="{01667E19-F7AE-1BDA-BB9E-8FBC3929722D}"/>
              </a:ext>
            </a:extLst>
          </p:cNvPr>
          <p:cNvSpPr>
            <a:spLocks noGrp="1"/>
          </p:cNvSpPr>
          <p:nvPr>
            <p:ph idx="1"/>
          </p:nvPr>
        </p:nvSpPr>
        <p:spPr>
          <a:xfrm>
            <a:off x="18429" y="864000"/>
            <a:ext cx="12017571" cy="4995000"/>
          </a:xfrm>
        </p:spPr>
        <p:txBody>
          <a:bodyPr vert="horz" lIns="91440" tIns="45720" rIns="91440" bIns="45720" rtlCol="0" anchor="t">
            <a:noAutofit/>
          </a:bodyPr>
          <a:lstStyle/>
          <a:p>
            <a:pPr marL="356870" lvl="1" indent="-177800">
              <a:lnSpc>
                <a:spcPct val="150000"/>
              </a:lnSpc>
              <a:spcBef>
                <a:spcPts val="600"/>
              </a:spcBef>
              <a:buFont typeface="Wingdings" panose="05000000000000000000" pitchFamily="2" charset="2"/>
              <a:buChar char="§"/>
            </a:pPr>
            <a:r>
              <a:rPr lang="pl-PL" sz="2000" dirty="0"/>
              <a:t>obsługa z wykorzystaniem środków wspierających komunikowanie się, w tym tłumacza migowego lub przez wykorzystanie zdalnego dostępu online do usługi tłumacza przez strony internetowe i aplikacje;</a:t>
            </a:r>
          </a:p>
          <a:p>
            <a:pPr marL="356870" lvl="1" indent="-177800">
              <a:lnSpc>
                <a:spcPct val="150000"/>
              </a:lnSpc>
              <a:spcBef>
                <a:spcPts val="600"/>
              </a:spcBef>
              <a:buFont typeface="Wingdings" panose="05000000000000000000" pitchFamily="2" charset="2"/>
              <a:buChar char="§"/>
            </a:pPr>
            <a:r>
              <a:rPr lang="pl-PL" sz="2000" dirty="0"/>
              <a:t>instalacja urządzeń lub innych środków technicznych do obsługi osób słabosłyszących, w szczególności pętli indukcyjnych, systemów FM lub urządzeń opartych o inne technologie, których celem jest wspomaganie słyszenia;</a:t>
            </a:r>
            <a:endParaRPr lang="pl-PL" sz="2000" dirty="0">
              <a:cs typeface="Arial"/>
            </a:endParaRPr>
          </a:p>
          <a:p>
            <a:pPr marL="356870" lvl="1" indent="-177800">
              <a:lnSpc>
                <a:spcPct val="150000"/>
              </a:lnSpc>
              <a:spcBef>
                <a:spcPts val="600"/>
              </a:spcBef>
              <a:buFont typeface="Wingdings" panose="05000000000000000000" pitchFamily="2" charset="2"/>
              <a:buChar char="§"/>
            </a:pPr>
            <a:r>
              <a:rPr lang="pl-PL" sz="2000" dirty="0"/>
              <a:t>zapewnienie na stronie internetowej danego podmiotu informacji o zakresie jego działalności – w postaci elektronicznego pliku zawierającego tekst odczytywalny maszynowo, nagrania treści w polskim języku migowym oraz informacji w tekście łatwym do czytania;</a:t>
            </a:r>
            <a:endParaRPr lang="pl-PL" sz="2000" dirty="0">
              <a:cs typeface="Arial"/>
            </a:endParaRPr>
          </a:p>
          <a:p>
            <a:pPr marL="356870" lvl="1" indent="-177800">
              <a:lnSpc>
                <a:spcPct val="150000"/>
              </a:lnSpc>
              <a:spcBef>
                <a:spcPts val="600"/>
              </a:spcBef>
              <a:buFont typeface="Wingdings" panose="05000000000000000000" pitchFamily="2" charset="2"/>
              <a:buChar char="§"/>
            </a:pPr>
            <a:r>
              <a:rPr lang="pl-PL" sz="2000" dirty="0"/>
              <a:t>zapewnienie, na wniosek osoby ze szczególnymi potrzebami, komunikacji z podmiotem publicznym w formie określonej w tym wniosku.</a:t>
            </a:r>
            <a:endParaRPr lang="pl-PL" sz="2000" dirty="0">
              <a:cs typeface="Arial"/>
            </a:endParaRPr>
          </a:p>
        </p:txBody>
      </p:sp>
      <p:sp>
        <p:nvSpPr>
          <p:cNvPr id="5" name="Symbol zastępczy numeru slajdu 4">
            <a:extLst>
              <a:ext uri="{FF2B5EF4-FFF2-40B4-BE49-F238E27FC236}">
                <a16:creationId xmlns:a16="http://schemas.microsoft.com/office/drawing/2014/main" id="{F2D7E4AB-389B-C240-8275-3F02055FB855}"/>
              </a:ext>
            </a:extLst>
          </p:cNvPr>
          <p:cNvSpPr>
            <a:spLocks noGrp="1"/>
          </p:cNvSpPr>
          <p:nvPr>
            <p:ph type="sldNum" sz="quarter" idx="12"/>
          </p:nvPr>
        </p:nvSpPr>
        <p:spPr>
          <a:xfrm>
            <a:off x="9434931" y="6492875"/>
            <a:ext cx="2743200" cy="365125"/>
          </a:xfrm>
        </p:spPr>
        <p:txBody>
          <a:bodyPr/>
          <a:lstStyle/>
          <a:p>
            <a:fld id="{C0DE7FCD-74FC-4D3A-9665-54A6D3DBFCED}" type="slidenum">
              <a:rPr lang="pl-PL" smtClean="0"/>
              <a:t>39</a:t>
            </a:fld>
            <a:endParaRPr lang="pl-PL" dirty="0"/>
          </a:p>
        </p:txBody>
      </p:sp>
    </p:spTree>
    <p:extLst>
      <p:ext uri="{BB962C8B-B14F-4D97-AF65-F5344CB8AC3E}">
        <p14:creationId xmlns:p14="http://schemas.microsoft.com/office/powerpoint/2010/main" val="18429103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AE3A1F-76B3-2045-3A9F-D89354131AF9}"/>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5C05C652-A67A-5942-1432-EA118371E0D8}"/>
              </a:ext>
            </a:extLst>
          </p:cNvPr>
          <p:cNvSpPr>
            <a:spLocks noGrp="1"/>
          </p:cNvSpPr>
          <p:nvPr>
            <p:ph type="title"/>
          </p:nvPr>
        </p:nvSpPr>
        <p:spPr>
          <a:xfrm>
            <a:off x="0" y="1"/>
            <a:ext cx="8543925" cy="774000"/>
          </a:xfrm>
        </p:spPr>
        <p:txBody>
          <a:bodyPr>
            <a:normAutofit/>
          </a:bodyPr>
          <a:lstStyle/>
          <a:p>
            <a:r>
              <a:rPr lang="pl-PL" sz="3600" b="1" dirty="0">
                <a:latin typeface="+mn-lt"/>
              </a:rPr>
              <a:t>Przykłady dostępności</a:t>
            </a:r>
          </a:p>
        </p:txBody>
      </p:sp>
      <p:pic>
        <p:nvPicPr>
          <p:cNvPr id="4" name="Symbol zastępczy zawartości 5" descr="Przykłady dostępności w pracy:&#10;Zwolnienie tempa/wydłużenie czasu - wynikającego np. z konieczności tłumaczenia na język migowy.&#10;Dostosowanie akustyczne np. montaż pętli indukcyjnej czy systemów FM.&#10;Dostosowanie komputerów np. wynajęcie lub zakup programów powiększających, mówiących, drukarek materiałów w alfabecie Braille’a.&#10;Transport np. specjalistyczny transport na miejsce realizacji projektu.&#10;Dostosowanie budynków np. montaż tymczasowych podjazdów, platform, wind oznakowanie obiektu tablicami z treścią w alfabecie Braill’a.&#10;Zapewnienie specjalistycznego wsparcia np. asystenta tłumaczącego na język łatwy, asystenta osoby &#10;Z niepełnosprawnością tłumacza języka migowego, przewodnika osoby mającej problem w widzeniu.&#10;Dostosowanie materiałów projektowych/ szkoleniowych np. instalacje programów powiększających,&#10;mówiących, drukarek.&#10;">
            <a:extLst>
              <a:ext uri="{FF2B5EF4-FFF2-40B4-BE49-F238E27FC236}">
                <a16:creationId xmlns:a16="http://schemas.microsoft.com/office/drawing/2014/main" id="{6A8D1F59-77E6-06DA-DF2E-C69E054EE3EE}"/>
              </a:ext>
            </a:extLst>
          </p:cNvPr>
          <p:cNvPicPr>
            <a:picLocks noChangeAspect="1"/>
          </p:cNvPicPr>
          <p:nvPr/>
        </p:nvPicPr>
        <p:blipFill>
          <a:blip r:embed="rId2"/>
          <a:stretch>
            <a:fillRect/>
          </a:stretch>
        </p:blipFill>
        <p:spPr>
          <a:xfrm>
            <a:off x="4791000" y="117959"/>
            <a:ext cx="7200000" cy="5838290"/>
          </a:xfrm>
          <a:prstGeom prst="rect">
            <a:avLst/>
          </a:prstGeom>
        </p:spPr>
      </p:pic>
      <p:sp>
        <p:nvSpPr>
          <p:cNvPr id="5" name="pole tekstowe 4">
            <a:extLst>
              <a:ext uri="{FF2B5EF4-FFF2-40B4-BE49-F238E27FC236}">
                <a16:creationId xmlns:a16="http://schemas.microsoft.com/office/drawing/2014/main" id="{B19104A7-1A8B-13A7-6537-F1B5DDFF8D33}"/>
              </a:ext>
            </a:extLst>
          </p:cNvPr>
          <p:cNvSpPr txBox="1"/>
          <p:nvPr/>
        </p:nvSpPr>
        <p:spPr>
          <a:xfrm>
            <a:off x="20506" y="5956249"/>
            <a:ext cx="8820988" cy="276999"/>
          </a:xfrm>
          <a:prstGeom prst="rect">
            <a:avLst/>
          </a:prstGeom>
          <a:noFill/>
        </p:spPr>
        <p:txBody>
          <a:bodyPr wrap="square">
            <a:spAutoFit/>
          </a:bodyPr>
          <a:lstStyle/>
          <a:p>
            <a:r>
              <a:rPr lang="pl-PL" sz="1200" dirty="0">
                <a:cs typeface="Arial" panose="020B0604020202020204" pitchFamily="34" charset="0"/>
              </a:rPr>
              <a:t>Źródło: </a:t>
            </a:r>
            <a:r>
              <a:rPr lang="pl-PL" sz="1200" dirty="0">
                <a:cs typeface="Arial" panose="020B0604020202020204" pitchFamily="34" charset="0"/>
                <a:hlinkClick r:id="rId3"/>
              </a:rPr>
              <a:t>https://www.funduszeeuropejskie.gov.pl/strony/o-funduszach/fundusze-europejskie-bez-barier/informacja-dla-projektodawcow/</a:t>
            </a:r>
            <a:r>
              <a:rPr lang="pl-PL" sz="1200" dirty="0">
                <a:cs typeface="Arial" panose="020B0604020202020204" pitchFamily="34" charset="0"/>
              </a:rPr>
              <a:t> </a:t>
            </a:r>
          </a:p>
        </p:txBody>
      </p:sp>
      <p:sp>
        <p:nvSpPr>
          <p:cNvPr id="7" name="Symbol zastępczy numeru slajdu 6">
            <a:extLst>
              <a:ext uri="{FF2B5EF4-FFF2-40B4-BE49-F238E27FC236}">
                <a16:creationId xmlns:a16="http://schemas.microsoft.com/office/drawing/2014/main" id="{9C53DEBC-F36E-CD5F-C87C-B3043A87A101}"/>
              </a:ext>
            </a:extLst>
          </p:cNvPr>
          <p:cNvSpPr>
            <a:spLocks noGrp="1"/>
          </p:cNvSpPr>
          <p:nvPr>
            <p:ph type="sldNum" sz="quarter" idx="12"/>
          </p:nvPr>
        </p:nvSpPr>
        <p:spPr>
          <a:xfrm>
            <a:off x="9448800" y="6492875"/>
            <a:ext cx="2743200" cy="365125"/>
          </a:xfrm>
        </p:spPr>
        <p:txBody>
          <a:bodyPr/>
          <a:lstStyle/>
          <a:p>
            <a:fld id="{C0DE7FCD-74FC-4D3A-9665-54A6D3DBFCED}" type="slidenum">
              <a:rPr lang="pl-PL" smtClean="0"/>
              <a:t>4</a:t>
            </a:fld>
            <a:endParaRPr lang="pl-PL" dirty="0"/>
          </a:p>
        </p:txBody>
      </p:sp>
    </p:spTree>
    <p:extLst>
      <p:ext uri="{BB962C8B-B14F-4D97-AF65-F5344CB8AC3E}">
        <p14:creationId xmlns:p14="http://schemas.microsoft.com/office/powerpoint/2010/main" val="124410080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AADB2F53-E51A-D284-818A-DDFE3A7D4CF5}"/>
              </a:ext>
            </a:extLst>
          </p:cNvPr>
          <p:cNvSpPr>
            <a:spLocks noGrp="1"/>
          </p:cNvSpPr>
          <p:nvPr>
            <p:ph type="title"/>
          </p:nvPr>
        </p:nvSpPr>
        <p:spPr>
          <a:xfrm>
            <a:off x="0" y="11315"/>
            <a:ext cx="9530861" cy="717686"/>
          </a:xfrm>
        </p:spPr>
        <p:txBody>
          <a:bodyPr>
            <a:normAutofit/>
          </a:bodyPr>
          <a:lstStyle/>
          <a:p>
            <a:r>
              <a:rPr lang="pl-PL" sz="3600" b="1" dirty="0">
                <a:latin typeface="+mn-lt"/>
              </a:rPr>
              <a:t>Systemy oznaczeń alternatywnych </a:t>
            </a:r>
          </a:p>
        </p:txBody>
      </p:sp>
      <p:sp>
        <p:nvSpPr>
          <p:cNvPr id="3" name="Symbol zastępczy zawartości 2">
            <a:extLst>
              <a:ext uri="{FF2B5EF4-FFF2-40B4-BE49-F238E27FC236}">
                <a16:creationId xmlns:a16="http://schemas.microsoft.com/office/drawing/2014/main" id="{4299EFDA-47E3-A7EB-2407-34849DA9A2C6}"/>
              </a:ext>
            </a:extLst>
          </p:cNvPr>
          <p:cNvSpPr>
            <a:spLocks noGrp="1"/>
          </p:cNvSpPr>
          <p:nvPr>
            <p:ph idx="1"/>
          </p:nvPr>
        </p:nvSpPr>
        <p:spPr>
          <a:xfrm>
            <a:off x="66000" y="819000"/>
            <a:ext cx="5219999" cy="2835000"/>
          </a:xfrm>
        </p:spPr>
        <p:txBody>
          <a:bodyPr>
            <a:normAutofit/>
          </a:bodyPr>
          <a:lstStyle/>
          <a:p>
            <a:pPr marL="0" indent="0">
              <a:lnSpc>
                <a:spcPct val="150000"/>
              </a:lnSpc>
              <a:spcBef>
                <a:spcPts val="600"/>
              </a:spcBef>
              <a:buNone/>
            </a:pPr>
            <a:r>
              <a:rPr lang="pl-PL" sz="2000" b="1" dirty="0"/>
              <a:t>System TGSI </a:t>
            </a:r>
            <a:r>
              <a:rPr lang="pl-PL" sz="2000" dirty="0"/>
              <a:t>(</a:t>
            </a:r>
            <a:r>
              <a:rPr lang="en-AU" sz="2000" dirty="0"/>
              <a:t>Tactile Ground Surface Indicators</a:t>
            </a:r>
            <a:r>
              <a:rPr lang="pl-PL" sz="2000" dirty="0"/>
              <a:t>): </a:t>
            </a:r>
          </a:p>
          <a:p>
            <a:pPr marL="0" indent="-180000">
              <a:lnSpc>
                <a:spcPct val="150000"/>
              </a:lnSpc>
              <a:spcBef>
                <a:spcPts val="600"/>
              </a:spcBef>
              <a:buFont typeface="Wingdings" panose="05000000000000000000" pitchFamily="2" charset="2"/>
              <a:buChar char="§"/>
            </a:pPr>
            <a:r>
              <a:rPr lang="pl-PL" sz="2000" dirty="0"/>
              <a:t>dotykowe wskaźniki powierzchni gruntu; </a:t>
            </a:r>
          </a:p>
          <a:p>
            <a:pPr marL="0" indent="-180000">
              <a:lnSpc>
                <a:spcPct val="150000"/>
              </a:lnSpc>
              <a:spcBef>
                <a:spcPts val="600"/>
              </a:spcBef>
              <a:buFont typeface="Wingdings" panose="05000000000000000000" pitchFamily="2" charset="2"/>
              <a:buChar char="§"/>
            </a:pPr>
            <a:r>
              <a:rPr lang="pl-PL" sz="2000" dirty="0"/>
              <a:t>ścieżki naprowadzające;</a:t>
            </a:r>
          </a:p>
          <a:p>
            <a:pPr marL="0" indent="-180000">
              <a:lnSpc>
                <a:spcPct val="150000"/>
              </a:lnSpc>
              <a:spcBef>
                <a:spcPts val="600"/>
              </a:spcBef>
              <a:buFont typeface="Wingdings" panose="05000000000000000000" pitchFamily="2" charset="2"/>
              <a:buChar char="§"/>
            </a:pPr>
            <a:r>
              <a:rPr lang="pl-PL" sz="2000" dirty="0"/>
              <a:t>punkty uwagi.</a:t>
            </a:r>
          </a:p>
          <a:p>
            <a:pPr marL="0" indent="0">
              <a:lnSpc>
                <a:spcPct val="150000"/>
              </a:lnSpc>
              <a:spcBef>
                <a:spcPts val="600"/>
              </a:spcBef>
              <a:buNone/>
            </a:pPr>
            <a:r>
              <a:rPr lang="pl-PL" sz="2000" dirty="0"/>
              <a:t>Obok na zdjęciu, przykład dojścia do windy.</a:t>
            </a:r>
          </a:p>
          <a:p>
            <a:pPr marL="0" indent="-180000">
              <a:lnSpc>
                <a:spcPct val="150000"/>
              </a:lnSpc>
              <a:spcBef>
                <a:spcPts val="600"/>
              </a:spcBef>
              <a:buFont typeface="Wingdings" panose="05000000000000000000" pitchFamily="2" charset="2"/>
              <a:buChar char="§"/>
            </a:pPr>
            <a:endParaRPr lang="pl-PL" sz="2000" dirty="0"/>
          </a:p>
        </p:txBody>
      </p:sp>
      <p:sp>
        <p:nvSpPr>
          <p:cNvPr id="6" name="Symbol zastępczy numeru slajdu 5">
            <a:extLst>
              <a:ext uri="{FF2B5EF4-FFF2-40B4-BE49-F238E27FC236}">
                <a16:creationId xmlns:a16="http://schemas.microsoft.com/office/drawing/2014/main" id="{364CA0BC-11CF-BEF3-450D-F96327B7F12B}"/>
              </a:ext>
            </a:extLst>
          </p:cNvPr>
          <p:cNvSpPr>
            <a:spLocks noGrp="1"/>
          </p:cNvSpPr>
          <p:nvPr>
            <p:ph type="sldNum" sz="quarter" idx="12"/>
          </p:nvPr>
        </p:nvSpPr>
        <p:spPr>
          <a:xfrm>
            <a:off x="9426857" y="6473949"/>
            <a:ext cx="2743200" cy="365125"/>
          </a:xfrm>
        </p:spPr>
        <p:txBody>
          <a:bodyPr/>
          <a:lstStyle/>
          <a:p>
            <a:fld id="{C0DE7FCD-74FC-4D3A-9665-54A6D3DBFCED}" type="slidenum">
              <a:rPr lang="pl-PL" smtClean="0"/>
              <a:t>40</a:t>
            </a:fld>
            <a:endParaRPr lang="pl-PL" dirty="0"/>
          </a:p>
        </p:txBody>
      </p:sp>
      <p:pic>
        <p:nvPicPr>
          <p:cNvPr id="7" name="Obraz 6" descr="Ilustracja z oznaczeniami systemu naprowadzania. Przykład dojścia do windy.">
            <a:extLst>
              <a:ext uri="{FF2B5EF4-FFF2-40B4-BE49-F238E27FC236}">
                <a16:creationId xmlns:a16="http://schemas.microsoft.com/office/drawing/2014/main" id="{8D8CDE23-5441-905F-036A-36869F9B67C8}"/>
              </a:ext>
            </a:extLst>
          </p:cNvPr>
          <p:cNvPicPr>
            <a:picLocks noChangeAspect="1"/>
          </p:cNvPicPr>
          <p:nvPr/>
        </p:nvPicPr>
        <p:blipFill>
          <a:blip r:embed="rId2"/>
          <a:stretch>
            <a:fillRect/>
          </a:stretch>
        </p:blipFill>
        <p:spPr>
          <a:xfrm>
            <a:off x="5285999" y="819000"/>
            <a:ext cx="6924446" cy="5220000"/>
          </a:xfrm>
          <a:prstGeom prst="rect">
            <a:avLst/>
          </a:prstGeom>
        </p:spPr>
      </p:pic>
    </p:spTree>
    <p:extLst>
      <p:ext uri="{BB962C8B-B14F-4D97-AF65-F5344CB8AC3E}">
        <p14:creationId xmlns:p14="http://schemas.microsoft.com/office/powerpoint/2010/main" val="209881529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4CA9E0-8514-9848-95B4-3204C78DAE3C}"/>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17B1528D-CAF7-B479-BCF7-BE04BB0CD0A3}"/>
              </a:ext>
            </a:extLst>
          </p:cNvPr>
          <p:cNvSpPr>
            <a:spLocks noGrp="1"/>
          </p:cNvSpPr>
          <p:nvPr>
            <p:ph type="title"/>
          </p:nvPr>
        </p:nvSpPr>
        <p:spPr>
          <a:xfrm>
            <a:off x="-2469" y="1"/>
            <a:ext cx="9530861" cy="774064"/>
          </a:xfrm>
        </p:spPr>
        <p:txBody>
          <a:bodyPr>
            <a:normAutofit/>
          </a:bodyPr>
          <a:lstStyle/>
          <a:p>
            <a:r>
              <a:rPr lang="pl-PL" sz="3600" b="1" dirty="0">
                <a:latin typeface="+mn-lt"/>
              </a:rPr>
              <a:t>Systemy oznaczeń   </a:t>
            </a:r>
          </a:p>
        </p:txBody>
      </p:sp>
      <p:sp>
        <p:nvSpPr>
          <p:cNvPr id="10" name="Symbol zastępczy tekstu 4">
            <a:extLst>
              <a:ext uri="{FF2B5EF4-FFF2-40B4-BE49-F238E27FC236}">
                <a16:creationId xmlns:a16="http://schemas.microsoft.com/office/drawing/2014/main" id="{86F9C588-9D36-87AB-C273-005749CB9640}"/>
              </a:ext>
            </a:extLst>
          </p:cNvPr>
          <p:cNvSpPr txBox="1">
            <a:spLocks/>
          </p:cNvSpPr>
          <p:nvPr/>
        </p:nvSpPr>
        <p:spPr>
          <a:xfrm>
            <a:off x="111000" y="684033"/>
            <a:ext cx="7785000" cy="4769968"/>
          </a:xfrm>
          <a:prstGeom prst="rect">
            <a:avLst/>
          </a:prstGeom>
        </p:spPr>
        <p:txBody>
          <a:bodyPr vert="horz" lIns="91440" tIns="45720" rIns="91440" bIns="45720" rtlCol="0" anchor="ctr"/>
          <a:lstStyle>
            <a:defPPr>
              <a:defRPr lang="en-US"/>
            </a:defPPr>
            <a:lvl1pPr marL="0" algn="ct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66" lvl="1">
              <a:lnSpc>
                <a:spcPct val="150000"/>
              </a:lnSpc>
              <a:spcBef>
                <a:spcPts val="600"/>
              </a:spcBef>
            </a:pPr>
            <a:r>
              <a:rPr lang="pl-PL" sz="2000" b="1" dirty="0"/>
              <a:t>Tyflografika</a:t>
            </a:r>
            <a:r>
              <a:rPr lang="pl-PL" sz="2000" dirty="0"/>
              <a:t> -  przestrzenne przedstawienie grafiki lub rzeczy </a:t>
            </a:r>
            <a:br>
              <a:rPr lang="pl-PL" sz="2000" dirty="0"/>
            </a:br>
            <a:r>
              <a:rPr lang="pl-PL" sz="2000" dirty="0"/>
              <a:t>w różnej proporcji, w sposób dostępny dla człowieka za pomocą zmysłu dotyku. Odwzorowanie takie pozwala osobom niewidomym poznawać, rozumieć i odwzorowywać rzeczywistość, służą do tego dotykowe:</a:t>
            </a:r>
          </a:p>
          <a:p>
            <a:pPr marL="285750" lvl="1" indent="-285750">
              <a:lnSpc>
                <a:spcPct val="150000"/>
              </a:lnSpc>
              <a:spcBef>
                <a:spcPts val="600"/>
              </a:spcBef>
              <a:buFont typeface="Wingdings" panose="05000000000000000000" pitchFamily="2" charset="2"/>
              <a:buChar char="§"/>
              <a:tabLst>
                <a:tab pos="271463" algn="l"/>
              </a:tabLst>
            </a:pPr>
            <a:r>
              <a:rPr lang="pl-PL" sz="2000" dirty="0" err="1"/>
              <a:t>tyfotabliczki</a:t>
            </a:r>
            <a:r>
              <a:rPr lang="pl-PL" sz="2000" dirty="0"/>
              <a:t>;</a:t>
            </a:r>
          </a:p>
          <a:p>
            <a:pPr marL="285750" lvl="1" indent="-285750">
              <a:lnSpc>
                <a:spcPct val="150000"/>
              </a:lnSpc>
              <a:spcBef>
                <a:spcPts val="600"/>
              </a:spcBef>
              <a:buFont typeface="Wingdings" panose="05000000000000000000" pitchFamily="2" charset="2"/>
              <a:buChar char="§"/>
              <a:tabLst>
                <a:tab pos="271463" algn="l"/>
              </a:tabLst>
            </a:pPr>
            <a:r>
              <a:rPr lang="pl-PL" sz="2000" dirty="0" err="1"/>
              <a:t>tyflomapy</a:t>
            </a:r>
            <a:r>
              <a:rPr lang="pl-PL" sz="2000" dirty="0"/>
              <a:t>, </a:t>
            </a:r>
            <a:r>
              <a:rPr lang="pl-PL" sz="2000" dirty="0" err="1"/>
              <a:t>tyfloplany</a:t>
            </a:r>
            <a:r>
              <a:rPr lang="pl-PL" sz="2000" dirty="0"/>
              <a:t>;</a:t>
            </a:r>
          </a:p>
          <a:p>
            <a:pPr marL="285750" lvl="1" indent="-285750">
              <a:lnSpc>
                <a:spcPct val="150000"/>
              </a:lnSpc>
              <a:spcBef>
                <a:spcPts val="600"/>
              </a:spcBef>
              <a:buFont typeface="Wingdings" panose="05000000000000000000" pitchFamily="2" charset="2"/>
              <a:buChar char="§"/>
              <a:tabLst>
                <a:tab pos="271463" algn="l"/>
              </a:tabLst>
            </a:pPr>
            <a:r>
              <a:rPr lang="pl-PL" sz="2000" dirty="0"/>
              <a:t>„płaskorzeźby” obrazów w muzeach;</a:t>
            </a:r>
          </a:p>
          <a:p>
            <a:pPr marL="285750" lvl="1" indent="-285750">
              <a:lnSpc>
                <a:spcPct val="150000"/>
              </a:lnSpc>
              <a:spcBef>
                <a:spcPts val="600"/>
              </a:spcBef>
              <a:buFont typeface="Wingdings" panose="05000000000000000000" pitchFamily="2" charset="2"/>
              <a:buChar char="§"/>
              <a:tabLst>
                <a:tab pos="271463" algn="l"/>
              </a:tabLst>
            </a:pPr>
            <a:r>
              <a:rPr lang="pl-PL" sz="2000" dirty="0"/>
              <a:t>imitacje eksponatów muzealniczych;</a:t>
            </a:r>
          </a:p>
          <a:p>
            <a:pPr marL="285750" lvl="1" indent="-285750">
              <a:lnSpc>
                <a:spcPct val="150000"/>
              </a:lnSpc>
              <a:spcBef>
                <a:spcPts val="600"/>
              </a:spcBef>
              <a:buFont typeface="Wingdings" panose="05000000000000000000" pitchFamily="2" charset="2"/>
              <a:buChar char="§"/>
              <a:tabLst>
                <a:tab pos="271463" algn="l"/>
              </a:tabLst>
            </a:pPr>
            <a:r>
              <a:rPr lang="pl-PL" sz="2000" dirty="0"/>
              <a:t>odlewy brył zabytkowych budynków.</a:t>
            </a:r>
          </a:p>
        </p:txBody>
      </p:sp>
      <p:pic>
        <p:nvPicPr>
          <p:cNvPr id="13" name="Obraz 12" descr="Tyflotabliczka z alfabetem Braille'a">
            <a:extLst>
              <a:ext uri="{FF2B5EF4-FFF2-40B4-BE49-F238E27FC236}">
                <a16:creationId xmlns:a16="http://schemas.microsoft.com/office/drawing/2014/main" id="{0216C2C6-6634-F904-C686-FF0E064877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36000" y="140354"/>
            <a:ext cx="3644999" cy="2733751"/>
          </a:xfrm>
          <a:prstGeom prst="rect">
            <a:avLst/>
          </a:prstGeom>
        </p:spPr>
      </p:pic>
      <p:pic>
        <p:nvPicPr>
          <p:cNvPr id="14" name="Obraz 13" descr="Tyflotabliczka z planem budynku">
            <a:extLst>
              <a:ext uri="{FF2B5EF4-FFF2-40B4-BE49-F238E27FC236}">
                <a16:creationId xmlns:a16="http://schemas.microsoft.com/office/drawing/2014/main" id="{77A6A378-3A84-6BD5-116C-FD788BA113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3500" y="3028179"/>
            <a:ext cx="3374999" cy="2531250"/>
          </a:xfrm>
          <a:prstGeom prst="rect">
            <a:avLst/>
          </a:prstGeom>
        </p:spPr>
      </p:pic>
      <p:pic>
        <p:nvPicPr>
          <p:cNvPr id="12" name="Obraz 11" descr="Tyflotabliczka- oznaczenia toalety">
            <a:extLst>
              <a:ext uri="{FF2B5EF4-FFF2-40B4-BE49-F238E27FC236}">
                <a16:creationId xmlns:a16="http://schemas.microsoft.com/office/drawing/2014/main" id="{3491F691-638F-31AC-FCF4-2A2106614ED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36000" y="3028179"/>
            <a:ext cx="3683149" cy="2515821"/>
          </a:xfrm>
          <a:prstGeom prst="rect">
            <a:avLst/>
          </a:prstGeom>
        </p:spPr>
      </p:pic>
      <p:sp>
        <p:nvSpPr>
          <p:cNvPr id="15" name="pole tekstowe 14">
            <a:extLst>
              <a:ext uri="{FF2B5EF4-FFF2-40B4-BE49-F238E27FC236}">
                <a16:creationId xmlns:a16="http://schemas.microsoft.com/office/drawing/2014/main" id="{82EE5C33-825D-F0E0-BD94-798796AEF9A2}"/>
              </a:ext>
            </a:extLst>
          </p:cNvPr>
          <p:cNvSpPr txBox="1"/>
          <p:nvPr/>
        </p:nvSpPr>
        <p:spPr>
          <a:xfrm>
            <a:off x="21977" y="5991341"/>
            <a:ext cx="6479023" cy="276999"/>
          </a:xfrm>
          <a:prstGeom prst="rect">
            <a:avLst/>
          </a:prstGeom>
          <a:noFill/>
        </p:spPr>
        <p:txBody>
          <a:bodyPr wrap="square">
            <a:spAutoFit/>
          </a:bodyPr>
          <a:lstStyle/>
          <a:p>
            <a:r>
              <a:rPr lang="pl-PL" sz="1200" dirty="0">
                <a:cs typeface="Arial" panose="020B0604020202020204" pitchFamily="34" charset="0"/>
              </a:rPr>
              <a:t>Źródło: </a:t>
            </a:r>
            <a:r>
              <a:rPr lang="pl-PL" sz="1200" dirty="0">
                <a:cs typeface="Arial" panose="020B0604020202020204" pitchFamily="34" charset="0"/>
                <a:hlinkClick r:id="rId5"/>
              </a:rPr>
              <a:t>http://www.altix.pl/pl/tyflografika-drukarnia/tyflografika-tabliczki,-mapy,-plany-dotykowe/</a:t>
            </a:r>
            <a:r>
              <a:rPr lang="pl-PL" sz="1200" dirty="0">
                <a:cs typeface="Arial" panose="020B0604020202020204" pitchFamily="34" charset="0"/>
              </a:rPr>
              <a:t> </a:t>
            </a:r>
          </a:p>
        </p:txBody>
      </p:sp>
      <p:sp>
        <p:nvSpPr>
          <p:cNvPr id="16" name="Symbol zastępczy numeru slajdu 15">
            <a:extLst>
              <a:ext uri="{FF2B5EF4-FFF2-40B4-BE49-F238E27FC236}">
                <a16:creationId xmlns:a16="http://schemas.microsoft.com/office/drawing/2014/main" id="{B8EFCAD1-6793-7DFC-CDBA-25DEB80B648C}"/>
              </a:ext>
            </a:extLst>
          </p:cNvPr>
          <p:cNvSpPr>
            <a:spLocks noGrp="1"/>
          </p:cNvSpPr>
          <p:nvPr>
            <p:ph type="sldNum" sz="quarter" idx="12"/>
          </p:nvPr>
        </p:nvSpPr>
        <p:spPr>
          <a:xfrm>
            <a:off x="9448800" y="6491794"/>
            <a:ext cx="2743200" cy="365125"/>
          </a:xfrm>
        </p:spPr>
        <p:txBody>
          <a:bodyPr/>
          <a:lstStyle/>
          <a:p>
            <a:fld id="{C0DE7FCD-74FC-4D3A-9665-54A6D3DBFCED}" type="slidenum">
              <a:rPr lang="pl-PL" smtClean="0"/>
              <a:t>41</a:t>
            </a:fld>
            <a:endParaRPr lang="pl-PL" dirty="0"/>
          </a:p>
        </p:txBody>
      </p:sp>
    </p:spTree>
    <p:extLst>
      <p:ext uri="{BB962C8B-B14F-4D97-AF65-F5344CB8AC3E}">
        <p14:creationId xmlns:p14="http://schemas.microsoft.com/office/powerpoint/2010/main" val="400551172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AADB2F53-E51A-D284-818A-DDFE3A7D4CF5}"/>
              </a:ext>
            </a:extLst>
          </p:cNvPr>
          <p:cNvSpPr>
            <a:spLocks noGrp="1"/>
          </p:cNvSpPr>
          <p:nvPr>
            <p:ph type="title"/>
          </p:nvPr>
        </p:nvSpPr>
        <p:spPr>
          <a:xfrm>
            <a:off x="0" y="1"/>
            <a:ext cx="9530861" cy="684000"/>
          </a:xfrm>
        </p:spPr>
        <p:txBody>
          <a:bodyPr>
            <a:normAutofit/>
          </a:bodyPr>
          <a:lstStyle/>
          <a:p>
            <a:r>
              <a:rPr lang="pl-PL" sz="3600" b="1" dirty="0">
                <a:latin typeface="+mn-lt"/>
              </a:rPr>
              <a:t>Proste teksty (1 z 2)</a:t>
            </a:r>
          </a:p>
        </p:txBody>
      </p:sp>
      <p:sp>
        <p:nvSpPr>
          <p:cNvPr id="8" name="Symbol zastępczy tekstu 4">
            <a:extLst>
              <a:ext uri="{FF2B5EF4-FFF2-40B4-BE49-F238E27FC236}">
                <a16:creationId xmlns:a16="http://schemas.microsoft.com/office/drawing/2014/main" id="{47AAC0D9-DBE7-9057-AE5E-6C2ADB21815F}"/>
              </a:ext>
            </a:extLst>
          </p:cNvPr>
          <p:cNvSpPr txBox="1">
            <a:spLocks/>
          </p:cNvSpPr>
          <p:nvPr/>
        </p:nvSpPr>
        <p:spPr>
          <a:xfrm>
            <a:off x="-6874" y="684001"/>
            <a:ext cx="7677874" cy="4950000"/>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58775" lvl="1" indent="-179070">
              <a:lnSpc>
                <a:spcPct val="150000"/>
              </a:lnSpc>
              <a:spcBef>
                <a:spcPts val="600"/>
              </a:spcBef>
            </a:pPr>
            <a:r>
              <a:rPr lang="pl-PL" sz="2000" b="1" dirty="0"/>
              <a:t>ETR - standard </a:t>
            </a:r>
            <a:r>
              <a:rPr lang="en-AU" sz="2000" b="1" noProof="0" dirty="0"/>
              <a:t>easy to read</a:t>
            </a:r>
            <a:r>
              <a:rPr lang="pl-PL" sz="2000" b="1" dirty="0"/>
              <a:t>:</a:t>
            </a:r>
            <a:endParaRPr lang="pl-PL" sz="2000" dirty="0"/>
          </a:p>
          <a:p>
            <a:pPr marL="358775" lvl="1" indent="-179070">
              <a:lnSpc>
                <a:spcPct val="150000"/>
              </a:lnSpc>
              <a:spcBef>
                <a:spcPts val="600"/>
              </a:spcBef>
              <a:buFont typeface="Wingdings" panose="05000000000000000000" pitchFamily="2" charset="2"/>
              <a:buChar char="§"/>
            </a:pPr>
            <a:r>
              <a:rPr lang="pl-PL" sz="2000" dirty="0"/>
              <a:t>to sposób przedstawiania informacji w postaci tekstu i uzupełniającej grafiki;</a:t>
            </a:r>
            <a:endParaRPr lang="pl-PL" sz="2000" dirty="0">
              <a:cs typeface="Arial"/>
            </a:endParaRPr>
          </a:p>
          <a:p>
            <a:pPr marL="358775" lvl="1" indent="-179070">
              <a:lnSpc>
                <a:spcPct val="150000"/>
              </a:lnSpc>
              <a:spcBef>
                <a:spcPts val="600"/>
              </a:spcBef>
              <a:buFont typeface="Wingdings" panose="05000000000000000000" pitchFamily="2" charset="2"/>
              <a:buChar char="§"/>
            </a:pPr>
            <a:r>
              <a:rPr lang="pl-PL" sz="2000" dirty="0"/>
              <a:t>tekst łatwy do czytania i rozumienia, często wspomagany obrazkami;</a:t>
            </a:r>
            <a:endParaRPr lang="pl-PL" sz="2000" dirty="0">
              <a:cs typeface="Arial"/>
            </a:endParaRPr>
          </a:p>
          <a:p>
            <a:pPr marL="358775" lvl="1" indent="-179070">
              <a:lnSpc>
                <a:spcPct val="150000"/>
              </a:lnSpc>
              <a:spcBef>
                <a:spcPts val="600"/>
              </a:spcBef>
              <a:buFont typeface="Wingdings" panose="05000000000000000000" pitchFamily="2" charset="2"/>
              <a:buChar char="§"/>
            </a:pPr>
            <a:r>
              <a:rPr lang="pl-PL" sz="2000" dirty="0"/>
              <a:t>korzystają z niego osoby z niepełnosprawnością intelektualną, </a:t>
            </a:r>
            <a:br>
              <a:rPr lang="pl-PL" sz="2000" dirty="0"/>
            </a:br>
            <a:r>
              <a:rPr lang="pl-PL" sz="2000" dirty="0"/>
              <a:t>w stopniu lekkim i umiarkowanym, a także w spektrum autyzmu;</a:t>
            </a:r>
            <a:endParaRPr lang="pl-PL" sz="2000" dirty="0">
              <a:cs typeface="Arial"/>
            </a:endParaRPr>
          </a:p>
          <a:p>
            <a:pPr marL="358775" lvl="1" indent="-179070">
              <a:lnSpc>
                <a:spcPct val="150000"/>
              </a:lnSpc>
              <a:spcBef>
                <a:spcPts val="600"/>
              </a:spcBef>
              <a:buFont typeface="Wingdings" panose="05000000000000000000" pitchFamily="2" charset="2"/>
              <a:buChar char="§"/>
            </a:pPr>
            <a:r>
              <a:rPr lang="pl-PL" sz="2000" dirty="0"/>
              <a:t>pozwala on na lepsze zrozumienie otaczającego świata i ułatwia występowanie w swoim imieniu, czyli bycie </a:t>
            </a:r>
            <a:r>
              <a:rPr lang="en-AU" sz="2000" noProof="0" dirty="0"/>
              <a:t>self</a:t>
            </a:r>
            <a:r>
              <a:rPr lang="pl-PL" sz="2000" dirty="0"/>
              <a:t>-adwokatem. </a:t>
            </a:r>
            <a:endParaRPr lang="pl-PL" sz="2000" dirty="0">
              <a:cs typeface="Arial"/>
            </a:endParaRPr>
          </a:p>
        </p:txBody>
      </p:sp>
      <p:pic>
        <p:nvPicPr>
          <p:cNvPr id="11" name="Obraz 10" descr="Piktogram ETR- (tekstu łatwego do przeczytania)">
            <a:extLst>
              <a:ext uri="{FF2B5EF4-FFF2-40B4-BE49-F238E27FC236}">
                <a16:creationId xmlns:a16="http://schemas.microsoft.com/office/drawing/2014/main" id="{FEEA2597-A392-9F7F-C255-69098C219F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31000" y="1494000"/>
            <a:ext cx="3645000" cy="3645000"/>
          </a:xfrm>
          <a:prstGeom prst="rect">
            <a:avLst/>
          </a:prstGeom>
        </p:spPr>
      </p:pic>
      <p:sp>
        <p:nvSpPr>
          <p:cNvPr id="16" name="Symbol zastępczy numeru slajdu 15">
            <a:extLst>
              <a:ext uri="{FF2B5EF4-FFF2-40B4-BE49-F238E27FC236}">
                <a16:creationId xmlns:a16="http://schemas.microsoft.com/office/drawing/2014/main" id="{96F819DC-6250-0D31-6D28-CF7A17E1C7FF}"/>
              </a:ext>
            </a:extLst>
          </p:cNvPr>
          <p:cNvSpPr>
            <a:spLocks noGrp="1"/>
          </p:cNvSpPr>
          <p:nvPr>
            <p:ph type="sldNum" sz="quarter" idx="12"/>
          </p:nvPr>
        </p:nvSpPr>
        <p:spPr>
          <a:xfrm>
            <a:off x="9381000" y="6444000"/>
            <a:ext cx="2743200" cy="365125"/>
          </a:xfrm>
        </p:spPr>
        <p:txBody>
          <a:bodyPr/>
          <a:lstStyle/>
          <a:p>
            <a:fld id="{C0DE7FCD-74FC-4D3A-9665-54A6D3DBFCED}" type="slidenum">
              <a:rPr lang="pl-PL" smtClean="0"/>
              <a:t>42</a:t>
            </a:fld>
            <a:endParaRPr lang="pl-PL" dirty="0"/>
          </a:p>
        </p:txBody>
      </p:sp>
    </p:spTree>
    <p:extLst>
      <p:ext uri="{BB962C8B-B14F-4D97-AF65-F5344CB8AC3E}">
        <p14:creationId xmlns:p14="http://schemas.microsoft.com/office/powerpoint/2010/main" val="96519278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ytuł 1">
            <a:extLst>
              <a:ext uri="{FF2B5EF4-FFF2-40B4-BE49-F238E27FC236}">
                <a16:creationId xmlns:a16="http://schemas.microsoft.com/office/drawing/2014/main" id="{03776994-0A65-E5DC-D25A-B0745C0EA65F}"/>
              </a:ext>
            </a:extLst>
          </p:cNvPr>
          <p:cNvSpPr txBox="1">
            <a:spLocks noGrp="1"/>
          </p:cNvSpPr>
          <p:nvPr>
            <p:ph type="title"/>
          </p:nvPr>
        </p:nvSpPr>
        <p:spPr>
          <a:xfrm>
            <a:off x="66000" y="0"/>
            <a:ext cx="4819927" cy="684000"/>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lvl1pPr algn="l" eaLnBrk="1" hangingPunct="1">
              <a:lnSpc>
                <a:spcPct val="72000"/>
              </a:lnSpc>
              <a:defRPr sz="7200" b="0" i="0">
                <a:solidFill>
                  <a:schemeClr val="tx1"/>
                </a:solidFill>
                <a:latin typeface="+mj-lt"/>
                <a:ea typeface="+mj-ea"/>
                <a:cs typeface="Verdana"/>
              </a:defRPr>
            </a:lvl1pPr>
          </a:lstStyle>
          <a:p>
            <a:pPr defTabSz="371521">
              <a:lnSpc>
                <a:spcPct val="100000"/>
              </a:lnSpc>
              <a:spcBef>
                <a:spcPts val="0"/>
              </a:spcBef>
              <a:defRPr/>
            </a:pPr>
            <a:r>
              <a:rPr lang="pl-PL" sz="3600" b="1" kern="0" dirty="0">
                <a:latin typeface="+mn-lt"/>
              </a:rPr>
              <a:t>Proste teksty (2 z 2)</a:t>
            </a:r>
          </a:p>
        </p:txBody>
      </p:sp>
      <p:sp>
        <p:nvSpPr>
          <p:cNvPr id="11" name="Symbol zastępczy tekstu 4">
            <a:extLst>
              <a:ext uri="{FF2B5EF4-FFF2-40B4-BE49-F238E27FC236}">
                <a16:creationId xmlns:a16="http://schemas.microsoft.com/office/drawing/2014/main" id="{54184887-4E56-3837-8D47-5D384E3B423F}"/>
              </a:ext>
            </a:extLst>
          </p:cNvPr>
          <p:cNvSpPr>
            <a:spLocks noGrp="1"/>
          </p:cNvSpPr>
          <p:nvPr>
            <p:ph type="body" sz="quarter" idx="10"/>
          </p:nvPr>
        </p:nvSpPr>
        <p:spPr>
          <a:xfrm>
            <a:off x="156000" y="665074"/>
            <a:ext cx="6211851" cy="3123926"/>
          </a:xfrm>
        </p:spPr>
        <p:txBody>
          <a:bodyPr vert="horz" lIns="0" tIns="0" rIns="0" bIns="0" numCol="1" spcCol="540000" rtlCol="0" anchor="t">
            <a:noAutofit/>
          </a:bodyPr>
          <a:lstStyle/>
          <a:p>
            <a:pPr marL="231775" indent="-231775">
              <a:lnSpc>
                <a:spcPct val="114000"/>
              </a:lnSpc>
              <a:spcBef>
                <a:spcPts val="1625"/>
              </a:spcBef>
              <a:buFont typeface="Wingdings" panose="05000000000000000000" pitchFamily="2" charset="2"/>
              <a:buChar char="§"/>
            </a:pPr>
            <a:r>
              <a:rPr lang="pl-PL" sz="2000" dirty="0">
                <a:latin typeface="Calibri" panose="020F0502020204030204" pitchFamily="34" charset="0"/>
                <a:ea typeface="Calibri" panose="020F0502020204030204" pitchFamily="34" charset="0"/>
                <a:cs typeface="Calibri" panose="020F0502020204030204" pitchFamily="34" charset="0"/>
                <a:sym typeface="Arial"/>
              </a:rPr>
              <a:t>czytamy szybciej;</a:t>
            </a:r>
            <a:endParaRPr lang="pl-PL" sz="2000" dirty="0">
              <a:latin typeface="Calibri" panose="020F0502020204030204" pitchFamily="34" charset="0"/>
              <a:ea typeface="Calibri" panose="020F0502020204030204" pitchFamily="34" charset="0"/>
              <a:cs typeface="Calibri" panose="020F0502020204030204" pitchFamily="34" charset="0"/>
            </a:endParaRPr>
          </a:p>
          <a:p>
            <a:pPr marL="231775" indent="-231775">
              <a:lnSpc>
                <a:spcPct val="114000"/>
              </a:lnSpc>
              <a:spcBef>
                <a:spcPts val="1625"/>
              </a:spcBef>
              <a:buFont typeface="Wingdings" panose="05000000000000000000" pitchFamily="2" charset="2"/>
              <a:buChar char="§"/>
            </a:pPr>
            <a:r>
              <a:rPr lang="pl-PL" sz="2000" dirty="0">
                <a:latin typeface="Calibri" panose="020F0502020204030204" pitchFamily="34" charset="0"/>
                <a:ea typeface="Calibri" panose="020F0502020204030204" pitchFamily="34" charset="0"/>
                <a:cs typeface="Calibri" panose="020F0502020204030204" pitchFamily="34" charset="0"/>
                <a:sym typeface="Arial"/>
              </a:rPr>
              <a:t>nie musimy ich analizować, od razu wiemy o co chodzi;</a:t>
            </a:r>
            <a:endParaRPr lang="pl-PL" sz="2000" dirty="0">
              <a:latin typeface="Calibri" panose="020F0502020204030204" pitchFamily="34" charset="0"/>
              <a:ea typeface="Calibri" panose="020F0502020204030204" pitchFamily="34" charset="0"/>
              <a:cs typeface="Calibri" panose="020F0502020204030204" pitchFamily="34" charset="0"/>
            </a:endParaRPr>
          </a:p>
          <a:p>
            <a:pPr marL="231775" indent="-231775">
              <a:lnSpc>
                <a:spcPct val="114000"/>
              </a:lnSpc>
              <a:spcBef>
                <a:spcPts val="1625"/>
              </a:spcBef>
              <a:buFont typeface="Wingdings" panose="05000000000000000000" pitchFamily="2" charset="2"/>
              <a:buChar char="§"/>
            </a:pPr>
            <a:r>
              <a:rPr lang="pl-PL" sz="2000" dirty="0">
                <a:latin typeface="Calibri" panose="020F0502020204030204" pitchFamily="34" charset="0"/>
                <a:ea typeface="Calibri" panose="020F0502020204030204" pitchFamily="34" charset="0"/>
                <a:cs typeface="Calibri" panose="020F0502020204030204" pitchFamily="34" charset="0"/>
                <a:sym typeface="Arial"/>
              </a:rPr>
              <a:t>sprawiają, że szybciej przechodzimy do działania;</a:t>
            </a:r>
            <a:endParaRPr lang="pl-PL" sz="2000" dirty="0">
              <a:latin typeface="Calibri" panose="020F0502020204030204" pitchFamily="34" charset="0"/>
              <a:ea typeface="Calibri" panose="020F0502020204030204" pitchFamily="34" charset="0"/>
              <a:cs typeface="Calibri" panose="020F0502020204030204" pitchFamily="34" charset="0"/>
            </a:endParaRPr>
          </a:p>
          <a:p>
            <a:pPr marL="231775" indent="-231775">
              <a:lnSpc>
                <a:spcPct val="114000"/>
              </a:lnSpc>
              <a:spcBef>
                <a:spcPts val="1625"/>
              </a:spcBef>
              <a:buFont typeface="Wingdings" panose="05000000000000000000" pitchFamily="2" charset="2"/>
              <a:buChar char="§"/>
            </a:pPr>
            <a:r>
              <a:rPr lang="pl-PL" sz="2000" dirty="0">
                <a:latin typeface="Calibri" panose="020F0502020204030204" pitchFamily="34" charset="0"/>
                <a:ea typeface="Calibri" panose="020F0502020204030204" pitchFamily="34" charset="0"/>
                <a:cs typeface="Calibri" panose="020F0502020204030204" pitchFamily="34" charset="0"/>
                <a:sym typeface="Arial"/>
              </a:rPr>
              <a:t>są etyczne – powodują, że czytelnik nie traci pewności siebie z powodu nierozumienia tekstu, nie czuje się wykluczony czy poniżany.</a:t>
            </a:r>
            <a:endParaRPr lang="pl-PL" altLang="pl-PL" sz="2000" dirty="0">
              <a:latin typeface="Calibri" panose="020F0502020204030204" pitchFamily="34" charset="0"/>
              <a:ea typeface="Calibri" panose="020F0502020204030204" pitchFamily="34" charset="0"/>
              <a:cs typeface="Calibri" panose="020F0502020204030204" pitchFamily="34" charset="0"/>
            </a:endParaRPr>
          </a:p>
        </p:txBody>
      </p:sp>
      <p:pic>
        <p:nvPicPr>
          <p:cNvPr id="7" name="Obraz 6" descr="Sześć zasad efektywnego pisania &#10;Tekst dziel na akapity ze śródtytułami.&#10;Używaj krótkich i dobrze znanych wyrażeń.&#10;Twórz krótkie zdania -do dwudziestu wyrazów.&#10;W Każdym zdaniu pilnuj głównej myśli.&#10;Używaj naturalnej gramatyki.&#10;Często nazywaj siebie i wzywaj czytelnika.&#10;">
            <a:extLst>
              <a:ext uri="{FF2B5EF4-FFF2-40B4-BE49-F238E27FC236}">
                <a16:creationId xmlns:a16="http://schemas.microsoft.com/office/drawing/2014/main" id="{4E00ADC4-40B1-40C3-90A1-29AC33A203D7}"/>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23000"/>
                    </a14:imgEffect>
                  </a14:imgLayer>
                </a14:imgProps>
              </a:ext>
            </a:extLst>
          </a:blip>
          <a:stretch>
            <a:fillRect/>
          </a:stretch>
        </p:blipFill>
        <p:spPr>
          <a:xfrm>
            <a:off x="7306075" y="18606"/>
            <a:ext cx="4275000" cy="6260749"/>
          </a:xfrm>
          <a:prstGeom prst="rect">
            <a:avLst/>
          </a:prstGeom>
        </p:spPr>
      </p:pic>
      <p:sp>
        <p:nvSpPr>
          <p:cNvPr id="6" name="link">
            <a:extLst>
              <a:ext uri="{FF2B5EF4-FFF2-40B4-BE49-F238E27FC236}">
                <a16:creationId xmlns:a16="http://schemas.microsoft.com/office/drawing/2014/main" id="{20E7B879-2A39-09A3-2CBE-85CBB008BCBC}"/>
              </a:ext>
            </a:extLst>
          </p:cNvPr>
          <p:cNvSpPr txBox="1">
            <a:spLocks/>
          </p:cNvSpPr>
          <p:nvPr/>
        </p:nvSpPr>
        <p:spPr>
          <a:xfrm>
            <a:off x="66000" y="5634000"/>
            <a:ext cx="6480000" cy="311420"/>
          </a:xfrm>
          <a:prstGeom prst="rect">
            <a:avLst/>
          </a:prstGeom>
        </p:spPr>
        <p:txBody>
          <a:bodyPr vert="horz" lIns="37148" tIns="18574" rIns="37148" bIns="18574" rtlCol="0" anchor="t">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371521">
              <a:lnSpc>
                <a:spcPct val="90000"/>
              </a:lnSpc>
              <a:spcAft>
                <a:spcPts val="244"/>
              </a:spcAft>
              <a:defRPr/>
            </a:pPr>
            <a:r>
              <a:rPr lang="pl-PL" sz="1200" dirty="0">
                <a:latin typeface="+mn-lt"/>
                <a:cs typeface="Arial" panose="020B0604020202020204" pitchFamily="34" charset="0"/>
              </a:rPr>
              <a:t>Źródło: </a:t>
            </a:r>
            <a:r>
              <a:rPr lang="en-US" sz="1200" dirty="0">
                <a:solidFill>
                  <a:prstClr val="black"/>
                </a:solidFill>
                <a:latin typeface="+mn-lt"/>
                <a:hlinkClick r:id="rId4"/>
              </a:rPr>
              <a:t>https://www.funduszeeuropejskie.gov.pl/strony/o-funduszach/promocja/prosto-o-funduszach-europejskich-1/o-prostym-jezyku/</a:t>
            </a:r>
            <a:r>
              <a:rPr lang="pl-PL" sz="1200" dirty="0">
                <a:solidFill>
                  <a:prstClr val="black"/>
                </a:solidFill>
                <a:latin typeface="+mn-lt"/>
              </a:rPr>
              <a:t> </a:t>
            </a:r>
            <a:endParaRPr lang="en-US" sz="1200" dirty="0">
              <a:solidFill>
                <a:prstClr val="black"/>
              </a:solidFill>
              <a:latin typeface="+mn-lt"/>
            </a:endParaRPr>
          </a:p>
        </p:txBody>
      </p:sp>
      <p:sp>
        <p:nvSpPr>
          <p:cNvPr id="2" name="Symbol zastępczy numeru slajdu 1">
            <a:extLst>
              <a:ext uri="{FF2B5EF4-FFF2-40B4-BE49-F238E27FC236}">
                <a16:creationId xmlns:a16="http://schemas.microsoft.com/office/drawing/2014/main" id="{1AED309A-4C59-626F-CD21-87AB0CA16D89}"/>
              </a:ext>
            </a:extLst>
          </p:cNvPr>
          <p:cNvSpPr>
            <a:spLocks noGrp="1"/>
          </p:cNvSpPr>
          <p:nvPr>
            <p:ph type="sldNum" sz="quarter" idx="17"/>
          </p:nvPr>
        </p:nvSpPr>
        <p:spPr>
          <a:xfrm>
            <a:off x="11136001" y="6489000"/>
            <a:ext cx="1056000" cy="369000"/>
          </a:xfrm>
        </p:spPr>
        <p:txBody>
          <a:bodyPr/>
          <a:lstStyle/>
          <a:p>
            <a:fld id="{B6F15528-21DE-4FAA-801E-634DDDAF4B2B}" type="slidenum">
              <a:rPr lang="pl-PL" smtClean="0"/>
              <a:pPr/>
              <a:t>43</a:t>
            </a:fld>
            <a:endParaRPr lang="pl-PL" dirty="0"/>
          </a:p>
        </p:txBody>
      </p:sp>
    </p:spTree>
    <p:extLst>
      <p:ext uri="{BB962C8B-B14F-4D97-AF65-F5344CB8AC3E}">
        <p14:creationId xmlns:p14="http://schemas.microsoft.com/office/powerpoint/2010/main" val="161736736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ytuł 1">
            <a:extLst>
              <a:ext uri="{FF2B5EF4-FFF2-40B4-BE49-F238E27FC236}">
                <a16:creationId xmlns:a16="http://schemas.microsoft.com/office/drawing/2014/main" id="{03776994-0A65-E5DC-D25A-B0745C0EA65F}"/>
              </a:ext>
            </a:extLst>
          </p:cNvPr>
          <p:cNvSpPr txBox="1">
            <a:spLocks noGrp="1"/>
          </p:cNvSpPr>
          <p:nvPr>
            <p:ph type="title"/>
          </p:nvPr>
        </p:nvSpPr>
        <p:spPr>
          <a:xfrm>
            <a:off x="80870" y="18778"/>
            <a:ext cx="9075130" cy="689074"/>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lvl1pPr algn="l" eaLnBrk="1" hangingPunct="1">
              <a:lnSpc>
                <a:spcPct val="72000"/>
              </a:lnSpc>
              <a:defRPr sz="7200" b="0" i="0">
                <a:solidFill>
                  <a:schemeClr val="tx1"/>
                </a:solidFill>
                <a:latin typeface="+mj-lt"/>
                <a:ea typeface="+mj-ea"/>
                <a:cs typeface="Verdana"/>
              </a:defRPr>
            </a:lvl1pPr>
          </a:lstStyle>
          <a:p>
            <a:pPr defTabSz="371521">
              <a:lnSpc>
                <a:spcPct val="100000"/>
              </a:lnSpc>
              <a:spcBef>
                <a:spcPts val="0"/>
              </a:spcBef>
              <a:defRPr/>
            </a:pPr>
            <a:r>
              <a:rPr lang="pl-PL" sz="3600" b="1" kern="0" dirty="0">
                <a:latin typeface="+mn-lt"/>
              </a:rPr>
              <a:t>Indeks czytelności FOG (1 z 2)</a:t>
            </a:r>
          </a:p>
        </p:txBody>
      </p:sp>
      <p:sp>
        <p:nvSpPr>
          <p:cNvPr id="11" name="Symbol zastępczy tekstu 4">
            <a:extLst>
              <a:ext uri="{FF2B5EF4-FFF2-40B4-BE49-F238E27FC236}">
                <a16:creationId xmlns:a16="http://schemas.microsoft.com/office/drawing/2014/main" id="{54184887-4E56-3837-8D47-5D384E3B423F}"/>
              </a:ext>
            </a:extLst>
          </p:cNvPr>
          <p:cNvSpPr>
            <a:spLocks noGrp="1"/>
          </p:cNvSpPr>
          <p:nvPr>
            <p:ph type="body" sz="quarter" idx="10"/>
          </p:nvPr>
        </p:nvSpPr>
        <p:spPr>
          <a:xfrm>
            <a:off x="20092" y="707852"/>
            <a:ext cx="11925908" cy="3936148"/>
          </a:xfrm>
        </p:spPr>
        <p:txBody>
          <a:bodyPr>
            <a:normAutofit lnSpcReduction="10000"/>
          </a:bodyPr>
          <a:lstStyle/>
          <a:p>
            <a:pPr marL="358775" indent="-179388">
              <a:lnSpc>
                <a:spcPct val="150000"/>
              </a:lnSpc>
              <a:spcBef>
                <a:spcPts val="600"/>
              </a:spcBef>
              <a:buFont typeface="Wingdings" panose="05000000000000000000" pitchFamily="2" charset="2"/>
              <a:buChar char="§"/>
            </a:pPr>
            <a:r>
              <a:rPr lang="pl-PL" sz="2000" b="1" dirty="0">
                <a:latin typeface="Calibri" panose="020F0502020204030204" pitchFamily="34" charset="0"/>
                <a:ea typeface="Calibri" panose="020F0502020204030204" pitchFamily="34" charset="0"/>
                <a:cs typeface="Calibri" panose="020F0502020204030204" pitchFamily="34" charset="0"/>
                <a:sym typeface="Arial"/>
              </a:rPr>
              <a:t>FOG – indeks czytelności</a:t>
            </a:r>
            <a:r>
              <a:rPr lang="pl-PL" sz="2000" dirty="0">
                <a:latin typeface="Calibri" panose="020F0502020204030204" pitchFamily="34" charset="0"/>
                <a:ea typeface="Calibri" panose="020F0502020204030204" pitchFamily="34" charset="0"/>
                <a:cs typeface="Calibri" panose="020F0502020204030204" pitchFamily="34" charset="0"/>
                <a:sym typeface="Arial"/>
              </a:rPr>
              <a:t>, który ma na celu określenie stopnia przystępności tekstu. Jego wartość oznacza liczbę lat edukacji potrzebnych do zrozumienia tekstu. </a:t>
            </a:r>
          </a:p>
          <a:p>
            <a:pPr marL="358775" indent="-179388">
              <a:lnSpc>
                <a:spcPct val="150000"/>
              </a:lnSpc>
              <a:spcBef>
                <a:spcPts val="0"/>
              </a:spcBef>
              <a:buFont typeface="Wingdings" panose="05000000000000000000" pitchFamily="2" charset="2"/>
              <a:buChar char="§"/>
            </a:pPr>
            <a:r>
              <a:rPr lang="pl-PL" sz="2000" dirty="0">
                <a:latin typeface="Calibri" panose="020F0502020204030204" pitchFamily="34" charset="0"/>
                <a:ea typeface="Calibri" panose="020F0502020204030204" pitchFamily="34" charset="0"/>
                <a:cs typeface="Calibri" panose="020F0502020204030204" pitchFamily="34" charset="0"/>
              </a:rPr>
              <a:t>Wzór na wartość FOG sformułowany został następująco:</a:t>
            </a:r>
          </a:p>
          <a:p>
            <a:pPr marL="358775" indent="-179388">
              <a:lnSpc>
                <a:spcPct val="150000"/>
              </a:lnSpc>
              <a:spcBef>
                <a:spcPts val="0"/>
              </a:spcBef>
              <a:buFont typeface="Wingdings" panose="05000000000000000000" pitchFamily="2" charset="2"/>
              <a:buChar char="§"/>
            </a:pPr>
            <a:endParaRPr lang="pl-PL" sz="2000" dirty="0">
              <a:latin typeface="Calibri" panose="020F0502020204030204" pitchFamily="34" charset="0"/>
              <a:ea typeface="Calibri" panose="020F0502020204030204" pitchFamily="34" charset="0"/>
              <a:cs typeface="Calibri" panose="020F0502020204030204" pitchFamily="34" charset="0"/>
            </a:endParaRPr>
          </a:p>
          <a:p>
            <a:pPr marL="358775" indent="-179388">
              <a:lnSpc>
                <a:spcPct val="150000"/>
              </a:lnSpc>
              <a:spcBef>
                <a:spcPts val="0"/>
              </a:spcBef>
              <a:buFont typeface="Wingdings" panose="05000000000000000000" pitchFamily="2" charset="2"/>
              <a:buChar char="§"/>
            </a:pPr>
            <a:endParaRPr lang="pl-PL" sz="2000" dirty="0">
              <a:latin typeface="Calibri" panose="020F0502020204030204" pitchFamily="34" charset="0"/>
              <a:ea typeface="Calibri" panose="020F0502020204030204" pitchFamily="34" charset="0"/>
              <a:cs typeface="Calibri" panose="020F0502020204030204" pitchFamily="34" charset="0"/>
            </a:endParaRPr>
          </a:p>
          <a:p>
            <a:pPr marL="358775" indent="-179388">
              <a:lnSpc>
                <a:spcPct val="150000"/>
              </a:lnSpc>
              <a:spcBef>
                <a:spcPts val="0"/>
              </a:spcBef>
              <a:buFont typeface="Wingdings" panose="05000000000000000000" pitchFamily="2" charset="2"/>
              <a:buChar char="§"/>
            </a:pPr>
            <a:endParaRPr lang="pl-PL" sz="2000" dirty="0">
              <a:latin typeface="Calibri" panose="020F0502020204030204" pitchFamily="34" charset="0"/>
              <a:ea typeface="Calibri" panose="020F0502020204030204" pitchFamily="34" charset="0"/>
              <a:cs typeface="Calibri" panose="020F0502020204030204" pitchFamily="34" charset="0"/>
            </a:endParaRPr>
          </a:p>
          <a:p>
            <a:pPr marL="358775" indent="-179388">
              <a:lnSpc>
                <a:spcPct val="150000"/>
              </a:lnSpc>
              <a:spcBef>
                <a:spcPts val="0"/>
              </a:spcBef>
              <a:buFont typeface="Wingdings" panose="05000000000000000000" pitchFamily="2" charset="2"/>
              <a:buChar char="§"/>
            </a:pPr>
            <a:endParaRPr lang="pl-PL" sz="2000" dirty="0">
              <a:latin typeface="Calibri" panose="020F0502020204030204" pitchFamily="34" charset="0"/>
              <a:ea typeface="Calibri" panose="020F0502020204030204" pitchFamily="34" charset="0"/>
              <a:cs typeface="Calibri" panose="020F0502020204030204" pitchFamily="34" charset="0"/>
            </a:endParaRPr>
          </a:p>
          <a:p>
            <a:pPr marL="358775" indent="-179388">
              <a:lnSpc>
                <a:spcPct val="150000"/>
              </a:lnSpc>
              <a:spcBef>
                <a:spcPts val="0"/>
              </a:spcBef>
              <a:buFont typeface="Wingdings" panose="05000000000000000000" pitchFamily="2" charset="2"/>
              <a:buChar char="§"/>
            </a:pPr>
            <a:r>
              <a:rPr lang="pl-PL" sz="2000" dirty="0">
                <a:latin typeface="Calibri" panose="020F0502020204030204" pitchFamily="34" charset="0"/>
                <a:ea typeface="Calibri" panose="020F0502020204030204" pitchFamily="34" charset="0"/>
                <a:cs typeface="Calibri" panose="020F0502020204030204" pitchFamily="34" charset="0"/>
              </a:rPr>
              <a:t>W języku polskim trudne wyrazy to najczęściej wyrazy 4-sylabowe i dłuższe. </a:t>
            </a:r>
          </a:p>
          <a:p>
            <a:pPr marL="358775" indent="-179388">
              <a:lnSpc>
                <a:spcPct val="150000"/>
              </a:lnSpc>
              <a:spcBef>
                <a:spcPts val="0"/>
              </a:spcBef>
              <a:buFont typeface="Wingdings" panose="05000000000000000000" pitchFamily="2" charset="2"/>
              <a:buChar char="§"/>
            </a:pPr>
            <a:r>
              <a:rPr lang="pl-PL" sz="2000" dirty="0">
                <a:latin typeface="Calibri" panose="020F0502020204030204" pitchFamily="34" charset="0"/>
                <a:ea typeface="Calibri" panose="020F0502020204030204" pitchFamily="34" charset="0"/>
                <a:cs typeface="Calibri" panose="020F0502020204030204" pitchFamily="34" charset="0"/>
              </a:rPr>
              <a:t>Wynik testu można interpretować zgodnie z tabelą przedstawioną na kolejnym slajdzie</a:t>
            </a:r>
          </a:p>
        </p:txBody>
      </p:sp>
      <p:pic>
        <p:nvPicPr>
          <p:cNvPr id="10" name="Obraz 9" descr="Wzór na indeks FOG w którym uwzględnia się liczbę słów w zdaniach, długich słów i liczbę zdań">
            <a:extLst>
              <a:ext uri="{FF2B5EF4-FFF2-40B4-BE49-F238E27FC236}">
                <a16:creationId xmlns:a16="http://schemas.microsoft.com/office/drawing/2014/main" id="{75F72CF6-5DCF-4B9B-F7AA-8026100959EE}"/>
              </a:ext>
            </a:extLst>
          </p:cNvPr>
          <p:cNvPicPr>
            <a:picLocks noChangeAspect="1"/>
          </p:cNvPicPr>
          <p:nvPr/>
        </p:nvPicPr>
        <p:blipFill>
          <a:blip r:embed="rId2"/>
          <a:stretch>
            <a:fillRect/>
          </a:stretch>
        </p:blipFill>
        <p:spPr>
          <a:xfrm>
            <a:off x="156000" y="2214000"/>
            <a:ext cx="8165228" cy="1156978"/>
          </a:xfrm>
          <a:prstGeom prst="rect">
            <a:avLst/>
          </a:prstGeom>
        </p:spPr>
      </p:pic>
      <p:sp>
        <p:nvSpPr>
          <p:cNvPr id="2" name="Prostokąt 1" descr="&quot; &quot;">
            <a:extLst>
              <a:ext uri="{FF2B5EF4-FFF2-40B4-BE49-F238E27FC236}">
                <a16:creationId xmlns:a16="http://schemas.microsoft.com/office/drawing/2014/main" id="{3502D0D0-5BA4-AB6C-AD9C-B6DB63A43CB7}"/>
              </a:ext>
            </a:extLst>
          </p:cNvPr>
          <p:cNvSpPr/>
          <p:nvPr/>
        </p:nvSpPr>
        <p:spPr>
          <a:xfrm>
            <a:off x="7130239" y="4779000"/>
            <a:ext cx="5061761" cy="1326459"/>
          </a:xfrm>
          <a:prstGeom prst="rect">
            <a:avLst/>
          </a:prstGeom>
          <a:solidFill>
            <a:srgbClr val="0049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720000"/>
            <a:r>
              <a:rPr lang="pl-PL" sz="2000" dirty="0"/>
              <a:t>Przykładowa wartość indeksu FOG: </a:t>
            </a:r>
          </a:p>
          <a:p>
            <a:pPr marL="1062900" indent="-342900">
              <a:buFont typeface="Wingdings" panose="05000000000000000000" pitchFamily="2" charset="2"/>
              <a:buChar char="ü"/>
            </a:pPr>
            <a:r>
              <a:rPr lang="pl-PL" sz="2000" dirty="0"/>
              <a:t>Gazeta Fakt – 6; </a:t>
            </a:r>
          </a:p>
          <a:p>
            <a:pPr marL="1062900" indent="-342900">
              <a:buFont typeface="Wingdings" panose="05000000000000000000" pitchFamily="2" charset="2"/>
              <a:buChar char="ü"/>
            </a:pPr>
            <a:r>
              <a:rPr lang="pl-PL" sz="2000" dirty="0"/>
              <a:t>Newsweek – 12; </a:t>
            </a:r>
          </a:p>
          <a:p>
            <a:pPr marL="1062900" indent="-342900">
              <a:buFont typeface="Wingdings" panose="05000000000000000000" pitchFamily="2" charset="2"/>
              <a:buChar char="ü"/>
            </a:pPr>
            <a:r>
              <a:rPr lang="pl-PL" sz="2000" dirty="0"/>
              <a:t>Uzasadnienia prawne – 20.</a:t>
            </a:r>
            <a:endParaRPr lang="en-US" sz="2000" dirty="0"/>
          </a:p>
        </p:txBody>
      </p:sp>
      <p:sp>
        <p:nvSpPr>
          <p:cNvPr id="5" name="Symbol zastępczy numeru slajdu 4">
            <a:extLst>
              <a:ext uri="{FF2B5EF4-FFF2-40B4-BE49-F238E27FC236}">
                <a16:creationId xmlns:a16="http://schemas.microsoft.com/office/drawing/2014/main" id="{53A36811-877E-7368-F124-8F5E88607282}"/>
              </a:ext>
            </a:extLst>
          </p:cNvPr>
          <p:cNvSpPr>
            <a:spLocks noGrp="1"/>
          </p:cNvSpPr>
          <p:nvPr>
            <p:ph type="sldNum" sz="quarter" idx="17"/>
          </p:nvPr>
        </p:nvSpPr>
        <p:spPr>
          <a:xfrm>
            <a:off x="11149915" y="6489000"/>
            <a:ext cx="1020245" cy="215444"/>
          </a:xfrm>
        </p:spPr>
        <p:txBody>
          <a:bodyPr/>
          <a:lstStyle/>
          <a:p>
            <a:fld id="{B6F15528-21DE-4FAA-801E-634DDDAF4B2B}" type="slidenum">
              <a:rPr lang="pl-PL" smtClean="0"/>
              <a:pPr/>
              <a:t>44</a:t>
            </a:fld>
            <a:endParaRPr lang="pl-PL" dirty="0"/>
          </a:p>
        </p:txBody>
      </p:sp>
      <p:pic>
        <p:nvPicPr>
          <p:cNvPr id="3" name="Obraz 2">
            <a:extLst>
              <a:ext uri="{FF2B5EF4-FFF2-40B4-BE49-F238E27FC236}">
                <a16:creationId xmlns:a16="http://schemas.microsoft.com/office/drawing/2014/main" id="{93280BA9-3234-10C3-72DE-D14B50386C7B}"/>
              </a:ext>
              <a:ext uri="{C183D7F6-B498-43B3-948B-1728B52AA6E4}">
                <adec:decorative xmlns:adec="http://schemas.microsoft.com/office/drawing/2017/decorative" val="1"/>
              </a:ext>
            </a:extLst>
          </p:cNvPr>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7130239" y="4778159"/>
            <a:ext cx="772617" cy="772617"/>
          </a:xfrm>
          <a:prstGeom prst="rect">
            <a:avLst/>
          </a:prstGeom>
        </p:spPr>
      </p:pic>
    </p:spTree>
    <p:extLst>
      <p:ext uri="{BB962C8B-B14F-4D97-AF65-F5344CB8AC3E}">
        <p14:creationId xmlns:p14="http://schemas.microsoft.com/office/powerpoint/2010/main" val="293792454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E6C9E1-F747-56C7-38C0-C3D61D976583}"/>
            </a:ext>
          </a:extLst>
        </p:cNvPr>
        <p:cNvGrpSpPr/>
        <p:nvPr/>
      </p:nvGrpSpPr>
      <p:grpSpPr>
        <a:xfrm>
          <a:off x="0" y="0"/>
          <a:ext cx="0" cy="0"/>
          <a:chOff x="0" y="0"/>
          <a:chExt cx="0" cy="0"/>
        </a:xfrm>
      </p:grpSpPr>
      <p:sp>
        <p:nvSpPr>
          <p:cNvPr id="4" name="Tytuł 1">
            <a:extLst>
              <a:ext uri="{FF2B5EF4-FFF2-40B4-BE49-F238E27FC236}">
                <a16:creationId xmlns:a16="http://schemas.microsoft.com/office/drawing/2014/main" id="{355AAD08-AC94-C1EA-C624-91FD137C5B8E}"/>
              </a:ext>
            </a:extLst>
          </p:cNvPr>
          <p:cNvSpPr txBox="1">
            <a:spLocks noGrp="1"/>
          </p:cNvSpPr>
          <p:nvPr>
            <p:ph type="title"/>
          </p:nvPr>
        </p:nvSpPr>
        <p:spPr>
          <a:xfrm>
            <a:off x="66000" y="4731"/>
            <a:ext cx="9075130" cy="639000"/>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lvl1pPr algn="l" eaLnBrk="1" hangingPunct="1">
              <a:lnSpc>
                <a:spcPct val="72000"/>
              </a:lnSpc>
              <a:defRPr sz="7200" b="0" i="0">
                <a:solidFill>
                  <a:schemeClr val="tx1"/>
                </a:solidFill>
                <a:latin typeface="+mj-lt"/>
                <a:ea typeface="+mj-ea"/>
                <a:cs typeface="Verdana"/>
              </a:defRPr>
            </a:lvl1pPr>
          </a:lstStyle>
          <a:p>
            <a:pPr defTabSz="371521">
              <a:lnSpc>
                <a:spcPct val="100000"/>
              </a:lnSpc>
              <a:spcBef>
                <a:spcPts val="0"/>
              </a:spcBef>
              <a:defRPr/>
            </a:pPr>
            <a:r>
              <a:rPr lang="pl-PL" sz="3600" b="1" kern="0" dirty="0">
                <a:latin typeface="+mn-lt"/>
              </a:rPr>
              <a:t>Indeks czytelności FOG (2 z 2)</a:t>
            </a:r>
          </a:p>
        </p:txBody>
      </p:sp>
      <p:graphicFrame>
        <p:nvGraphicFramePr>
          <p:cNvPr id="8" name="Tabela 7">
            <a:extLst>
              <a:ext uri="{FF2B5EF4-FFF2-40B4-BE49-F238E27FC236}">
                <a16:creationId xmlns:a16="http://schemas.microsoft.com/office/drawing/2014/main" id="{3A6F6275-220D-A0B3-1DC3-52E122D6209D}"/>
              </a:ext>
            </a:extLst>
          </p:cNvPr>
          <p:cNvGraphicFramePr>
            <a:graphicFrameLocks noGrp="1"/>
          </p:cNvGraphicFramePr>
          <p:nvPr>
            <p:extLst>
              <p:ext uri="{D42A27DB-BD31-4B8C-83A1-F6EECF244321}">
                <p14:modId xmlns:p14="http://schemas.microsoft.com/office/powerpoint/2010/main" val="611626158"/>
              </p:ext>
            </p:extLst>
          </p:nvPr>
        </p:nvGraphicFramePr>
        <p:xfrm>
          <a:off x="1101000" y="1224000"/>
          <a:ext cx="10305000" cy="3577310"/>
        </p:xfrm>
        <a:graphic>
          <a:graphicData uri="http://schemas.openxmlformats.org/drawingml/2006/table">
            <a:tbl>
              <a:tblPr firstRow="1">
                <a:tableStyleId>{69CF1AB2-1976-4502-BF36-3FF5EA218861}</a:tableStyleId>
              </a:tblPr>
              <a:tblGrid>
                <a:gridCol w="1557000">
                  <a:extLst>
                    <a:ext uri="{9D8B030D-6E8A-4147-A177-3AD203B41FA5}">
                      <a16:colId xmlns:a16="http://schemas.microsoft.com/office/drawing/2014/main" val="3139643516"/>
                    </a:ext>
                  </a:extLst>
                </a:gridCol>
                <a:gridCol w="8748000">
                  <a:extLst>
                    <a:ext uri="{9D8B030D-6E8A-4147-A177-3AD203B41FA5}">
                      <a16:colId xmlns:a16="http://schemas.microsoft.com/office/drawing/2014/main" val="1564327873"/>
                    </a:ext>
                  </a:extLst>
                </a:gridCol>
              </a:tblGrid>
              <a:tr h="540000">
                <a:tc>
                  <a:txBody>
                    <a:bodyPr/>
                    <a:lstStyle/>
                    <a:p>
                      <a:pPr algn="l">
                        <a:lnSpc>
                          <a:spcPct val="150000"/>
                        </a:lnSpc>
                      </a:pPr>
                      <a:r>
                        <a:rPr lang="pl-PL" sz="2000" dirty="0">
                          <a:effectLst/>
                        </a:rPr>
                        <a:t>Wartość FOG</a:t>
                      </a:r>
                    </a:p>
                  </a:txBody>
                  <a:tcPr marL="37148" marR="37148" marT="18574" marB="18574"/>
                </a:tc>
                <a:tc>
                  <a:txBody>
                    <a:bodyPr/>
                    <a:lstStyle/>
                    <a:p>
                      <a:pPr algn="l">
                        <a:lnSpc>
                          <a:spcPct val="150000"/>
                        </a:lnSpc>
                      </a:pPr>
                      <a:r>
                        <a:rPr lang="pl-PL" sz="2000" dirty="0">
                          <a:effectLst/>
                        </a:rPr>
                        <a:t>Interpretacja</a:t>
                      </a:r>
                    </a:p>
                  </a:txBody>
                  <a:tcPr marL="37148" marR="37148" marT="18574" marB="18574"/>
                </a:tc>
                <a:extLst>
                  <a:ext uri="{0D108BD9-81ED-4DB2-BD59-A6C34878D82A}">
                    <a16:rowId xmlns:a16="http://schemas.microsoft.com/office/drawing/2014/main" val="1924498072"/>
                  </a:ext>
                </a:extLst>
              </a:tr>
              <a:tr h="490827">
                <a:tc>
                  <a:txBody>
                    <a:bodyPr/>
                    <a:lstStyle/>
                    <a:p>
                      <a:pPr algn="l">
                        <a:lnSpc>
                          <a:spcPct val="150000"/>
                        </a:lnSpc>
                      </a:pPr>
                      <a:r>
                        <a:rPr lang="pl-PL" sz="2000" dirty="0">
                          <a:effectLst/>
                        </a:rPr>
                        <a:t>1-6</a:t>
                      </a:r>
                    </a:p>
                  </a:txBody>
                  <a:tcPr marL="37148" marR="37148" marT="18574" marB="18574"/>
                </a:tc>
                <a:tc>
                  <a:txBody>
                    <a:bodyPr/>
                    <a:lstStyle/>
                    <a:p>
                      <a:pPr algn="l">
                        <a:lnSpc>
                          <a:spcPct val="150000"/>
                        </a:lnSpc>
                      </a:pPr>
                      <a:r>
                        <a:rPr lang="pl-PL" sz="2000" dirty="0">
                          <a:effectLst/>
                        </a:rPr>
                        <a:t>język bardzo prosty, zrozumiały już dla uczniów szkoły podstawowej;</a:t>
                      </a:r>
                    </a:p>
                  </a:txBody>
                  <a:tcPr marL="37148" marR="37148" marT="18574" marB="18574"/>
                </a:tc>
                <a:extLst>
                  <a:ext uri="{0D108BD9-81ED-4DB2-BD59-A6C34878D82A}">
                    <a16:rowId xmlns:a16="http://schemas.microsoft.com/office/drawing/2014/main" val="1658599464"/>
                  </a:ext>
                </a:extLst>
              </a:tr>
              <a:tr h="490827">
                <a:tc>
                  <a:txBody>
                    <a:bodyPr/>
                    <a:lstStyle/>
                    <a:p>
                      <a:pPr algn="l">
                        <a:lnSpc>
                          <a:spcPct val="150000"/>
                        </a:lnSpc>
                      </a:pPr>
                      <a:r>
                        <a:rPr lang="pl-PL" sz="2000" dirty="0">
                          <a:effectLst/>
                        </a:rPr>
                        <a:t>7-9</a:t>
                      </a:r>
                    </a:p>
                  </a:txBody>
                  <a:tcPr marL="37148" marR="37148" marT="18574" marB="18574"/>
                </a:tc>
                <a:tc>
                  <a:txBody>
                    <a:bodyPr/>
                    <a:lstStyle/>
                    <a:p>
                      <a:pPr algn="l">
                        <a:lnSpc>
                          <a:spcPct val="150000"/>
                        </a:lnSpc>
                      </a:pPr>
                      <a:r>
                        <a:rPr lang="pl-PL" sz="2000" dirty="0">
                          <a:effectLst/>
                        </a:rPr>
                        <a:t>język prosty, zrozumiały już dla uczniów gimnazjum;</a:t>
                      </a:r>
                    </a:p>
                  </a:txBody>
                  <a:tcPr marL="37148" marR="37148" marT="18574" marB="18574"/>
                </a:tc>
                <a:extLst>
                  <a:ext uri="{0D108BD9-81ED-4DB2-BD59-A6C34878D82A}">
                    <a16:rowId xmlns:a16="http://schemas.microsoft.com/office/drawing/2014/main" val="2186431095"/>
                  </a:ext>
                </a:extLst>
              </a:tr>
              <a:tr h="490827">
                <a:tc>
                  <a:txBody>
                    <a:bodyPr/>
                    <a:lstStyle/>
                    <a:p>
                      <a:pPr algn="l">
                        <a:lnSpc>
                          <a:spcPct val="150000"/>
                        </a:lnSpc>
                      </a:pPr>
                      <a:r>
                        <a:rPr lang="pl-PL" sz="2000" dirty="0">
                          <a:effectLst/>
                        </a:rPr>
                        <a:t>10-12</a:t>
                      </a:r>
                    </a:p>
                  </a:txBody>
                  <a:tcPr marL="37148" marR="37148" marT="18574" marB="18574"/>
                </a:tc>
                <a:tc>
                  <a:txBody>
                    <a:bodyPr/>
                    <a:lstStyle/>
                    <a:p>
                      <a:pPr algn="l">
                        <a:lnSpc>
                          <a:spcPct val="150000"/>
                        </a:lnSpc>
                      </a:pPr>
                      <a:r>
                        <a:rPr lang="pl-PL" sz="2000" dirty="0">
                          <a:effectLst/>
                        </a:rPr>
                        <a:t>język dość prosty, zrozumiały już dla uczniów liceum;</a:t>
                      </a:r>
                    </a:p>
                  </a:txBody>
                  <a:tcPr marL="37148" marR="37148" marT="18574" marB="18574"/>
                </a:tc>
                <a:extLst>
                  <a:ext uri="{0D108BD9-81ED-4DB2-BD59-A6C34878D82A}">
                    <a16:rowId xmlns:a16="http://schemas.microsoft.com/office/drawing/2014/main" val="3894937457"/>
                  </a:ext>
                </a:extLst>
              </a:tr>
              <a:tr h="490827">
                <a:tc>
                  <a:txBody>
                    <a:bodyPr/>
                    <a:lstStyle/>
                    <a:p>
                      <a:pPr algn="l">
                        <a:lnSpc>
                          <a:spcPct val="150000"/>
                        </a:lnSpc>
                      </a:pPr>
                      <a:r>
                        <a:rPr lang="pl-PL" sz="2000" dirty="0">
                          <a:effectLst/>
                        </a:rPr>
                        <a:t>13-15</a:t>
                      </a:r>
                    </a:p>
                  </a:txBody>
                  <a:tcPr marL="37148" marR="37148" marT="18574" marB="18574"/>
                </a:tc>
                <a:tc>
                  <a:txBody>
                    <a:bodyPr/>
                    <a:lstStyle/>
                    <a:p>
                      <a:pPr algn="l">
                        <a:lnSpc>
                          <a:spcPct val="150000"/>
                        </a:lnSpc>
                      </a:pPr>
                      <a:r>
                        <a:rPr lang="pl-PL" sz="2000" dirty="0">
                          <a:effectLst/>
                        </a:rPr>
                        <a:t>język dość trudny, zrozumiały dla studentów studiów licencjackich;</a:t>
                      </a:r>
                    </a:p>
                  </a:txBody>
                  <a:tcPr marL="37148" marR="37148" marT="18574" marB="18574"/>
                </a:tc>
                <a:extLst>
                  <a:ext uri="{0D108BD9-81ED-4DB2-BD59-A6C34878D82A}">
                    <a16:rowId xmlns:a16="http://schemas.microsoft.com/office/drawing/2014/main" val="1033240929"/>
                  </a:ext>
                </a:extLst>
              </a:tr>
              <a:tr h="534002">
                <a:tc>
                  <a:txBody>
                    <a:bodyPr/>
                    <a:lstStyle/>
                    <a:p>
                      <a:pPr algn="l">
                        <a:lnSpc>
                          <a:spcPct val="150000"/>
                        </a:lnSpc>
                      </a:pPr>
                      <a:r>
                        <a:rPr lang="pl-PL" sz="2000" dirty="0">
                          <a:effectLst/>
                        </a:rPr>
                        <a:t>16-17</a:t>
                      </a:r>
                    </a:p>
                  </a:txBody>
                  <a:tcPr marL="37148" marR="37148" marT="18574" marB="18574"/>
                </a:tc>
                <a:tc>
                  <a:txBody>
                    <a:bodyPr/>
                    <a:lstStyle/>
                    <a:p>
                      <a:pPr algn="l">
                        <a:lnSpc>
                          <a:spcPct val="150000"/>
                        </a:lnSpc>
                      </a:pPr>
                      <a:r>
                        <a:rPr lang="pl-PL" sz="2000" dirty="0">
                          <a:effectLst/>
                        </a:rPr>
                        <a:t>język trudny, zrozumiały dla studentów studiów magisterskich;</a:t>
                      </a:r>
                    </a:p>
                  </a:txBody>
                  <a:tcPr marL="37148" marR="37148" marT="18574" marB="18574"/>
                </a:tc>
                <a:extLst>
                  <a:ext uri="{0D108BD9-81ED-4DB2-BD59-A6C34878D82A}">
                    <a16:rowId xmlns:a16="http://schemas.microsoft.com/office/drawing/2014/main" val="1862392095"/>
                  </a:ext>
                </a:extLst>
              </a:tr>
              <a:tr h="540000">
                <a:tc>
                  <a:txBody>
                    <a:bodyPr/>
                    <a:lstStyle/>
                    <a:p>
                      <a:pPr algn="l">
                        <a:lnSpc>
                          <a:spcPct val="150000"/>
                        </a:lnSpc>
                      </a:pPr>
                      <a:r>
                        <a:rPr lang="pl-PL" sz="2000" dirty="0">
                          <a:effectLst/>
                        </a:rPr>
                        <a:t>18 i więcej</a:t>
                      </a:r>
                    </a:p>
                  </a:txBody>
                  <a:tcPr marL="37148" marR="37148" marT="18574" marB="18574"/>
                </a:tc>
                <a:tc>
                  <a:txBody>
                    <a:bodyPr/>
                    <a:lstStyle/>
                    <a:p>
                      <a:pPr algn="l">
                        <a:lnSpc>
                          <a:spcPct val="150000"/>
                        </a:lnSpc>
                      </a:pPr>
                      <a:r>
                        <a:rPr lang="pl-PL" sz="2000" dirty="0">
                          <a:effectLst/>
                        </a:rPr>
                        <a:t>język bardzo trudny, zrozumiały dla magistrów i osób z wyższym wykształceniem;</a:t>
                      </a:r>
                    </a:p>
                  </a:txBody>
                  <a:tcPr marL="37148" marR="37148" marT="18574" marB="18574"/>
                </a:tc>
                <a:extLst>
                  <a:ext uri="{0D108BD9-81ED-4DB2-BD59-A6C34878D82A}">
                    <a16:rowId xmlns:a16="http://schemas.microsoft.com/office/drawing/2014/main" val="326641106"/>
                  </a:ext>
                </a:extLst>
              </a:tr>
            </a:tbl>
          </a:graphicData>
        </a:graphic>
      </p:graphicFrame>
      <p:sp>
        <p:nvSpPr>
          <p:cNvPr id="5" name="Symbol zastępczy numeru slajdu 4">
            <a:extLst>
              <a:ext uri="{FF2B5EF4-FFF2-40B4-BE49-F238E27FC236}">
                <a16:creationId xmlns:a16="http://schemas.microsoft.com/office/drawing/2014/main" id="{9A9B80FC-AA8D-2114-0ED1-171CC7602224}"/>
              </a:ext>
            </a:extLst>
          </p:cNvPr>
          <p:cNvSpPr>
            <a:spLocks noGrp="1"/>
          </p:cNvSpPr>
          <p:nvPr>
            <p:ph type="sldNum" sz="quarter" idx="17"/>
          </p:nvPr>
        </p:nvSpPr>
        <p:spPr>
          <a:xfrm>
            <a:off x="11157989" y="6489000"/>
            <a:ext cx="1020245" cy="215444"/>
          </a:xfrm>
        </p:spPr>
        <p:txBody>
          <a:bodyPr/>
          <a:lstStyle/>
          <a:p>
            <a:fld id="{B6F15528-21DE-4FAA-801E-634DDDAF4B2B}" type="slidenum">
              <a:rPr lang="pl-PL" smtClean="0"/>
              <a:pPr/>
              <a:t>45</a:t>
            </a:fld>
            <a:endParaRPr lang="pl-PL" dirty="0"/>
          </a:p>
        </p:txBody>
      </p:sp>
    </p:spTree>
    <p:extLst>
      <p:ext uri="{BB962C8B-B14F-4D97-AF65-F5344CB8AC3E}">
        <p14:creationId xmlns:p14="http://schemas.microsoft.com/office/powerpoint/2010/main" val="134216879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05BB39C-4530-D96B-D65B-0093C20F714E}"/>
              </a:ext>
            </a:extLst>
          </p:cNvPr>
          <p:cNvSpPr>
            <a:spLocks noGrp="1"/>
          </p:cNvSpPr>
          <p:nvPr>
            <p:ph type="title"/>
          </p:nvPr>
        </p:nvSpPr>
        <p:spPr>
          <a:xfrm>
            <a:off x="0" y="0"/>
            <a:ext cx="9187497" cy="713067"/>
          </a:xfrm>
        </p:spPr>
        <p:txBody>
          <a:bodyPr>
            <a:normAutofit/>
          </a:bodyPr>
          <a:lstStyle/>
          <a:p>
            <a:r>
              <a:rPr lang="pl-PL" sz="3600" b="1" dirty="0">
                <a:latin typeface="+mn-lt"/>
              </a:rPr>
              <a:t>Rozwiązania ułatwiające słyszenie (1 z 2)</a:t>
            </a:r>
          </a:p>
        </p:txBody>
      </p:sp>
      <p:sp>
        <p:nvSpPr>
          <p:cNvPr id="6" name="pole tekstowe 5">
            <a:extLst>
              <a:ext uri="{FF2B5EF4-FFF2-40B4-BE49-F238E27FC236}">
                <a16:creationId xmlns:a16="http://schemas.microsoft.com/office/drawing/2014/main" id="{F1346E08-DDAC-5ED3-7A0C-0FD6F41CE5FE}"/>
              </a:ext>
            </a:extLst>
          </p:cNvPr>
          <p:cNvSpPr txBox="1"/>
          <p:nvPr/>
        </p:nvSpPr>
        <p:spPr>
          <a:xfrm>
            <a:off x="111000" y="760006"/>
            <a:ext cx="6390000" cy="5222968"/>
          </a:xfrm>
          <a:prstGeom prst="rect">
            <a:avLst/>
          </a:prstGeom>
          <a:noFill/>
        </p:spPr>
        <p:txBody>
          <a:bodyPr wrap="square">
            <a:spAutoFit/>
          </a:bodyPr>
          <a:lstStyle/>
          <a:p>
            <a:pPr>
              <a:lnSpc>
                <a:spcPct val="140000"/>
              </a:lnSpc>
            </a:pPr>
            <a:r>
              <a:rPr lang="pl-PL" sz="2000" b="1" dirty="0">
                <a:ea typeface="Calibri" panose="020F0502020204030204" pitchFamily="34" charset="0"/>
                <a:cs typeface="Arial" panose="020B0604020202020204" pitchFamily="34" charset="0"/>
              </a:rPr>
              <a:t>P</a:t>
            </a:r>
            <a:r>
              <a:rPr lang="pl-PL" sz="2000" b="1" dirty="0"/>
              <a:t>ętla indukcyjna </a:t>
            </a:r>
            <a:r>
              <a:rPr lang="pl-PL" sz="2000" dirty="0"/>
              <a:t>– urządzenie, które zmienia dźwięk na fale elektromagnetyczne i w ten sposób dostarcza go do aparatu słuchowego. Ułatwia słyszenie i rozróżnianie mowy, eliminuje zakłócenia np. szumu za oknem;</a:t>
            </a:r>
          </a:p>
          <a:p>
            <a:pPr marL="285750" marR="874" lvl="1" indent="-285750">
              <a:lnSpc>
                <a:spcPct val="140000"/>
              </a:lnSpc>
              <a:buFont typeface="Wingdings" panose="05000000000000000000" pitchFamily="2" charset="2"/>
              <a:buChar char="§"/>
            </a:pPr>
            <a:r>
              <a:rPr lang="pl-PL" sz="2000" b="1" dirty="0"/>
              <a:t>System FM </a:t>
            </a:r>
            <a:r>
              <a:rPr lang="pl-PL" sz="2000" dirty="0"/>
              <a:t>– działa podobnie jak pętla, tylko jako nośnik dźwięku wykorzystywane są fale radiowe; </a:t>
            </a:r>
          </a:p>
          <a:p>
            <a:pPr marL="285750" lvl="1" indent="-285750">
              <a:lnSpc>
                <a:spcPct val="140000"/>
              </a:lnSpc>
              <a:buFont typeface="Wingdings" panose="05000000000000000000" pitchFamily="2" charset="2"/>
              <a:buChar char="§"/>
            </a:pPr>
            <a:r>
              <a:rPr lang="pl-PL" sz="2000" b="1" dirty="0"/>
              <a:t>System IR </a:t>
            </a:r>
            <a:r>
              <a:rPr lang="pl-PL" sz="2000" dirty="0"/>
              <a:t>– tu rolę nośnika dźwięku pełni podczerwień;</a:t>
            </a:r>
          </a:p>
          <a:p>
            <a:pPr marL="285750" marR="874" lvl="1" indent="-285750">
              <a:lnSpc>
                <a:spcPct val="140000"/>
              </a:lnSpc>
              <a:buFont typeface="Wingdings" panose="05000000000000000000" pitchFamily="2" charset="2"/>
              <a:buChar char="§"/>
            </a:pPr>
            <a:r>
              <a:rPr lang="pl-PL" sz="2000" b="1" dirty="0"/>
              <a:t>System Bluetooth </a:t>
            </a:r>
            <a:r>
              <a:rPr lang="pl-PL" sz="2000" dirty="0"/>
              <a:t>– działa podobnie jak bezprzewodowy zestaw głośnomówiący.</a:t>
            </a:r>
          </a:p>
          <a:p>
            <a:pPr marR="874">
              <a:lnSpc>
                <a:spcPct val="140000"/>
              </a:lnSpc>
            </a:pPr>
            <a:r>
              <a:rPr lang="pl-PL" sz="2000" dirty="0"/>
              <a:t>Wszystkie urządzenia oraz formy dostępności powinny być oznaczone.</a:t>
            </a:r>
          </a:p>
          <a:p>
            <a:pPr marR="874">
              <a:lnSpc>
                <a:spcPct val="140000"/>
              </a:lnSpc>
            </a:pPr>
            <a:endParaRPr lang="pl-PL" sz="2000" dirty="0"/>
          </a:p>
        </p:txBody>
      </p:sp>
      <p:graphicFrame>
        <p:nvGraphicFramePr>
          <p:cNvPr id="8" name="Obiekt 7" descr="Piktogramy oznaczeń systemów komunikacji dla pętli indukcyjnej">
            <a:extLst>
              <a:ext uri="{FF2B5EF4-FFF2-40B4-BE49-F238E27FC236}">
                <a16:creationId xmlns:a16="http://schemas.microsoft.com/office/drawing/2014/main" id="{5030049A-2B5B-45E6-E50B-A86F93A52369}"/>
              </a:ext>
            </a:extLst>
          </p:cNvPr>
          <p:cNvGraphicFramePr>
            <a:graphicFrameLocks noChangeAspect="1"/>
          </p:cNvGraphicFramePr>
          <p:nvPr>
            <p:extLst>
              <p:ext uri="{D42A27DB-BD31-4B8C-83A1-F6EECF244321}">
                <p14:modId xmlns:p14="http://schemas.microsoft.com/office/powerpoint/2010/main" val="2578214895"/>
              </p:ext>
            </p:extLst>
          </p:nvPr>
        </p:nvGraphicFramePr>
        <p:xfrm>
          <a:off x="6376988" y="776288"/>
          <a:ext cx="5737225" cy="1049337"/>
        </p:xfrm>
        <a:graphic>
          <a:graphicData uri="http://schemas.openxmlformats.org/presentationml/2006/ole">
            <mc:AlternateContent xmlns:mc="http://schemas.openxmlformats.org/markup-compatibility/2006">
              <mc:Choice xmlns:v="urn:schemas-microsoft-com:vml" Requires="v">
                <p:oleObj name="Bitmap Image" r:id="rId2" imgW="4591080" imgH="838080" progId="Paint.Picture">
                  <p:embed/>
                </p:oleObj>
              </mc:Choice>
              <mc:Fallback>
                <p:oleObj name="Bitmap Image" r:id="rId2" imgW="4591080" imgH="838080" progId="Paint.Picture">
                  <p:embed/>
                  <p:pic>
                    <p:nvPicPr>
                      <p:cNvPr id="3" name="Obiekt 2" descr="Piktogramy oznaczeń systemów komunikacji dla pętli indukcyjnej">
                        <a:extLst>
                          <a:ext uri="{FF2B5EF4-FFF2-40B4-BE49-F238E27FC236}">
                            <a16:creationId xmlns:a16="http://schemas.microsoft.com/office/drawing/2014/main" id="{FE32B407-5A64-80A0-1A5A-B0F45AF653CD}"/>
                          </a:ext>
                        </a:extLst>
                      </p:cNvPr>
                      <p:cNvPicPr/>
                      <p:nvPr/>
                    </p:nvPicPr>
                    <p:blipFill>
                      <a:blip r:embed="rId3"/>
                      <a:stretch>
                        <a:fillRect/>
                      </a:stretch>
                    </p:blipFill>
                    <p:spPr>
                      <a:xfrm>
                        <a:off x="6376988" y="776288"/>
                        <a:ext cx="5737225" cy="1049337"/>
                      </a:xfrm>
                      <a:prstGeom prst="rect">
                        <a:avLst/>
                      </a:prstGeom>
                    </p:spPr>
                  </p:pic>
                </p:oleObj>
              </mc:Fallback>
            </mc:AlternateContent>
          </a:graphicData>
        </a:graphic>
      </p:graphicFrame>
      <p:pic>
        <p:nvPicPr>
          <p:cNvPr id="4" name="Obraz 3" descr="Zdjęcie  przenośnej/stanowiskowej Pętli Indukcyjnej ">
            <a:extLst>
              <a:ext uri="{FF2B5EF4-FFF2-40B4-BE49-F238E27FC236}">
                <a16:creationId xmlns:a16="http://schemas.microsoft.com/office/drawing/2014/main" id="{DCEEABAC-FB76-0D12-A4AE-0631637FAAA7}"/>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50000"/>
                    </a14:imgEffect>
                  </a14:imgLayer>
                </a14:imgProps>
              </a:ext>
            </a:extLst>
          </a:blip>
          <a:stretch>
            <a:fillRect/>
          </a:stretch>
        </p:blipFill>
        <p:spPr>
          <a:xfrm>
            <a:off x="8003770" y="1989000"/>
            <a:ext cx="2898632" cy="2560045"/>
          </a:xfrm>
          <a:prstGeom prst="rect">
            <a:avLst/>
          </a:prstGeom>
        </p:spPr>
      </p:pic>
      <p:sp>
        <p:nvSpPr>
          <p:cNvPr id="9" name="Prostokąt 8" descr="&quot; &quot;">
            <a:extLst>
              <a:ext uri="{FF2B5EF4-FFF2-40B4-BE49-F238E27FC236}">
                <a16:creationId xmlns:a16="http://schemas.microsoft.com/office/drawing/2014/main" id="{3F9CCDEA-00AE-474F-1E56-FDEBEA286C32}"/>
              </a:ext>
            </a:extLst>
          </p:cNvPr>
          <p:cNvSpPr/>
          <p:nvPr/>
        </p:nvSpPr>
        <p:spPr>
          <a:xfrm>
            <a:off x="4341000" y="5229000"/>
            <a:ext cx="7851000" cy="1022942"/>
          </a:xfrm>
          <a:prstGeom prst="rect">
            <a:avLst/>
          </a:prstGeom>
          <a:solidFill>
            <a:srgbClr val="0049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534988"/>
            <a:r>
              <a:rPr lang="pl-PL" sz="2000" dirty="0"/>
              <a:t>Nie każdy aparat słuchowy współpracuje z pętlą indukcyjną lub gdy są zakłócenia, alternatywnie można korzystać z komunikatorów internetowych. Student będzie słyszał nas w swoim aparacie.</a:t>
            </a:r>
          </a:p>
        </p:txBody>
      </p:sp>
      <p:sp>
        <p:nvSpPr>
          <p:cNvPr id="11" name="Symbol zastępczy numeru slajdu 10">
            <a:extLst>
              <a:ext uri="{FF2B5EF4-FFF2-40B4-BE49-F238E27FC236}">
                <a16:creationId xmlns:a16="http://schemas.microsoft.com/office/drawing/2014/main" id="{89D0BDCE-3B99-2A1F-1C99-32BBFA1173B1}"/>
              </a:ext>
            </a:extLst>
          </p:cNvPr>
          <p:cNvSpPr>
            <a:spLocks noGrp="1"/>
          </p:cNvSpPr>
          <p:nvPr>
            <p:ph type="sldNum" sz="quarter" idx="12"/>
          </p:nvPr>
        </p:nvSpPr>
        <p:spPr>
          <a:xfrm>
            <a:off x="9453086" y="6492875"/>
            <a:ext cx="2743200" cy="365125"/>
          </a:xfrm>
        </p:spPr>
        <p:txBody>
          <a:bodyPr/>
          <a:lstStyle/>
          <a:p>
            <a:fld id="{C0DE7FCD-74FC-4D3A-9665-54A6D3DBFCED}" type="slidenum">
              <a:rPr lang="pl-PL" smtClean="0"/>
              <a:t>46</a:t>
            </a:fld>
            <a:endParaRPr lang="pl-PL" dirty="0"/>
          </a:p>
        </p:txBody>
      </p:sp>
      <p:pic>
        <p:nvPicPr>
          <p:cNvPr id="10" name="Obraz 9">
            <a:extLst>
              <a:ext uri="{FF2B5EF4-FFF2-40B4-BE49-F238E27FC236}">
                <a16:creationId xmlns:a16="http://schemas.microsoft.com/office/drawing/2014/main" id="{B4C0CC7C-8CC7-427A-FC2A-A731F6D3973E}"/>
              </a:ext>
              <a:ext uri="{C183D7F6-B498-43B3-948B-1728B52AA6E4}">
                <adec:decorative xmlns:adec="http://schemas.microsoft.com/office/drawing/2017/decorative" val="1"/>
              </a:ext>
            </a:extLst>
          </p:cNvPr>
          <p:cNvPicPr>
            <a:picLocks noChangeAspect="1"/>
          </p:cNvPicPr>
          <p:nvPr/>
        </p:nvPicPr>
        <p:blipFill>
          <a:blip r:embed="rId6" cstate="print">
            <a:biLevel thresh="25000"/>
            <a:extLst>
              <a:ext uri="{28A0092B-C50C-407E-A947-70E740481C1C}">
                <a14:useLocalDpi xmlns:a14="http://schemas.microsoft.com/office/drawing/2010/main" val="0"/>
              </a:ext>
            </a:extLst>
          </a:blip>
          <a:stretch>
            <a:fillRect/>
          </a:stretch>
        </p:blipFill>
        <p:spPr>
          <a:xfrm>
            <a:off x="4251000" y="5308971"/>
            <a:ext cx="772617" cy="772617"/>
          </a:xfrm>
          <a:prstGeom prst="rect">
            <a:avLst/>
          </a:prstGeom>
        </p:spPr>
      </p:pic>
    </p:spTree>
    <p:extLst>
      <p:ext uri="{BB962C8B-B14F-4D97-AF65-F5344CB8AC3E}">
        <p14:creationId xmlns:p14="http://schemas.microsoft.com/office/powerpoint/2010/main" val="202027237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ytuł 1">
            <a:extLst>
              <a:ext uri="{FF2B5EF4-FFF2-40B4-BE49-F238E27FC236}">
                <a16:creationId xmlns:a16="http://schemas.microsoft.com/office/drawing/2014/main" id="{2AF12727-7B04-E943-F3DD-7377E4204E9C}"/>
              </a:ext>
            </a:extLst>
          </p:cNvPr>
          <p:cNvSpPr txBox="1">
            <a:spLocks noGrp="1"/>
          </p:cNvSpPr>
          <p:nvPr>
            <p:ph type="title"/>
          </p:nvPr>
        </p:nvSpPr>
        <p:spPr>
          <a:xfrm>
            <a:off x="0" y="-14816"/>
            <a:ext cx="9187497" cy="662782"/>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pl-PL" sz="3600" b="1" dirty="0">
                <a:latin typeface="+mn-lt"/>
              </a:rPr>
              <a:t>Rozwiązania ułatwiające słyszenie (2 z 2)</a:t>
            </a:r>
          </a:p>
        </p:txBody>
      </p:sp>
      <p:sp>
        <p:nvSpPr>
          <p:cNvPr id="3" name="Symbol zastępczy zawartości 2">
            <a:extLst>
              <a:ext uri="{FF2B5EF4-FFF2-40B4-BE49-F238E27FC236}">
                <a16:creationId xmlns:a16="http://schemas.microsoft.com/office/drawing/2014/main" id="{6F3A4C4A-655C-451B-D827-995376AFFDF6}"/>
              </a:ext>
            </a:extLst>
          </p:cNvPr>
          <p:cNvSpPr>
            <a:spLocks noGrp="1"/>
          </p:cNvSpPr>
          <p:nvPr>
            <p:ph idx="1"/>
          </p:nvPr>
        </p:nvSpPr>
        <p:spPr>
          <a:xfrm>
            <a:off x="-1" y="902024"/>
            <a:ext cx="6282254" cy="4101976"/>
          </a:xfrm>
        </p:spPr>
        <p:txBody>
          <a:bodyPr vert="horz" lIns="91440" tIns="45720" rIns="91440" bIns="45720" rtlCol="0" anchor="t">
            <a:noAutofit/>
          </a:bodyPr>
          <a:lstStyle/>
          <a:p>
            <a:pPr marL="358775" indent="-179070">
              <a:lnSpc>
                <a:spcPct val="150000"/>
              </a:lnSpc>
              <a:spcBef>
                <a:spcPts val="600"/>
              </a:spcBef>
              <a:buFont typeface="Wingdings" panose="05000000000000000000" pitchFamily="2" charset="2"/>
              <a:buChar char="§"/>
            </a:pPr>
            <a:r>
              <a:rPr lang="pl-PL" altLang="pl-PL" sz="2000" b="1" dirty="0"/>
              <a:t>mikro pętla indukcyjna </a:t>
            </a:r>
            <a:r>
              <a:rPr lang="pl-PL" altLang="pl-PL" sz="2000" dirty="0"/>
              <a:t>w długopisie z wbudowanym mikrofonem, współpracująca z aparatem słuchowym przez </a:t>
            </a:r>
            <a:r>
              <a:rPr lang="en-AU" altLang="pl-PL" sz="2000" dirty="0"/>
              <a:t>Bluetooth</a:t>
            </a:r>
            <a:r>
              <a:rPr lang="pl-PL" altLang="pl-PL" sz="2000" dirty="0"/>
              <a:t>, sprawdza się np. przy pracy w grupie;</a:t>
            </a:r>
            <a:endParaRPr lang="pl-PL" altLang="pl-PL" sz="2000" dirty="0">
              <a:cs typeface="Arial"/>
            </a:endParaRPr>
          </a:p>
          <a:p>
            <a:pPr marL="358775" indent="-179070">
              <a:lnSpc>
                <a:spcPct val="150000"/>
              </a:lnSpc>
              <a:spcBef>
                <a:spcPts val="600"/>
              </a:spcBef>
              <a:buFont typeface="Wingdings" panose="05000000000000000000" pitchFamily="2" charset="2"/>
              <a:buChar char="§"/>
            </a:pPr>
            <a:r>
              <a:rPr lang="pl-PL" altLang="pl-PL" sz="2000" dirty="0"/>
              <a:t>dzisiejsze </a:t>
            </a:r>
            <a:r>
              <a:rPr lang="pl-PL" altLang="pl-PL" sz="2000" b="1" dirty="0"/>
              <a:t>aparaty słuchowe </a:t>
            </a:r>
            <a:r>
              <a:rPr lang="pl-PL" altLang="pl-PL" sz="2000" dirty="0"/>
              <a:t>umożliwiają prowadzenie rozmów telefonicznych bez tradycyjnego przykładania telefonu do ucha;</a:t>
            </a:r>
            <a:endParaRPr lang="pl-PL" altLang="pl-PL" sz="2000" dirty="0">
              <a:cs typeface="Arial"/>
            </a:endParaRPr>
          </a:p>
          <a:p>
            <a:pPr marL="358775" indent="-179070">
              <a:lnSpc>
                <a:spcPct val="150000"/>
              </a:lnSpc>
              <a:spcBef>
                <a:spcPts val="600"/>
              </a:spcBef>
              <a:buFont typeface="Wingdings" panose="05000000000000000000" pitchFamily="2" charset="2"/>
              <a:buChar char="§"/>
            </a:pPr>
            <a:r>
              <a:rPr lang="pl-PL" altLang="pl-PL" sz="2000" dirty="0"/>
              <a:t>UJK  posiada wykupiony </a:t>
            </a:r>
            <a:r>
              <a:rPr lang="pl-PL" altLang="pl-PL" sz="2000" b="1" dirty="0"/>
              <a:t>abonament tłumacza PJM on-line</a:t>
            </a:r>
            <a:r>
              <a:rPr lang="pl-PL" altLang="pl-PL" sz="2000" dirty="0"/>
              <a:t>; </a:t>
            </a:r>
            <a:endParaRPr lang="pl-PL" sz="2000" dirty="0">
              <a:latin typeface="Arial" panose="020B0604020202020204" pitchFamily="34" charset="0"/>
              <a:cs typeface="Arial" panose="020B0604020202020204" pitchFamily="34" charset="0"/>
            </a:endParaRPr>
          </a:p>
        </p:txBody>
      </p:sp>
      <p:pic>
        <p:nvPicPr>
          <p:cNvPr id="6" name="Obraz 5" descr="Pętla indukcyjna wbudowana w długopis">
            <a:extLst>
              <a:ext uri="{FF2B5EF4-FFF2-40B4-BE49-F238E27FC236}">
                <a16:creationId xmlns:a16="http://schemas.microsoft.com/office/drawing/2014/main" id="{89579D8A-1263-2B91-D75A-4374B37D9CC0}"/>
              </a:ext>
            </a:extLst>
          </p:cNvPr>
          <p:cNvPicPr>
            <a:picLocks noChangeAspect="1"/>
          </p:cNvPicPr>
          <p:nvPr/>
        </p:nvPicPr>
        <p:blipFill>
          <a:blip r:embed="rId2"/>
          <a:stretch>
            <a:fillRect/>
          </a:stretch>
        </p:blipFill>
        <p:spPr>
          <a:xfrm>
            <a:off x="6051001" y="582944"/>
            <a:ext cx="3060000" cy="2109818"/>
          </a:xfrm>
          <a:prstGeom prst="rect">
            <a:avLst/>
          </a:prstGeom>
        </p:spPr>
      </p:pic>
      <p:pic>
        <p:nvPicPr>
          <p:cNvPr id="5" name="Symbol zastępczy zawartości 6" descr="Grafika przedstawia symbol pętli Indukcyjnej">
            <a:extLst>
              <a:ext uri="{FF2B5EF4-FFF2-40B4-BE49-F238E27FC236}">
                <a16:creationId xmlns:a16="http://schemas.microsoft.com/office/drawing/2014/main" id="{36FC9763-770E-BA6D-2337-5CEFF6693EC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36000" y="582944"/>
            <a:ext cx="1979999" cy="2035152"/>
          </a:xfrm>
          <a:prstGeom prst="rect">
            <a:avLst/>
          </a:prstGeom>
        </p:spPr>
      </p:pic>
      <p:pic>
        <p:nvPicPr>
          <p:cNvPr id="16" name="Obraz 15" descr="tłumaczka języka migowego prowadzi rozmowę online">
            <a:extLst>
              <a:ext uri="{FF2B5EF4-FFF2-40B4-BE49-F238E27FC236}">
                <a16:creationId xmlns:a16="http://schemas.microsoft.com/office/drawing/2014/main" id="{029C20C6-93C1-3F41-E498-CC13854B07A4}"/>
              </a:ext>
            </a:extLst>
          </p:cNvPr>
          <p:cNvPicPr>
            <a:picLocks noChangeAspect="1"/>
          </p:cNvPicPr>
          <p:nvPr/>
        </p:nvPicPr>
        <p:blipFill>
          <a:blip r:embed="rId4"/>
          <a:stretch>
            <a:fillRect/>
          </a:stretch>
        </p:blipFill>
        <p:spPr>
          <a:xfrm>
            <a:off x="6507252" y="2838199"/>
            <a:ext cx="4808747" cy="2300801"/>
          </a:xfrm>
          <a:prstGeom prst="rect">
            <a:avLst/>
          </a:prstGeom>
        </p:spPr>
      </p:pic>
      <p:sp>
        <p:nvSpPr>
          <p:cNvPr id="8" name="Prostokąt 7" descr="&quot; &quot;">
            <a:extLst>
              <a:ext uri="{FF2B5EF4-FFF2-40B4-BE49-F238E27FC236}">
                <a16:creationId xmlns:a16="http://schemas.microsoft.com/office/drawing/2014/main" id="{52D1A60A-14BE-9EEB-4054-DB191487F542}"/>
              </a:ext>
            </a:extLst>
          </p:cNvPr>
          <p:cNvSpPr/>
          <p:nvPr/>
        </p:nvSpPr>
        <p:spPr>
          <a:xfrm>
            <a:off x="5197976" y="5483760"/>
            <a:ext cx="6988950" cy="712149"/>
          </a:xfrm>
          <a:prstGeom prst="rect">
            <a:avLst/>
          </a:prstGeom>
          <a:solidFill>
            <a:srgbClr val="0049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720000"/>
            <a:r>
              <a:rPr lang="pl-PL" sz="2000" dirty="0"/>
              <a:t>Studenci niesłyszący będą umieli czytać, ale nie wszyscy niesłyszący będą posiadać taką umiejętność</a:t>
            </a:r>
          </a:p>
        </p:txBody>
      </p:sp>
      <p:sp>
        <p:nvSpPr>
          <p:cNvPr id="10" name="Symbol zastępczy numeru slajdu 9">
            <a:extLst>
              <a:ext uri="{FF2B5EF4-FFF2-40B4-BE49-F238E27FC236}">
                <a16:creationId xmlns:a16="http://schemas.microsoft.com/office/drawing/2014/main" id="{CA980267-39A0-8907-352D-71695658F8C2}"/>
              </a:ext>
            </a:extLst>
          </p:cNvPr>
          <p:cNvSpPr>
            <a:spLocks noGrp="1"/>
          </p:cNvSpPr>
          <p:nvPr>
            <p:ph type="sldNum" sz="quarter" idx="12"/>
          </p:nvPr>
        </p:nvSpPr>
        <p:spPr>
          <a:xfrm>
            <a:off x="9448800" y="6449483"/>
            <a:ext cx="2743200" cy="365125"/>
          </a:xfrm>
        </p:spPr>
        <p:txBody>
          <a:bodyPr/>
          <a:lstStyle/>
          <a:p>
            <a:fld id="{C0DE7FCD-74FC-4D3A-9665-54A6D3DBFCED}" type="slidenum">
              <a:rPr lang="pl-PL" smtClean="0"/>
              <a:t>47</a:t>
            </a:fld>
            <a:endParaRPr lang="pl-PL" dirty="0"/>
          </a:p>
        </p:txBody>
      </p:sp>
      <p:pic>
        <p:nvPicPr>
          <p:cNvPr id="9" name="Obraz 8">
            <a:extLst>
              <a:ext uri="{FF2B5EF4-FFF2-40B4-BE49-F238E27FC236}">
                <a16:creationId xmlns:a16="http://schemas.microsoft.com/office/drawing/2014/main" id="{C3638C7F-3203-362B-491F-7FDA0E52E6D0}"/>
              </a:ext>
              <a:ext uri="{C183D7F6-B498-43B3-948B-1728B52AA6E4}">
                <adec:decorative xmlns:adec="http://schemas.microsoft.com/office/drawing/2017/decorative" val="1"/>
              </a:ext>
            </a:extLst>
          </p:cNvPr>
          <p:cNvPicPr>
            <a:picLocks noChangeAspect="1"/>
          </p:cNvPicPr>
          <p:nvPr/>
        </p:nvPicPr>
        <p:blipFill>
          <a:blip r:embed="rId5" cstate="print">
            <a:biLevel thresh="25000"/>
            <a:extLst>
              <a:ext uri="{28A0092B-C50C-407E-A947-70E740481C1C}">
                <a14:useLocalDpi xmlns:a14="http://schemas.microsoft.com/office/drawing/2010/main" val="0"/>
              </a:ext>
            </a:extLst>
          </a:blip>
          <a:stretch>
            <a:fillRect/>
          </a:stretch>
        </p:blipFill>
        <p:spPr>
          <a:xfrm>
            <a:off x="5197977" y="5423292"/>
            <a:ext cx="772617" cy="772617"/>
          </a:xfrm>
          <a:prstGeom prst="rect">
            <a:avLst/>
          </a:prstGeom>
        </p:spPr>
      </p:pic>
    </p:spTree>
    <p:extLst>
      <p:ext uri="{BB962C8B-B14F-4D97-AF65-F5344CB8AC3E}">
        <p14:creationId xmlns:p14="http://schemas.microsoft.com/office/powerpoint/2010/main" val="48900459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F25DF3A-5D02-AF6E-464E-0DECC30A00BF}"/>
              </a:ext>
            </a:extLst>
          </p:cNvPr>
          <p:cNvSpPr>
            <a:spLocks noGrp="1"/>
          </p:cNvSpPr>
          <p:nvPr>
            <p:ph type="title"/>
          </p:nvPr>
        </p:nvSpPr>
        <p:spPr>
          <a:xfrm>
            <a:off x="0" y="18464"/>
            <a:ext cx="9123806" cy="710536"/>
          </a:xfrm>
        </p:spPr>
        <p:txBody>
          <a:bodyPr>
            <a:normAutofit/>
          </a:bodyPr>
          <a:lstStyle/>
          <a:p>
            <a:r>
              <a:rPr lang="pl-PL" sz="3600" b="1" dirty="0">
                <a:latin typeface="+mn-lt"/>
              </a:rPr>
              <a:t>Pomieszczenia cichej pracy w bibliotece</a:t>
            </a:r>
          </a:p>
        </p:txBody>
      </p:sp>
      <p:sp>
        <p:nvSpPr>
          <p:cNvPr id="13" name="Symbol zastępczy zawartości 2">
            <a:extLst>
              <a:ext uri="{FF2B5EF4-FFF2-40B4-BE49-F238E27FC236}">
                <a16:creationId xmlns:a16="http://schemas.microsoft.com/office/drawing/2014/main" id="{12A66E42-980E-6704-4664-8EC5367F0E5A}"/>
              </a:ext>
            </a:extLst>
          </p:cNvPr>
          <p:cNvSpPr>
            <a:spLocks noGrp="1"/>
          </p:cNvSpPr>
          <p:nvPr>
            <p:ph idx="1"/>
          </p:nvPr>
        </p:nvSpPr>
        <p:spPr>
          <a:xfrm>
            <a:off x="50237" y="754028"/>
            <a:ext cx="5466000" cy="3872355"/>
          </a:xfrm>
        </p:spPr>
        <p:txBody>
          <a:bodyPr>
            <a:normAutofit/>
          </a:bodyPr>
          <a:lstStyle/>
          <a:p>
            <a:pPr marL="179388" indent="-179388">
              <a:lnSpc>
                <a:spcPct val="150000"/>
              </a:lnSpc>
              <a:spcBef>
                <a:spcPts val="600"/>
              </a:spcBef>
              <a:buFont typeface="Wingdings" panose="05000000000000000000" pitchFamily="2" charset="2"/>
              <a:buChar char="§"/>
            </a:pPr>
            <a:r>
              <a:rPr lang="pl-PL" altLang="pl-PL" sz="2000" dirty="0"/>
              <a:t>w takich pomieszczeniach można łatwiej pracować, skupić się lub komunikować z osobami ze szczególnymi potrzebami;</a:t>
            </a:r>
          </a:p>
          <a:p>
            <a:pPr marL="179388" indent="-179388">
              <a:lnSpc>
                <a:spcPct val="150000"/>
              </a:lnSpc>
              <a:spcBef>
                <a:spcPts val="600"/>
              </a:spcBef>
              <a:buFont typeface="Wingdings" panose="05000000000000000000" pitchFamily="2" charset="2"/>
              <a:buChar char="§"/>
            </a:pPr>
            <a:r>
              <a:rPr lang="pl-PL" altLang="pl-PL" sz="2000" dirty="0"/>
              <a:t>jedno z pomieszczeń jest dostosowane do osób poruszających się na wózkach;</a:t>
            </a:r>
          </a:p>
          <a:p>
            <a:pPr marL="179388" indent="-179388">
              <a:lnSpc>
                <a:spcPct val="150000"/>
              </a:lnSpc>
              <a:spcBef>
                <a:spcPts val="600"/>
              </a:spcBef>
              <a:buFont typeface="Wingdings" panose="05000000000000000000" pitchFamily="2" charset="2"/>
              <a:buChar char="§"/>
            </a:pPr>
            <a:r>
              <a:rPr lang="pl-PL" altLang="pl-PL" sz="2000" dirty="0"/>
              <a:t>posiadają też możliwość podpięcia do zasilania urządzeń wspomagających.</a:t>
            </a:r>
          </a:p>
          <a:p>
            <a:pPr marL="0" indent="-180000">
              <a:lnSpc>
                <a:spcPct val="160000"/>
              </a:lnSpc>
              <a:spcBef>
                <a:spcPts val="600"/>
              </a:spcBef>
            </a:pPr>
            <a:endParaRPr lang="pl-PL" altLang="pl-PL" sz="2000" dirty="0"/>
          </a:p>
          <a:p>
            <a:pPr marL="0" indent="-180000">
              <a:lnSpc>
                <a:spcPct val="160000"/>
              </a:lnSpc>
              <a:spcBef>
                <a:spcPts val="600"/>
              </a:spcBef>
            </a:pPr>
            <a:endParaRPr lang="pl-PL" sz="2000" dirty="0"/>
          </a:p>
        </p:txBody>
      </p:sp>
      <p:pic>
        <p:nvPicPr>
          <p:cNvPr id="12" name="Obraz 11" descr="Zdjęcie pomieszczeń cichej pracy">
            <a:extLst>
              <a:ext uri="{FF2B5EF4-FFF2-40B4-BE49-F238E27FC236}">
                <a16:creationId xmlns:a16="http://schemas.microsoft.com/office/drawing/2014/main" id="{8DD0C84D-7794-8073-31F2-86E7C702AA7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01000" y="639000"/>
            <a:ext cx="6435000" cy="4826251"/>
          </a:xfrm>
          <a:prstGeom prst="rect">
            <a:avLst/>
          </a:prstGeom>
        </p:spPr>
      </p:pic>
      <p:sp>
        <p:nvSpPr>
          <p:cNvPr id="14" name="Prostokąt 13" descr="&quot; &quot;">
            <a:extLst>
              <a:ext uri="{FF2B5EF4-FFF2-40B4-BE49-F238E27FC236}">
                <a16:creationId xmlns:a16="http://schemas.microsoft.com/office/drawing/2014/main" id="{FDD8BD40-392F-E6ED-2568-B43BEB65C0D5}"/>
              </a:ext>
            </a:extLst>
          </p:cNvPr>
          <p:cNvSpPr/>
          <p:nvPr/>
        </p:nvSpPr>
        <p:spPr>
          <a:xfrm>
            <a:off x="0" y="5490279"/>
            <a:ext cx="5601000" cy="764508"/>
          </a:xfrm>
          <a:prstGeom prst="rect">
            <a:avLst/>
          </a:prstGeom>
          <a:solidFill>
            <a:srgbClr val="0049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720000"/>
            <a:r>
              <a:rPr lang="pl-PL" sz="2000" dirty="0"/>
              <a:t>Osobami, które łatwo się dekoncentrują są zwłaszcza studenci w spektrum autyzmu</a:t>
            </a:r>
          </a:p>
        </p:txBody>
      </p:sp>
      <p:sp>
        <p:nvSpPr>
          <p:cNvPr id="16" name="Symbol zastępczy numeru slajdu 15">
            <a:extLst>
              <a:ext uri="{FF2B5EF4-FFF2-40B4-BE49-F238E27FC236}">
                <a16:creationId xmlns:a16="http://schemas.microsoft.com/office/drawing/2014/main" id="{6FB4DEE1-2D28-3C94-FBEB-4A9D1800207A}"/>
              </a:ext>
            </a:extLst>
          </p:cNvPr>
          <p:cNvSpPr>
            <a:spLocks noGrp="1"/>
          </p:cNvSpPr>
          <p:nvPr>
            <p:ph type="sldNum" sz="quarter" idx="12"/>
          </p:nvPr>
        </p:nvSpPr>
        <p:spPr>
          <a:xfrm>
            <a:off x="9448800" y="6485984"/>
            <a:ext cx="2743200" cy="365125"/>
          </a:xfrm>
        </p:spPr>
        <p:txBody>
          <a:bodyPr/>
          <a:lstStyle/>
          <a:p>
            <a:fld id="{C0DE7FCD-74FC-4D3A-9665-54A6D3DBFCED}" type="slidenum">
              <a:rPr lang="pl-PL" smtClean="0"/>
              <a:t>48</a:t>
            </a:fld>
            <a:endParaRPr lang="pl-PL" dirty="0"/>
          </a:p>
        </p:txBody>
      </p:sp>
      <p:pic>
        <p:nvPicPr>
          <p:cNvPr id="15" name="Obraz 14">
            <a:extLst>
              <a:ext uri="{FF2B5EF4-FFF2-40B4-BE49-F238E27FC236}">
                <a16:creationId xmlns:a16="http://schemas.microsoft.com/office/drawing/2014/main" id="{F207F588-2467-C44D-0BF3-9A3574C55312}"/>
              </a:ext>
              <a:ext uri="{C183D7F6-B498-43B3-948B-1728B52AA6E4}">
                <adec:decorative xmlns:adec="http://schemas.microsoft.com/office/drawing/2017/decorative" val="1"/>
              </a:ext>
            </a:extLst>
          </p:cNvPr>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1" y="5482171"/>
            <a:ext cx="772617" cy="772617"/>
          </a:xfrm>
          <a:prstGeom prst="rect">
            <a:avLst/>
          </a:prstGeom>
        </p:spPr>
      </p:pic>
    </p:spTree>
    <p:extLst>
      <p:ext uri="{BB962C8B-B14F-4D97-AF65-F5344CB8AC3E}">
        <p14:creationId xmlns:p14="http://schemas.microsoft.com/office/powerpoint/2010/main" val="23701658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035B67F-A4E1-20DD-4C76-BD21175EA87D}"/>
              </a:ext>
            </a:extLst>
          </p:cNvPr>
          <p:cNvSpPr>
            <a:spLocks noGrp="1"/>
          </p:cNvSpPr>
          <p:nvPr>
            <p:ph type="title"/>
          </p:nvPr>
        </p:nvSpPr>
        <p:spPr>
          <a:xfrm>
            <a:off x="7423" y="18869"/>
            <a:ext cx="8814654" cy="662781"/>
          </a:xfrm>
        </p:spPr>
        <p:txBody>
          <a:bodyPr>
            <a:noAutofit/>
          </a:bodyPr>
          <a:lstStyle/>
          <a:p>
            <a:r>
              <a:rPr lang="pl-PL" sz="3600" b="1" dirty="0">
                <a:latin typeface="+mn-lt"/>
              </a:rPr>
              <a:t>Alternatywne formy komunikacji (1 z 2)</a:t>
            </a:r>
          </a:p>
        </p:txBody>
      </p:sp>
      <p:sp>
        <p:nvSpPr>
          <p:cNvPr id="3" name="Symbol zastępczy zawartości 2">
            <a:extLst>
              <a:ext uri="{FF2B5EF4-FFF2-40B4-BE49-F238E27FC236}">
                <a16:creationId xmlns:a16="http://schemas.microsoft.com/office/drawing/2014/main" id="{FC45F392-8D28-88A4-56C5-C1541A3CC065}"/>
              </a:ext>
            </a:extLst>
          </p:cNvPr>
          <p:cNvSpPr>
            <a:spLocks noGrp="1"/>
          </p:cNvSpPr>
          <p:nvPr>
            <p:ph idx="1"/>
          </p:nvPr>
        </p:nvSpPr>
        <p:spPr>
          <a:xfrm>
            <a:off x="24566" y="665347"/>
            <a:ext cx="12056434" cy="5400000"/>
          </a:xfrm>
        </p:spPr>
        <p:txBody>
          <a:bodyPr vert="horz" lIns="91440" tIns="45720" rIns="91440" bIns="45720" rtlCol="0" anchor="t">
            <a:noAutofit/>
          </a:bodyPr>
          <a:lstStyle/>
          <a:p>
            <a:pPr marL="358775" marR="1905" indent="-179070">
              <a:lnSpc>
                <a:spcPct val="150000"/>
              </a:lnSpc>
              <a:spcBef>
                <a:spcPts val="600"/>
              </a:spcBef>
              <a:buFont typeface="Wingdings" panose="05000000000000000000" pitchFamily="2" charset="2"/>
              <a:buChar char="§"/>
            </a:pPr>
            <a:r>
              <a:rPr lang="pl-PL" sz="2000" b="1" dirty="0"/>
              <a:t>alfabet </a:t>
            </a:r>
            <a:r>
              <a:rPr lang="pl-PL" sz="2000" b="1" dirty="0" err="1"/>
              <a:t>Lorma</a:t>
            </a:r>
            <a:r>
              <a:rPr lang="pl-PL" sz="2000" b="1" dirty="0"/>
              <a:t> </a:t>
            </a:r>
            <a:r>
              <a:rPr lang="pl-PL" sz="2000" dirty="0"/>
              <a:t>– przekazywanie poszczególnych znaków odbywa się poprzez dotykanie punktów na dłoni. </a:t>
            </a:r>
            <a:r>
              <a:rPr lang="en-US" sz="2000" noProof="0" dirty="0" err="1"/>
              <a:t>Lorm</a:t>
            </a:r>
            <a:r>
              <a:rPr lang="pl-PL" sz="2000" dirty="0"/>
              <a:t> jest wykorzystywany do komunikacji z osobami głuchoniewidomymi </a:t>
            </a:r>
            <a:r>
              <a:rPr lang="pl-PL" sz="2000" dirty="0">
                <a:hlinkClick r:id="rId2"/>
              </a:rPr>
              <a:t>video z alfabetem Lorma</a:t>
            </a:r>
            <a:endParaRPr lang="pl-PL" sz="2000" dirty="0">
              <a:cs typeface="Arial"/>
            </a:endParaRPr>
          </a:p>
          <a:p>
            <a:pPr marL="358775" marR="1905" indent="-179070">
              <a:lnSpc>
                <a:spcPct val="150000"/>
              </a:lnSpc>
              <a:spcBef>
                <a:spcPts val="600"/>
              </a:spcBef>
              <a:buFont typeface="Wingdings" panose="05000000000000000000" pitchFamily="2" charset="2"/>
              <a:buChar char="§"/>
            </a:pPr>
            <a:r>
              <a:rPr lang="pl-PL" sz="2000" b="1" dirty="0"/>
              <a:t>alfabet Braille’a </a:t>
            </a:r>
            <a:r>
              <a:rPr lang="pl-PL" sz="2000" dirty="0"/>
              <a:t>– system zapisu znaków przy pomocy sześciu wypukłych punktów </a:t>
            </a:r>
            <a:br>
              <a:rPr lang="pl-PL" sz="2000" dirty="0"/>
            </a:br>
            <a:r>
              <a:rPr lang="pl-PL" sz="2000" dirty="0"/>
              <a:t>w różnym układzie i odczytywany dotykiem. Coraz rzadziej wykorzystywany przez osoby niewidome ze względu na zastąpienie syntezą mowy. Bardzo istotny na etapie edukacji języka polskiego. Alfabet Braille’a służy do zapisania dowolnego języka posługującego się alfabetem łacińskim.</a:t>
            </a:r>
            <a:endParaRPr lang="pl-PL" sz="2000" dirty="0">
              <a:cs typeface="Arial"/>
            </a:endParaRPr>
          </a:p>
          <a:p>
            <a:pPr marL="358775" marR="1905" indent="-179070">
              <a:lnSpc>
                <a:spcPct val="150000"/>
              </a:lnSpc>
              <a:spcBef>
                <a:spcPts val="600"/>
              </a:spcBef>
              <a:buFont typeface="Wingdings" panose="05000000000000000000" pitchFamily="2" charset="2"/>
              <a:buChar char="§"/>
            </a:pPr>
            <a:r>
              <a:rPr lang="pl-PL" sz="2000" b="1" dirty="0"/>
              <a:t>czytnik ekranu </a:t>
            </a:r>
            <a:r>
              <a:rPr lang="pl-PL" sz="2000" dirty="0"/>
              <a:t>– program komputerowy, który rozpoznaje i interpretuje, a następnie przy pomocy syntezatora mowy odczytuje to, co znajduje się na ekranie komputera lub telefonu. Jest wykorzystywany przez osoby niewidome i słabowidzące. Jednym z darmowych rozwiązań jest aplikacja NVDA </a:t>
            </a:r>
            <a:r>
              <a:rPr lang="pl-PL" sz="2000" dirty="0">
                <a:hlinkClick r:id="rId3"/>
              </a:rPr>
              <a:t>https://www.nvda.pl/</a:t>
            </a:r>
            <a:r>
              <a:rPr lang="pl-PL" sz="2000" dirty="0"/>
              <a:t> .</a:t>
            </a:r>
            <a:endParaRPr lang="pl-PL" sz="2000" dirty="0">
              <a:cs typeface="Arial"/>
            </a:endParaRPr>
          </a:p>
          <a:p>
            <a:pPr marL="358775" marR="1905" indent="-179070">
              <a:lnSpc>
                <a:spcPct val="150000"/>
              </a:lnSpc>
              <a:spcBef>
                <a:spcPts val="600"/>
              </a:spcBef>
            </a:pPr>
            <a:endParaRPr lang="pl-PL" altLang="pl-PL" sz="2000" dirty="0">
              <a:cs typeface="Arial"/>
            </a:endParaRPr>
          </a:p>
          <a:p>
            <a:pPr marL="358775" marR="1905" indent="-179070">
              <a:lnSpc>
                <a:spcPct val="150000"/>
              </a:lnSpc>
              <a:spcBef>
                <a:spcPts val="600"/>
              </a:spcBef>
              <a:buNone/>
            </a:pPr>
            <a:endParaRPr lang="pl-PL" sz="2000" dirty="0">
              <a:cs typeface="Arial"/>
            </a:endParaRPr>
          </a:p>
          <a:p>
            <a:pPr marL="358775" indent="-179070">
              <a:lnSpc>
                <a:spcPct val="150000"/>
              </a:lnSpc>
              <a:spcBef>
                <a:spcPts val="600"/>
              </a:spcBef>
            </a:pPr>
            <a:endParaRPr lang="pl-PL" sz="2000" dirty="0">
              <a:cs typeface="Arial"/>
            </a:endParaRPr>
          </a:p>
        </p:txBody>
      </p:sp>
      <p:sp>
        <p:nvSpPr>
          <p:cNvPr id="5" name="Symbol zastępczy numeru slajdu 4">
            <a:extLst>
              <a:ext uri="{FF2B5EF4-FFF2-40B4-BE49-F238E27FC236}">
                <a16:creationId xmlns:a16="http://schemas.microsoft.com/office/drawing/2014/main" id="{BB70044F-CE7C-1103-8A0E-DF7D153530B4}"/>
              </a:ext>
            </a:extLst>
          </p:cNvPr>
          <p:cNvSpPr>
            <a:spLocks noGrp="1"/>
          </p:cNvSpPr>
          <p:nvPr>
            <p:ph type="sldNum" sz="quarter" idx="12"/>
          </p:nvPr>
        </p:nvSpPr>
        <p:spPr>
          <a:xfrm>
            <a:off x="9443623" y="6492875"/>
            <a:ext cx="2743200" cy="365125"/>
          </a:xfrm>
        </p:spPr>
        <p:txBody>
          <a:bodyPr/>
          <a:lstStyle/>
          <a:p>
            <a:fld id="{C0DE7FCD-74FC-4D3A-9665-54A6D3DBFCED}" type="slidenum">
              <a:rPr lang="pl-PL" smtClean="0"/>
              <a:t>49</a:t>
            </a:fld>
            <a:endParaRPr lang="pl-PL" dirty="0"/>
          </a:p>
        </p:txBody>
      </p:sp>
    </p:spTree>
    <p:extLst>
      <p:ext uri="{BB962C8B-B14F-4D97-AF65-F5344CB8AC3E}">
        <p14:creationId xmlns:p14="http://schemas.microsoft.com/office/powerpoint/2010/main" val="5074642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1463736-AACC-D4F6-5F70-38E6488CDD5A}"/>
              </a:ext>
            </a:extLst>
          </p:cNvPr>
          <p:cNvSpPr>
            <a:spLocks noGrp="1"/>
          </p:cNvSpPr>
          <p:nvPr>
            <p:ph type="title"/>
          </p:nvPr>
        </p:nvSpPr>
        <p:spPr>
          <a:xfrm>
            <a:off x="1" y="1"/>
            <a:ext cx="3936000" cy="684000"/>
          </a:xfrm>
        </p:spPr>
        <p:txBody>
          <a:bodyPr>
            <a:noAutofit/>
          </a:bodyPr>
          <a:lstStyle/>
          <a:p>
            <a:r>
              <a:rPr lang="pl-PL" sz="3600" b="1" dirty="0">
                <a:latin typeface="+mn-lt"/>
              </a:rPr>
              <a:t>Dostępny czyli:</a:t>
            </a:r>
          </a:p>
        </p:txBody>
      </p:sp>
      <p:sp>
        <p:nvSpPr>
          <p:cNvPr id="3" name="Symbol zastępczy zawartości 2">
            <a:extLst>
              <a:ext uri="{FF2B5EF4-FFF2-40B4-BE49-F238E27FC236}">
                <a16:creationId xmlns:a16="http://schemas.microsoft.com/office/drawing/2014/main" id="{8F5803D4-9BCB-0103-4095-3C4212A0FE9F}"/>
              </a:ext>
            </a:extLst>
          </p:cNvPr>
          <p:cNvSpPr>
            <a:spLocks noGrp="1"/>
          </p:cNvSpPr>
          <p:nvPr>
            <p:ph idx="1"/>
          </p:nvPr>
        </p:nvSpPr>
        <p:spPr>
          <a:xfrm>
            <a:off x="0" y="999000"/>
            <a:ext cx="7761000" cy="3195000"/>
          </a:xfrm>
        </p:spPr>
        <p:txBody>
          <a:bodyPr vert="horz" lIns="91440" tIns="45720" rIns="91440" bIns="45720" rtlCol="0" anchor="t">
            <a:normAutofit/>
          </a:bodyPr>
          <a:lstStyle/>
          <a:p>
            <a:pPr marL="358775" lvl="1" indent="-179070">
              <a:lnSpc>
                <a:spcPct val="150000"/>
              </a:lnSpc>
              <a:spcBef>
                <a:spcPts val="600"/>
              </a:spcBef>
              <a:buFont typeface="Wingdings" panose="05000000000000000000" pitchFamily="2" charset="2"/>
              <a:buChar char="§"/>
            </a:pPr>
            <a:r>
              <a:rPr lang="pl-PL" sz="2000" dirty="0"/>
              <a:t>taki, do którego można dojść bez przeszkód, na który można wejść stosunkowo łatwo;</a:t>
            </a:r>
          </a:p>
          <a:p>
            <a:pPr marL="358775" lvl="1" indent="-179070">
              <a:lnSpc>
                <a:spcPct val="150000"/>
              </a:lnSpc>
              <a:spcBef>
                <a:spcPts val="600"/>
              </a:spcBef>
              <a:buFont typeface="Wingdings" panose="05000000000000000000" pitchFamily="2" charset="2"/>
              <a:buChar char="§"/>
            </a:pPr>
            <a:r>
              <a:rPr lang="pl-PL" sz="2000" dirty="0"/>
              <a:t>nietrudny do zdobycia;</a:t>
            </a:r>
            <a:endParaRPr lang="pl-PL" sz="2000" dirty="0">
              <a:cs typeface="Arial"/>
            </a:endParaRPr>
          </a:p>
          <a:p>
            <a:pPr marL="358775" lvl="1" indent="-179070">
              <a:lnSpc>
                <a:spcPct val="150000"/>
              </a:lnSpc>
              <a:spcBef>
                <a:spcPts val="600"/>
              </a:spcBef>
              <a:buFont typeface="Wingdings" panose="05000000000000000000" pitchFamily="2" charset="2"/>
              <a:buChar char="§"/>
            </a:pPr>
            <a:r>
              <a:rPr lang="pl-PL" sz="2000" dirty="0"/>
              <a:t>łatwy do przyswojenia;</a:t>
            </a:r>
            <a:endParaRPr lang="pl-PL" sz="2000" dirty="0">
              <a:cs typeface="Arial"/>
            </a:endParaRPr>
          </a:p>
          <a:p>
            <a:pPr marL="358775" lvl="1" indent="-179070">
              <a:lnSpc>
                <a:spcPct val="150000"/>
              </a:lnSpc>
              <a:spcBef>
                <a:spcPts val="600"/>
              </a:spcBef>
              <a:buFont typeface="Wingdings" panose="05000000000000000000" pitchFamily="2" charset="2"/>
              <a:buChar char="§"/>
            </a:pPr>
            <a:r>
              <a:rPr lang="pl-PL" sz="2000" dirty="0"/>
              <a:t>z którym łatwo można nawiązać kontakt.</a:t>
            </a:r>
            <a:endParaRPr lang="pl-PL" sz="2000" dirty="0">
              <a:cs typeface="Arial"/>
            </a:endParaRPr>
          </a:p>
        </p:txBody>
      </p:sp>
      <p:sp>
        <p:nvSpPr>
          <p:cNvPr id="5" name="Symbol zastępczy numeru slajdu 4">
            <a:extLst>
              <a:ext uri="{FF2B5EF4-FFF2-40B4-BE49-F238E27FC236}">
                <a16:creationId xmlns:a16="http://schemas.microsoft.com/office/drawing/2014/main" id="{34B889C8-8EEE-43CF-45F2-446581D240C3}"/>
              </a:ext>
            </a:extLst>
          </p:cNvPr>
          <p:cNvSpPr>
            <a:spLocks noGrp="1"/>
          </p:cNvSpPr>
          <p:nvPr>
            <p:ph type="sldNum" sz="quarter" idx="12"/>
          </p:nvPr>
        </p:nvSpPr>
        <p:spPr>
          <a:xfrm>
            <a:off x="9448800" y="6492875"/>
            <a:ext cx="2743200" cy="365125"/>
          </a:xfrm>
        </p:spPr>
        <p:txBody>
          <a:bodyPr/>
          <a:lstStyle/>
          <a:p>
            <a:fld id="{C0DE7FCD-74FC-4D3A-9665-54A6D3DBFCED}" type="slidenum">
              <a:rPr lang="pl-PL" smtClean="0"/>
              <a:t>5</a:t>
            </a:fld>
            <a:endParaRPr lang="pl-PL" dirty="0"/>
          </a:p>
        </p:txBody>
      </p:sp>
      <p:pic>
        <p:nvPicPr>
          <p:cNvPr id="8" name="Obraz 7" descr="Obraz grupy osób, w tym z niepełnosprawnościami- pozujących do zdjęcia">
            <a:extLst>
              <a:ext uri="{FF2B5EF4-FFF2-40B4-BE49-F238E27FC236}">
                <a16:creationId xmlns:a16="http://schemas.microsoft.com/office/drawing/2014/main" id="{4D74C7D1-BBBB-12D5-164F-B13DCC60289E}"/>
              </a:ext>
              <a:ext uri="{C183D7F6-B498-43B3-948B-1728B52AA6E4}">
                <adec:decorative xmlns:adec="http://schemas.microsoft.com/office/drawing/2017/decorative" val="0"/>
              </a:ext>
            </a:extLst>
          </p:cNvPr>
          <p:cNvPicPr>
            <a:picLocks noChangeAspect="1"/>
          </p:cNvPicPr>
          <p:nvPr/>
        </p:nvPicPr>
        <p:blipFill>
          <a:blip r:embed="rId2"/>
          <a:stretch>
            <a:fillRect/>
          </a:stretch>
        </p:blipFill>
        <p:spPr>
          <a:xfrm>
            <a:off x="8256001" y="669544"/>
            <a:ext cx="3389471" cy="3373057"/>
          </a:xfrm>
          <a:prstGeom prst="rect">
            <a:avLst/>
          </a:prstGeom>
        </p:spPr>
      </p:pic>
    </p:spTree>
    <p:extLst>
      <p:ext uri="{BB962C8B-B14F-4D97-AF65-F5344CB8AC3E}">
        <p14:creationId xmlns:p14="http://schemas.microsoft.com/office/powerpoint/2010/main" val="385109047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035B67F-A4E1-20DD-4C76-BD21175EA87D}"/>
              </a:ext>
            </a:extLst>
          </p:cNvPr>
          <p:cNvSpPr>
            <a:spLocks noGrp="1"/>
          </p:cNvSpPr>
          <p:nvPr>
            <p:ph type="title"/>
          </p:nvPr>
        </p:nvSpPr>
        <p:spPr>
          <a:xfrm>
            <a:off x="20486" y="15583"/>
            <a:ext cx="8814654" cy="634465"/>
          </a:xfrm>
        </p:spPr>
        <p:txBody>
          <a:bodyPr>
            <a:noAutofit/>
          </a:bodyPr>
          <a:lstStyle/>
          <a:p>
            <a:r>
              <a:rPr lang="pl-PL" sz="3600" b="1" dirty="0">
                <a:latin typeface="+mn-lt"/>
              </a:rPr>
              <a:t>Alternatywne formy komunikacji (2 z 2)</a:t>
            </a:r>
          </a:p>
        </p:txBody>
      </p:sp>
      <p:sp>
        <p:nvSpPr>
          <p:cNvPr id="3" name="Symbol zastępczy zawartości 2">
            <a:extLst>
              <a:ext uri="{FF2B5EF4-FFF2-40B4-BE49-F238E27FC236}">
                <a16:creationId xmlns:a16="http://schemas.microsoft.com/office/drawing/2014/main" id="{FC45F392-8D28-88A4-56C5-C1541A3CC065}"/>
              </a:ext>
            </a:extLst>
          </p:cNvPr>
          <p:cNvSpPr>
            <a:spLocks noGrp="1"/>
          </p:cNvSpPr>
          <p:nvPr>
            <p:ph idx="1"/>
          </p:nvPr>
        </p:nvSpPr>
        <p:spPr>
          <a:xfrm>
            <a:off x="20486" y="762951"/>
            <a:ext cx="12171514" cy="2576049"/>
          </a:xfrm>
        </p:spPr>
        <p:txBody>
          <a:bodyPr>
            <a:noAutofit/>
          </a:bodyPr>
          <a:lstStyle/>
          <a:p>
            <a:pPr marL="357188" marR="874" indent="-177800">
              <a:lnSpc>
                <a:spcPct val="150000"/>
              </a:lnSpc>
              <a:spcBef>
                <a:spcPts val="600"/>
              </a:spcBef>
              <a:buFont typeface="Wingdings" panose="05000000000000000000" pitchFamily="2" charset="2"/>
              <a:buChar char="§"/>
            </a:pPr>
            <a:r>
              <a:rPr lang="pl-PL" sz="2000" b="1" dirty="0"/>
              <a:t>Polski Język Migowy (PJM) </a:t>
            </a:r>
            <a:r>
              <a:rPr lang="pl-PL" sz="2000" dirty="0"/>
              <a:t>– język migowy, którym posługują się głusi Polacy. Jest pełnoprawnym językiem, posiada wszystkie cechy języka. Charakteryzuje się gramatyką wizualno-przestrzenną – czyli zamiganie jakiegoś znaku w konkretnym miejscu nadaje mu dodatkowe znaczenie (wykorzystywane np. do określenia czasu).</a:t>
            </a:r>
          </a:p>
          <a:p>
            <a:pPr marL="357188" marR="874" indent="-177800">
              <a:lnSpc>
                <a:spcPct val="150000"/>
              </a:lnSpc>
              <a:spcBef>
                <a:spcPts val="600"/>
              </a:spcBef>
              <a:buFont typeface="Wingdings" panose="05000000000000000000" pitchFamily="2" charset="2"/>
              <a:buChar char="§"/>
            </a:pPr>
            <a:r>
              <a:rPr lang="pl-PL" sz="2000" b="1" dirty="0"/>
              <a:t>System Językowo-Migowy (SJM) </a:t>
            </a:r>
            <a:r>
              <a:rPr lang="pl-PL" sz="2000" dirty="0"/>
              <a:t>– subkod języka polskiego. Do migania w ten sposób wykorzystywane są znaki PJM połączone gramatyką języka polskiego. Sposób komunikacji właściwie niewykorzystywany przez głuchych.</a:t>
            </a:r>
          </a:p>
        </p:txBody>
      </p:sp>
      <p:pic>
        <p:nvPicPr>
          <p:cNvPr id="7" name="Obraz 6" descr="piktogram PJM - Polski język migowy ">
            <a:extLst>
              <a:ext uri="{FF2B5EF4-FFF2-40B4-BE49-F238E27FC236}">
                <a16:creationId xmlns:a16="http://schemas.microsoft.com/office/drawing/2014/main" id="{727B2F21-B13A-858A-2D91-A4C53D586D99}"/>
              </a:ext>
            </a:extLst>
          </p:cNvPr>
          <p:cNvPicPr>
            <a:picLocks noChangeAspect="1"/>
          </p:cNvPicPr>
          <p:nvPr/>
        </p:nvPicPr>
        <p:blipFill>
          <a:blip r:embed="rId2"/>
          <a:stretch>
            <a:fillRect/>
          </a:stretch>
        </p:blipFill>
        <p:spPr>
          <a:xfrm>
            <a:off x="4830378" y="3434297"/>
            <a:ext cx="2531244" cy="2484885"/>
          </a:xfrm>
          <a:prstGeom prst="rect">
            <a:avLst/>
          </a:prstGeom>
        </p:spPr>
      </p:pic>
      <p:sp>
        <p:nvSpPr>
          <p:cNvPr id="5" name="Symbol zastępczy numeru slajdu 4">
            <a:extLst>
              <a:ext uri="{FF2B5EF4-FFF2-40B4-BE49-F238E27FC236}">
                <a16:creationId xmlns:a16="http://schemas.microsoft.com/office/drawing/2014/main" id="{522D3564-FFE7-79FB-D6BA-918A3E61E7A5}"/>
              </a:ext>
            </a:extLst>
          </p:cNvPr>
          <p:cNvSpPr>
            <a:spLocks noGrp="1"/>
          </p:cNvSpPr>
          <p:nvPr>
            <p:ph type="sldNum" sz="quarter" idx="12"/>
          </p:nvPr>
        </p:nvSpPr>
        <p:spPr>
          <a:xfrm>
            <a:off x="9448800" y="6492875"/>
            <a:ext cx="2743200" cy="365125"/>
          </a:xfrm>
        </p:spPr>
        <p:txBody>
          <a:bodyPr/>
          <a:lstStyle/>
          <a:p>
            <a:fld id="{C0DE7FCD-74FC-4D3A-9665-54A6D3DBFCED}" type="slidenum">
              <a:rPr lang="pl-PL" smtClean="0"/>
              <a:t>50</a:t>
            </a:fld>
            <a:endParaRPr lang="pl-PL" dirty="0"/>
          </a:p>
        </p:txBody>
      </p:sp>
    </p:spTree>
    <p:extLst>
      <p:ext uri="{BB962C8B-B14F-4D97-AF65-F5344CB8AC3E}">
        <p14:creationId xmlns:p14="http://schemas.microsoft.com/office/powerpoint/2010/main" val="262991481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AABC5BB7-6878-DD0B-53E0-3A5AF2DE4B70}"/>
              </a:ext>
            </a:extLst>
          </p:cNvPr>
          <p:cNvSpPr>
            <a:spLocks noGrp="1"/>
          </p:cNvSpPr>
          <p:nvPr>
            <p:ph type="title"/>
          </p:nvPr>
        </p:nvSpPr>
        <p:spPr>
          <a:xfrm>
            <a:off x="135871" y="-1800"/>
            <a:ext cx="9206422" cy="639000"/>
          </a:xfrm>
        </p:spPr>
        <p:txBody>
          <a:bodyPr/>
          <a:lstStyle/>
          <a:p>
            <a:pPr rtl="0"/>
            <a:r>
              <a:rPr lang="pl-PL" sz="3600" b="1" dirty="0">
                <a:latin typeface="+mn-lt"/>
              </a:rPr>
              <a:t>Udogodnienia dla studentów (1 z 9)</a:t>
            </a:r>
          </a:p>
        </p:txBody>
      </p:sp>
      <p:sp>
        <p:nvSpPr>
          <p:cNvPr id="6" name="Symbol zastępczy tekstu 2">
            <a:extLst>
              <a:ext uri="{FF2B5EF4-FFF2-40B4-BE49-F238E27FC236}">
                <a16:creationId xmlns:a16="http://schemas.microsoft.com/office/drawing/2014/main" id="{C047E964-87FE-3BBA-F55E-1188C6DCAB27}"/>
              </a:ext>
            </a:extLst>
          </p:cNvPr>
          <p:cNvSpPr>
            <a:spLocks noGrp="1"/>
          </p:cNvSpPr>
          <p:nvPr>
            <p:ph type="body" sz="quarter" idx="10"/>
          </p:nvPr>
        </p:nvSpPr>
        <p:spPr>
          <a:xfrm>
            <a:off x="133488" y="896949"/>
            <a:ext cx="10530000" cy="639000"/>
          </a:xfrm>
        </p:spPr>
        <p:txBody>
          <a:bodyPr vert="horz" lIns="0" tIns="0" rIns="0" bIns="0" rtlCol="0">
            <a:noAutofit/>
          </a:bodyPr>
          <a:lstStyle/>
          <a:p>
            <a:pPr marL="0" indent="0">
              <a:lnSpc>
                <a:spcPct val="150000"/>
              </a:lnSpc>
              <a:spcBef>
                <a:spcPts val="1200"/>
              </a:spcBef>
              <a:buNone/>
            </a:pPr>
            <a:r>
              <a:rPr lang="pl-PL" sz="2000" b="1" dirty="0" err="1">
                <a:latin typeface="+mn-lt"/>
              </a:rPr>
              <a:t>Tyflotabliczki</a:t>
            </a:r>
            <a:r>
              <a:rPr lang="pl-PL" sz="2000" b="1" dirty="0">
                <a:latin typeface="+mn-lt"/>
              </a:rPr>
              <a:t>- </a:t>
            </a:r>
            <a:r>
              <a:rPr lang="pl-PL" sz="2000" dirty="0">
                <a:latin typeface="+mn-lt"/>
              </a:rPr>
              <a:t>Tabliczki informacyjne z kodem QR oraz opisem w alfabecie Braille’a nad klamkami</a:t>
            </a:r>
            <a:endParaRPr lang="pl-PL" sz="2000" b="1" dirty="0">
              <a:latin typeface="+mn-lt"/>
            </a:endParaRPr>
          </a:p>
        </p:txBody>
      </p:sp>
      <p:pic>
        <p:nvPicPr>
          <p:cNvPr id="4" name="Symbol zastępczy zawartości 9" descr="Przykład tabliczek tyflograficznych na uczelni nad klamką">
            <a:extLst>
              <a:ext uri="{FF2B5EF4-FFF2-40B4-BE49-F238E27FC236}">
                <a16:creationId xmlns:a16="http://schemas.microsoft.com/office/drawing/2014/main" id="{56DC9C2E-6B08-D15E-AF79-597A5534A39C}"/>
              </a:ext>
            </a:extLst>
          </p:cNvPr>
          <p:cNvPicPr>
            <a:picLocks noChangeAspect="1"/>
          </p:cNvPicPr>
          <p:nvPr/>
        </p:nvPicPr>
        <p:blipFill>
          <a:blip r:embed="rId2"/>
          <a:srcRect l="13107" t="5398" r="13716"/>
          <a:stretch>
            <a:fillRect/>
          </a:stretch>
        </p:blipFill>
        <p:spPr>
          <a:xfrm>
            <a:off x="133488" y="1627149"/>
            <a:ext cx="3745836" cy="3619806"/>
          </a:xfrm>
          <a:prstGeom prst="rect">
            <a:avLst/>
          </a:prstGeom>
        </p:spPr>
      </p:pic>
      <p:pic>
        <p:nvPicPr>
          <p:cNvPr id="3" name="Symbol zastępczy zawartości 11" descr="Przykład tabliczek tyflograficznych na uczelni na korytarzu">
            <a:extLst>
              <a:ext uri="{FF2B5EF4-FFF2-40B4-BE49-F238E27FC236}">
                <a16:creationId xmlns:a16="http://schemas.microsoft.com/office/drawing/2014/main" id="{D32D8EE8-1BE3-9D04-39B7-35127BD2C9FB}"/>
              </a:ext>
            </a:extLst>
          </p:cNvPr>
          <p:cNvPicPr>
            <a:picLocks noChangeAspect="1"/>
          </p:cNvPicPr>
          <p:nvPr/>
        </p:nvPicPr>
        <p:blipFill>
          <a:blip r:embed="rId3"/>
          <a:stretch>
            <a:fillRect/>
          </a:stretch>
        </p:blipFill>
        <p:spPr>
          <a:xfrm>
            <a:off x="4071000" y="1632292"/>
            <a:ext cx="4851620" cy="3629011"/>
          </a:xfrm>
          <a:prstGeom prst="rect">
            <a:avLst/>
          </a:prstGeom>
        </p:spPr>
      </p:pic>
      <p:pic>
        <p:nvPicPr>
          <p:cNvPr id="5" name="Obraz 4" descr="Przykład tabliczek tyflograficznych na uczelni na drzwiach">
            <a:extLst>
              <a:ext uri="{FF2B5EF4-FFF2-40B4-BE49-F238E27FC236}">
                <a16:creationId xmlns:a16="http://schemas.microsoft.com/office/drawing/2014/main" id="{71013F70-55A7-ED4F-FD7A-3EE907D8E574}"/>
              </a:ext>
            </a:extLst>
          </p:cNvPr>
          <p:cNvPicPr>
            <a:picLocks noChangeAspect="1"/>
          </p:cNvPicPr>
          <p:nvPr/>
        </p:nvPicPr>
        <p:blipFill>
          <a:blip r:embed="rId4"/>
          <a:srcRect t="5398"/>
          <a:stretch>
            <a:fillRect/>
          </a:stretch>
        </p:blipFill>
        <p:spPr>
          <a:xfrm>
            <a:off x="9198982" y="1614138"/>
            <a:ext cx="2862104" cy="3619807"/>
          </a:xfrm>
          <a:prstGeom prst="rect">
            <a:avLst/>
          </a:prstGeom>
        </p:spPr>
      </p:pic>
      <p:sp>
        <p:nvSpPr>
          <p:cNvPr id="10" name="Symbol zastępczy numeru slajdu 9">
            <a:extLst>
              <a:ext uri="{FF2B5EF4-FFF2-40B4-BE49-F238E27FC236}">
                <a16:creationId xmlns:a16="http://schemas.microsoft.com/office/drawing/2014/main" id="{338D517A-753B-59E4-962C-49E89D1CCBA2}"/>
              </a:ext>
            </a:extLst>
          </p:cNvPr>
          <p:cNvSpPr>
            <a:spLocks noGrp="1"/>
          </p:cNvSpPr>
          <p:nvPr>
            <p:ph type="sldNum" sz="quarter" idx="17"/>
          </p:nvPr>
        </p:nvSpPr>
        <p:spPr>
          <a:xfrm>
            <a:off x="11171755" y="6642556"/>
            <a:ext cx="1020245" cy="215444"/>
          </a:xfrm>
        </p:spPr>
        <p:txBody>
          <a:bodyPr/>
          <a:lstStyle/>
          <a:p>
            <a:fld id="{B6F15528-21DE-4FAA-801E-634DDDAF4B2B}" type="slidenum">
              <a:rPr lang="pl-PL" smtClean="0"/>
              <a:pPr/>
              <a:t>51</a:t>
            </a:fld>
            <a:endParaRPr lang="pl-PL" dirty="0"/>
          </a:p>
        </p:txBody>
      </p:sp>
    </p:spTree>
    <p:extLst>
      <p:ext uri="{BB962C8B-B14F-4D97-AF65-F5344CB8AC3E}">
        <p14:creationId xmlns:p14="http://schemas.microsoft.com/office/powerpoint/2010/main" val="370453317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AABC5BB7-6878-DD0B-53E0-3A5AF2DE4B70}"/>
              </a:ext>
            </a:extLst>
          </p:cNvPr>
          <p:cNvSpPr>
            <a:spLocks noGrp="1"/>
          </p:cNvSpPr>
          <p:nvPr>
            <p:ph type="title"/>
          </p:nvPr>
        </p:nvSpPr>
        <p:spPr>
          <a:xfrm>
            <a:off x="111000" y="-19954"/>
            <a:ext cx="9206422" cy="647479"/>
          </a:xfrm>
        </p:spPr>
        <p:txBody>
          <a:bodyPr/>
          <a:lstStyle/>
          <a:p>
            <a:pPr rtl="0"/>
            <a:r>
              <a:rPr lang="pl-PL" sz="3600" b="1" dirty="0">
                <a:latin typeface="+mn-lt"/>
              </a:rPr>
              <a:t>Udogodnienia dla studentów (2 z 9)</a:t>
            </a:r>
          </a:p>
        </p:txBody>
      </p:sp>
      <p:sp>
        <p:nvSpPr>
          <p:cNvPr id="11" name="Symbol zastępczy tekstu 4">
            <a:extLst>
              <a:ext uri="{FF2B5EF4-FFF2-40B4-BE49-F238E27FC236}">
                <a16:creationId xmlns:a16="http://schemas.microsoft.com/office/drawing/2014/main" id="{54184887-4E56-3837-8D47-5D384E3B423F}"/>
              </a:ext>
            </a:extLst>
          </p:cNvPr>
          <p:cNvSpPr>
            <a:spLocks noGrp="1"/>
          </p:cNvSpPr>
          <p:nvPr>
            <p:ph type="body" sz="quarter" idx="11"/>
          </p:nvPr>
        </p:nvSpPr>
        <p:spPr>
          <a:xfrm>
            <a:off x="2742" y="861392"/>
            <a:ext cx="7848258" cy="4725054"/>
          </a:xfrm>
        </p:spPr>
        <p:txBody>
          <a:bodyPr vert="horz" lIns="0" tIns="0" rIns="0" bIns="0" numCol="1" spcCol="540000" rtlCol="0" anchor="t">
            <a:noAutofit/>
          </a:bodyPr>
          <a:lstStyle/>
          <a:p>
            <a:pPr marL="179705" lvl="1" indent="0">
              <a:lnSpc>
                <a:spcPct val="150000"/>
              </a:lnSpc>
              <a:spcBef>
                <a:spcPts val="600"/>
              </a:spcBef>
              <a:buNone/>
            </a:pPr>
            <a:r>
              <a:rPr lang="pl-PL" sz="2000" b="1" dirty="0"/>
              <a:t>Przykład uniwersalnego projektowania</a:t>
            </a:r>
            <a:endParaRPr lang="pl-PL" sz="2000" dirty="0"/>
          </a:p>
          <a:p>
            <a:pPr marL="358775" lvl="1" indent="-179070">
              <a:lnSpc>
                <a:spcPct val="150000"/>
              </a:lnSpc>
              <a:spcBef>
                <a:spcPts val="600"/>
              </a:spcBef>
            </a:pPr>
            <a:r>
              <a:rPr lang="pl-PL" sz="2000" dirty="0"/>
              <a:t>stolik posiada wyprofilowany blat poprawiający komfort i ergonomię pracy zarówno użytkowników zdrowych jak i osoby poruszającej się na wózku;</a:t>
            </a:r>
          </a:p>
          <a:p>
            <a:pPr marL="358775" lvl="1" indent="-179070">
              <a:lnSpc>
                <a:spcPct val="150000"/>
              </a:lnSpc>
              <a:spcBef>
                <a:spcPts val="600"/>
              </a:spcBef>
            </a:pPr>
            <a:r>
              <a:rPr lang="pl-PL" sz="2000" dirty="0"/>
              <a:t>możliwość regulacji konta nachylenia blatu jak i regulacja wysokości blatu to kolejne elementy uniwersalnego zaprojektowania mebla.</a:t>
            </a:r>
            <a:endParaRPr lang="pl-PL" sz="2000" dirty="0">
              <a:cs typeface="Arial"/>
            </a:endParaRPr>
          </a:p>
        </p:txBody>
      </p:sp>
      <p:sp>
        <p:nvSpPr>
          <p:cNvPr id="7" name="Symbol zastępczy tekstu 4">
            <a:extLst>
              <a:ext uri="{FF2B5EF4-FFF2-40B4-BE49-F238E27FC236}">
                <a16:creationId xmlns:a16="http://schemas.microsoft.com/office/drawing/2014/main" id="{C23327EB-4534-6BDD-5E9F-5E6840D4EC8D}"/>
              </a:ext>
            </a:extLst>
          </p:cNvPr>
          <p:cNvSpPr txBox="1">
            <a:spLocks/>
          </p:cNvSpPr>
          <p:nvPr/>
        </p:nvSpPr>
        <p:spPr>
          <a:xfrm>
            <a:off x="154542" y="5755865"/>
            <a:ext cx="5941458" cy="300082"/>
          </a:xfrm>
          <a:prstGeom prst="rect">
            <a:avLst/>
          </a:prstGeom>
        </p:spPr>
        <p:txBody>
          <a:bodyPr lIns="0" tIns="0" rIns="0" bIns="0" numCol="1" spcCol="540000">
            <a:noAutofit/>
          </a:bodyPr>
          <a:lstStyle>
            <a:lvl1pPr marL="0" indent="0" algn="l" eaLnBrk="1" hangingPunct="1">
              <a:lnSpc>
                <a:spcPct val="115000"/>
              </a:lnSpc>
              <a:spcBef>
                <a:spcPts val="5200"/>
              </a:spcBef>
              <a:buFontTx/>
              <a:buNone/>
              <a:tabLst>
                <a:tab pos="720000" algn="l"/>
              </a:tabLst>
              <a:defRPr sz="3600">
                <a:solidFill>
                  <a:schemeClr val="tx1"/>
                </a:solidFill>
                <a:latin typeface="+mn-lt"/>
                <a:ea typeface="+mn-ea"/>
                <a:cs typeface="+mn-cs"/>
              </a:defRPr>
            </a:lvl1pPr>
            <a:lvl2pPr marL="572400" indent="-571500" algn="l" eaLnBrk="1" hangingPunct="1">
              <a:lnSpc>
                <a:spcPct val="115000"/>
              </a:lnSpc>
              <a:spcBef>
                <a:spcPts val="5000"/>
              </a:spcBef>
              <a:buClr>
                <a:schemeClr val="tx1"/>
              </a:buClr>
              <a:buSzPct val="120000"/>
              <a:buFont typeface="Wingdings" panose="05000000000000000000" pitchFamily="2" charset="2"/>
              <a:buChar char="§"/>
              <a:tabLst>
                <a:tab pos="648000" algn="l"/>
              </a:tabLst>
              <a:defRPr sz="3600">
                <a:solidFill>
                  <a:schemeClr val="tx1"/>
                </a:solidFill>
                <a:latin typeface="+mn-lt"/>
                <a:ea typeface="+mn-ea"/>
                <a:cs typeface="+mn-cs"/>
              </a:defRPr>
            </a:lvl2pPr>
            <a:lvl3pPr marL="504000" indent="-504000" algn="l" eaLnBrk="1" hangingPunct="1">
              <a:lnSpc>
                <a:spcPct val="115000"/>
              </a:lnSpc>
              <a:defRPr sz="3600">
                <a:solidFill>
                  <a:schemeClr val="tx1"/>
                </a:solidFill>
                <a:latin typeface="+mn-lt"/>
                <a:ea typeface="+mn-ea"/>
                <a:cs typeface="+mn-cs"/>
              </a:defRPr>
            </a:lvl3pPr>
            <a:lvl4pPr marL="504000" indent="-504000" algn="l" eaLnBrk="1" hangingPunct="1">
              <a:lnSpc>
                <a:spcPct val="115000"/>
              </a:lnSpc>
              <a:defRPr sz="3600">
                <a:solidFill>
                  <a:schemeClr val="tx1"/>
                </a:solidFill>
                <a:latin typeface="+mn-lt"/>
                <a:ea typeface="+mn-ea"/>
                <a:cs typeface="+mn-cs"/>
              </a:defRPr>
            </a:lvl4pPr>
            <a:lvl5pPr marL="504000" indent="-504000" algn="l" eaLnBrk="1" hangingPunct="1">
              <a:lnSpc>
                <a:spcPct val="115000"/>
              </a:lnSpc>
              <a:defRPr sz="3600">
                <a:solidFill>
                  <a:schemeClr val="tx1"/>
                </a:solidFill>
                <a:latin typeface="+mn-lt"/>
                <a:ea typeface="+mn-ea"/>
                <a:cs typeface="+mn-cs"/>
              </a:defRPr>
            </a:lvl5pPr>
            <a:lvl6pPr marL="2772739" eaLnBrk="1" hangingPunct="1">
              <a:defRPr>
                <a:latin typeface="+mn-lt"/>
                <a:ea typeface="+mn-ea"/>
                <a:cs typeface="+mn-cs"/>
              </a:defRPr>
            </a:lvl6pPr>
            <a:lvl7pPr marL="3327285" eaLnBrk="1" hangingPunct="1">
              <a:defRPr>
                <a:latin typeface="+mn-lt"/>
                <a:ea typeface="+mn-ea"/>
                <a:cs typeface="+mn-cs"/>
              </a:defRPr>
            </a:lvl7pPr>
            <a:lvl8pPr marL="3881833" eaLnBrk="1" hangingPunct="1">
              <a:defRPr>
                <a:latin typeface="+mn-lt"/>
                <a:ea typeface="+mn-ea"/>
                <a:cs typeface="+mn-cs"/>
              </a:defRPr>
            </a:lvl8pPr>
            <a:lvl9pPr marL="4436381" eaLnBrk="1" hangingPunct="1">
              <a:defRPr>
                <a:latin typeface="+mn-lt"/>
                <a:ea typeface="+mn-ea"/>
                <a:cs typeface="+mn-cs"/>
              </a:defRPr>
            </a:lvl9pPr>
          </a:lstStyle>
          <a:p>
            <a:pPr marL="366" lvl="1" indent="0">
              <a:buNone/>
            </a:pPr>
            <a:r>
              <a:rPr lang="pl-PL" sz="2000" dirty="0"/>
              <a:t>Na przykładzie Biblioteki Uniwersyteckiej UJK w Kielcach</a:t>
            </a:r>
          </a:p>
        </p:txBody>
      </p:sp>
      <p:graphicFrame>
        <p:nvGraphicFramePr>
          <p:cNvPr id="8" name="Obiekt 7" descr="Przykład uniwersalnie zaprojektowanego stolika, na przykład dla osób korzystających z wózka ">
            <a:extLst>
              <a:ext uri="{FF2B5EF4-FFF2-40B4-BE49-F238E27FC236}">
                <a16:creationId xmlns:a16="http://schemas.microsoft.com/office/drawing/2014/main" id="{DA9D1D04-1B64-79EB-BAE0-E0CC2E5449D3}"/>
              </a:ext>
            </a:extLst>
          </p:cNvPr>
          <p:cNvGraphicFramePr>
            <a:graphicFrameLocks noChangeAspect="1"/>
          </p:cNvGraphicFramePr>
          <p:nvPr>
            <p:extLst>
              <p:ext uri="{D42A27DB-BD31-4B8C-83A1-F6EECF244321}">
                <p14:modId xmlns:p14="http://schemas.microsoft.com/office/powerpoint/2010/main" val="2114630111"/>
              </p:ext>
            </p:extLst>
          </p:nvPr>
        </p:nvGraphicFramePr>
        <p:xfrm>
          <a:off x="7985598" y="779986"/>
          <a:ext cx="4051860" cy="5058155"/>
        </p:xfrm>
        <a:graphic>
          <a:graphicData uri="http://schemas.openxmlformats.org/presentationml/2006/ole">
            <mc:AlternateContent xmlns:mc="http://schemas.openxmlformats.org/markup-compatibility/2006">
              <mc:Choice xmlns:v="urn:schemas-microsoft-com:vml" Requires="v">
                <p:oleObj name="Obraz - mapa bitowa" r:id="rId2" imgW="7749720" imgH="9700200" progId="Paint.Picture">
                  <p:embed/>
                </p:oleObj>
              </mc:Choice>
              <mc:Fallback>
                <p:oleObj name="Obraz - mapa bitowa" r:id="rId2" imgW="7749720" imgH="9700200" progId="Paint.Picture">
                  <p:embed/>
                  <p:pic>
                    <p:nvPicPr>
                      <p:cNvPr id="8" name="Obiekt 7" descr="Przykład uniwersalnie zaprojektowanego stolika">
                        <a:extLst>
                          <a:ext uri="{FF2B5EF4-FFF2-40B4-BE49-F238E27FC236}">
                            <a16:creationId xmlns:a16="http://schemas.microsoft.com/office/drawing/2014/main" id="{DA9D1D04-1B64-79EB-BAE0-E0CC2E5449D3}"/>
                          </a:ext>
                        </a:extLst>
                      </p:cNvPr>
                      <p:cNvPicPr/>
                      <p:nvPr/>
                    </p:nvPicPr>
                    <p:blipFill>
                      <a:blip r:embed="rId3"/>
                      <a:stretch>
                        <a:fillRect/>
                      </a:stretch>
                    </p:blipFill>
                    <p:spPr>
                      <a:xfrm>
                        <a:off x="7985598" y="779986"/>
                        <a:ext cx="4051860" cy="5058155"/>
                      </a:xfrm>
                      <a:prstGeom prst="rect">
                        <a:avLst/>
                      </a:prstGeom>
                    </p:spPr>
                  </p:pic>
                </p:oleObj>
              </mc:Fallback>
            </mc:AlternateContent>
          </a:graphicData>
        </a:graphic>
      </p:graphicFrame>
      <p:sp>
        <p:nvSpPr>
          <p:cNvPr id="3" name="Symbol zastępczy numeru slajdu 2">
            <a:extLst>
              <a:ext uri="{FF2B5EF4-FFF2-40B4-BE49-F238E27FC236}">
                <a16:creationId xmlns:a16="http://schemas.microsoft.com/office/drawing/2014/main" id="{2E69872A-D247-9577-2B68-DF17DAB90F2E}"/>
              </a:ext>
            </a:extLst>
          </p:cNvPr>
          <p:cNvSpPr>
            <a:spLocks noGrp="1"/>
          </p:cNvSpPr>
          <p:nvPr>
            <p:ph type="sldNum" sz="quarter" idx="17"/>
          </p:nvPr>
        </p:nvSpPr>
        <p:spPr>
          <a:xfrm>
            <a:off x="11171755" y="6634945"/>
            <a:ext cx="1020245" cy="215444"/>
          </a:xfrm>
        </p:spPr>
        <p:txBody>
          <a:bodyPr/>
          <a:lstStyle/>
          <a:p>
            <a:fld id="{B6F15528-21DE-4FAA-801E-634DDDAF4B2B}" type="slidenum">
              <a:rPr lang="pl-PL" smtClean="0"/>
              <a:pPr/>
              <a:t>52</a:t>
            </a:fld>
            <a:endParaRPr lang="pl-PL" dirty="0"/>
          </a:p>
        </p:txBody>
      </p:sp>
    </p:spTree>
    <p:extLst>
      <p:ext uri="{BB962C8B-B14F-4D97-AF65-F5344CB8AC3E}">
        <p14:creationId xmlns:p14="http://schemas.microsoft.com/office/powerpoint/2010/main" val="73377174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AABC5BB7-6878-DD0B-53E0-3A5AF2DE4B70}"/>
              </a:ext>
            </a:extLst>
          </p:cNvPr>
          <p:cNvSpPr>
            <a:spLocks noGrp="1"/>
          </p:cNvSpPr>
          <p:nvPr>
            <p:ph type="title"/>
          </p:nvPr>
        </p:nvSpPr>
        <p:spPr>
          <a:xfrm>
            <a:off x="94888" y="0"/>
            <a:ext cx="9299422" cy="612843"/>
          </a:xfrm>
        </p:spPr>
        <p:txBody>
          <a:bodyPr/>
          <a:lstStyle/>
          <a:p>
            <a:pPr rtl="0"/>
            <a:r>
              <a:rPr lang="pl-PL" sz="3600" b="1" dirty="0">
                <a:latin typeface="+mn-lt"/>
              </a:rPr>
              <a:t>Udogodnienia dla studentów (3 z 9) </a:t>
            </a:r>
          </a:p>
        </p:txBody>
      </p:sp>
      <p:sp>
        <p:nvSpPr>
          <p:cNvPr id="11" name="Symbol zastępczy tekstu 4">
            <a:extLst>
              <a:ext uri="{FF2B5EF4-FFF2-40B4-BE49-F238E27FC236}">
                <a16:creationId xmlns:a16="http://schemas.microsoft.com/office/drawing/2014/main" id="{54184887-4E56-3837-8D47-5D384E3B423F}"/>
              </a:ext>
            </a:extLst>
          </p:cNvPr>
          <p:cNvSpPr>
            <a:spLocks noGrp="1"/>
          </p:cNvSpPr>
          <p:nvPr>
            <p:ph type="body" sz="quarter" idx="11"/>
          </p:nvPr>
        </p:nvSpPr>
        <p:spPr>
          <a:xfrm>
            <a:off x="16988" y="819000"/>
            <a:ext cx="8779012" cy="3060000"/>
          </a:xfrm>
        </p:spPr>
        <p:txBody>
          <a:bodyPr vert="horz" lIns="0" tIns="0" rIns="0" bIns="0" numCol="1" spcCol="540000" rtlCol="0" anchor="t">
            <a:noAutofit/>
          </a:bodyPr>
          <a:lstStyle/>
          <a:p>
            <a:pPr marL="179070" lvl="1" indent="0">
              <a:lnSpc>
                <a:spcPct val="150000"/>
              </a:lnSpc>
              <a:spcBef>
                <a:spcPts val="600"/>
              </a:spcBef>
              <a:buNone/>
            </a:pPr>
            <a:r>
              <a:rPr lang="pl-PL" sz="2000" b="1" dirty="0"/>
              <a:t>Linijka brajlowska</a:t>
            </a:r>
            <a:endParaRPr lang="pl-PL" sz="2000" dirty="0"/>
          </a:p>
          <a:p>
            <a:pPr marL="356870" lvl="1" indent="-177800">
              <a:lnSpc>
                <a:spcPct val="150000"/>
              </a:lnSpc>
              <a:spcBef>
                <a:spcPts val="600"/>
              </a:spcBef>
            </a:pPr>
            <a:r>
              <a:rPr lang="pl-PL" sz="2000" dirty="0"/>
              <a:t>może funkcjonować jako niezależne urządzenie, na którym studenci robią notatki;</a:t>
            </a:r>
          </a:p>
          <a:p>
            <a:pPr marL="356870" lvl="1" indent="-177800">
              <a:lnSpc>
                <a:spcPct val="150000"/>
              </a:lnSpc>
              <a:spcBef>
                <a:spcPts val="600"/>
              </a:spcBef>
            </a:pPr>
            <a:r>
              <a:rPr lang="pl-PL" sz="2000" dirty="0"/>
              <a:t>służy także jako czytnik ekranu, na którym student może czytać tekst dzięki wypustkom w dolnej części urządzenia (w kolorze białym);</a:t>
            </a:r>
            <a:endParaRPr lang="pl-PL" sz="2000" dirty="0">
              <a:cs typeface="Arial"/>
            </a:endParaRPr>
          </a:p>
          <a:p>
            <a:pPr marL="356870" lvl="1" indent="-177800">
              <a:lnSpc>
                <a:spcPct val="150000"/>
              </a:lnSpc>
              <a:spcBef>
                <a:spcPts val="600"/>
              </a:spcBef>
            </a:pPr>
            <a:r>
              <a:rPr lang="pl-PL" sz="2000" dirty="0"/>
              <a:t>służy jako alternatywa klawiatury do wprowadzania znaków w alfabecie Braille’a, które na ekranie wyświetlają się w standardowym formacie.</a:t>
            </a:r>
            <a:endParaRPr lang="pl-PL" sz="2000" dirty="0">
              <a:cs typeface="Arial"/>
            </a:endParaRPr>
          </a:p>
          <a:p>
            <a:pPr marL="356870" lvl="1" indent="-177800">
              <a:lnSpc>
                <a:spcPct val="150000"/>
              </a:lnSpc>
              <a:spcBef>
                <a:spcPts val="600"/>
              </a:spcBef>
            </a:pPr>
            <a:endParaRPr lang="pl-PL" sz="2000" dirty="0">
              <a:cs typeface="Arial"/>
            </a:endParaRPr>
          </a:p>
        </p:txBody>
      </p:sp>
      <p:pic>
        <p:nvPicPr>
          <p:cNvPr id="4" name="Symbol zastępczy zawartości 4" descr="Stanowisko komputerowe wyposażone w linijkę z monitorem oraz drukarkę brajlowską.  ">
            <a:extLst>
              <a:ext uri="{FF2B5EF4-FFF2-40B4-BE49-F238E27FC236}">
                <a16:creationId xmlns:a16="http://schemas.microsoft.com/office/drawing/2014/main" id="{501D52C9-849F-0AF1-097F-5C8454179AD1}"/>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36000" contrast="24000"/>
                    </a14:imgEffect>
                  </a14:imgLayer>
                </a14:imgProps>
              </a:ext>
              <a:ext uri="{28A0092B-C50C-407E-A947-70E740481C1C}">
                <a14:useLocalDpi xmlns:a14="http://schemas.microsoft.com/office/drawing/2010/main" val="0"/>
              </a:ext>
            </a:extLst>
          </a:blip>
          <a:stretch>
            <a:fillRect/>
          </a:stretch>
        </p:blipFill>
        <p:spPr>
          <a:xfrm>
            <a:off x="9246000" y="143999"/>
            <a:ext cx="2851112" cy="3814197"/>
          </a:xfrm>
          <a:prstGeom prst="rect">
            <a:avLst/>
          </a:prstGeom>
        </p:spPr>
      </p:pic>
      <p:pic>
        <p:nvPicPr>
          <p:cNvPr id="3" name="Obraz 2" descr="linijka z monitorem brajlowskim">
            <a:extLst>
              <a:ext uri="{FF2B5EF4-FFF2-40B4-BE49-F238E27FC236}">
                <a16:creationId xmlns:a16="http://schemas.microsoft.com/office/drawing/2014/main" id="{7F714B81-F32F-AECE-1534-21BE53277B82}"/>
              </a:ext>
            </a:extLst>
          </p:cNvPr>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15000" contrast="56000"/>
                    </a14:imgEffect>
                  </a14:imgLayer>
                </a14:imgProps>
              </a:ext>
              <a:ext uri="{28A0092B-C50C-407E-A947-70E740481C1C}">
                <a14:useLocalDpi xmlns:a14="http://schemas.microsoft.com/office/drawing/2010/main" val="0"/>
              </a:ext>
            </a:extLst>
          </a:blip>
          <a:srcRect l="27800" r="30847"/>
          <a:stretch>
            <a:fillRect/>
          </a:stretch>
        </p:blipFill>
        <p:spPr>
          <a:xfrm rot="16200000">
            <a:off x="8983329" y="2480271"/>
            <a:ext cx="1579064" cy="4693660"/>
          </a:xfrm>
          <a:prstGeom prst="rect">
            <a:avLst/>
          </a:prstGeom>
        </p:spPr>
      </p:pic>
      <p:sp>
        <p:nvSpPr>
          <p:cNvPr id="8" name="Symbol zastępczy tekstu 4">
            <a:extLst>
              <a:ext uri="{FF2B5EF4-FFF2-40B4-BE49-F238E27FC236}">
                <a16:creationId xmlns:a16="http://schemas.microsoft.com/office/drawing/2014/main" id="{187EDBCC-6117-426E-F6B9-FF02C8EB6049}"/>
              </a:ext>
            </a:extLst>
          </p:cNvPr>
          <p:cNvSpPr txBox="1">
            <a:spLocks/>
          </p:cNvSpPr>
          <p:nvPr/>
        </p:nvSpPr>
        <p:spPr>
          <a:xfrm>
            <a:off x="201000" y="5738918"/>
            <a:ext cx="8192918" cy="300082"/>
          </a:xfrm>
          <a:prstGeom prst="rect">
            <a:avLst/>
          </a:prstGeom>
        </p:spPr>
        <p:txBody>
          <a:bodyPr lIns="0" tIns="0" rIns="0" bIns="0" numCol="1" spcCol="540000">
            <a:noAutofit/>
          </a:bodyPr>
          <a:lstStyle>
            <a:lvl1pPr marL="0" indent="0" algn="l" eaLnBrk="1" hangingPunct="1">
              <a:lnSpc>
                <a:spcPct val="115000"/>
              </a:lnSpc>
              <a:spcBef>
                <a:spcPts val="5200"/>
              </a:spcBef>
              <a:buFontTx/>
              <a:buNone/>
              <a:tabLst>
                <a:tab pos="720000" algn="l"/>
              </a:tabLst>
              <a:defRPr sz="3600">
                <a:solidFill>
                  <a:schemeClr val="tx1"/>
                </a:solidFill>
                <a:latin typeface="+mn-lt"/>
                <a:ea typeface="+mn-ea"/>
                <a:cs typeface="+mn-cs"/>
              </a:defRPr>
            </a:lvl1pPr>
            <a:lvl2pPr marL="572400" indent="-571500" algn="l" eaLnBrk="1" hangingPunct="1">
              <a:lnSpc>
                <a:spcPct val="115000"/>
              </a:lnSpc>
              <a:spcBef>
                <a:spcPts val="5000"/>
              </a:spcBef>
              <a:buClr>
                <a:schemeClr val="tx1"/>
              </a:buClr>
              <a:buSzPct val="120000"/>
              <a:buFont typeface="Wingdings" panose="05000000000000000000" pitchFamily="2" charset="2"/>
              <a:buChar char="§"/>
              <a:tabLst>
                <a:tab pos="648000" algn="l"/>
              </a:tabLst>
              <a:defRPr sz="3600">
                <a:solidFill>
                  <a:schemeClr val="tx1"/>
                </a:solidFill>
                <a:latin typeface="+mn-lt"/>
                <a:ea typeface="+mn-ea"/>
                <a:cs typeface="+mn-cs"/>
              </a:defRPr>
            </a:lvl2pPr>
            <a:lvl3pPr marL="504000" indent="-504000" algn="l" eaLnBrk="1" hangingPunct="1">
              <a:lnSpc>
                <a:spcPct val="115000"/>
              </a:lnSpc>
              <a:defRPr sz="3600">
                <a:solidFill>
                  <a:schemeClr val="tx1"/>
                </a:solidFill>
                <a:latin typeface="+mn-lt"/>
                <a:ea typeface="+mn-ea"/>
                <a:cs typeface="+mn-cs"/>
              </a:defRPr>
            </a:lvl3pPr>
            <a:lvl4pPr marL="504000" indent="-504000" algn="l" eaLnBrk="1" hangingPunct="1">
              <a:lnSpc>
                <a:spcPct val="115000"/>
              </a:lnSpc>
              <a:defRPr sz="3600">
                <a:solidFill>
                  <a:schemeClr val="tx1"/>
                </a:solidFill>
                <a:latin typeface="+mn-lt"/>
                <a:ea typeface="+mn-ea"/>
                <a:cs typeface="+mn-cs"/>
              </a:defRPr>
            </a:lvl4pPr>
            <a:lvl5pPr marL="504000" indent="-504000" algn="l" eaLnBrk="1" hangingPunct="1">
              <a:lnSpc>
                <a:spcPct val="115000"/>
              </a:lnSpc>
              <a:defRPr sz="3600">
                <a:solidFill>
                  <a:schemeClr val="tx1"/>
                </a:solidFill>
                <a:latin typeface="+mn-lt"/>
                <a:ea typeface="+mn-ea"/>
                <a:cs typeface="+mn-cs"/>
              </a:defRPr>
            </a:lvl5pPr>
            <a:lvl6pPr marL="2772739" eaLnBrk="1" hangingPunct="1">
              <a:defRPr>
                <a:latin typeface="+mn-lt"/>
                <a:ea typeface="+mn-ea"/>
                <a:cs typeface="+mn-cs"/>
              </a:defRPr>
            </a:lvl6pPr>
            <a:lvl7pPr marL="3327285" eaLnBrk="1" hangingPunct="1">
              <a:defRPr>
                <a:latin typeface="+mn-lt"/>
                <a:ea typeface="+mn-ea"/>
                <a:cs typeface="+mn-cs"/>
              </a:defRPr>
            </a:lvl7pPr>
            <a:lvl8pPr marL="3881833" eaLnBrk="1" hangingPunct="1">
              <a:defRPr>
                <a:latin typeface="+mn-lt"/>
                <a:ea typeface="+mn-ea"/>
                <a:cs typeface="+mn-cs"/>
              </a:defRPr>
            </a:lvl8pPr>
            <a:lvl9pPr marL="4436381" eaLnBrk="1" hangingPunct="1">
              <a:defRPr>
                <a:latin typeface="+mn-lt"/>
                <a:ea typeface="+mn-ea"/>
                <a:cs typeface="+mn-cs"/>
              </a:defRPr>
            </a:lvl9pPr>
          </a:lstStyle>
          <a:p>
            <a:pPr marL="366" lvl="1" indent="0">
              <a:buNone/>
            </a:pPr>
            <a:r>
              <a:rPr lang="pl-PL" sz="2000" dirty="0"/>
              <a:t>Na przykładzie Pracowni wsparcia w Bibliotece Uniwersyteckiej UJK w Kielcach </a:t>
            </a:r>
          </a:p>
        </p:txBody>
      </p:sp>
      <p:sp>
        <p:nvSpPr>
          <p:cNvPr id="5" name="Symbol zastępczy numeru slajdu 4">
            <a:extLst>
              <a:ext uri="{FF2B5EF4-FFF2-40B4-BE49-F238E27FC236}">
                <a16:creationId xmlns:a16="http://schemas.microsoft.com/office/drawing/2014/main" id="{C5D9F4E2-8A57-9663-C293-5F91D8FDE191}"/>
              </a:ext>
            </a:extLst>
          </p:cNvPr>
          <p:cNvSpPr>
            <a:spLocks noGrp="1"/>
          </p:cNvSpPr>
          <p:nvPr>
            <p:ph type="sldNum" sz="quarter" idx="17"/>
          </p:nvPr>
        </p:nvSpPr>
        <p:spPr>
          <a:xfrm>
            <a:off x="11091046" y="6642556"/>
            <a:ext cx="1020245" cy="215444"/>
          </a:xfrm>
        </p:spPr>
        <p:txBody>
          <a:bodyPr/>
          <a:lstStyle/>
          <a:p>
            <a:fld id="{B6F15528-21DE-4FAA-801E-634DDDAF4B2B}" type="slidenum">
              <a:rPr lang="pl-PL" smtClean="0"/>
              <a:pPr/>
              <a:t>53</a:t>
            </a:fld>
            <a:endParaRPr lang="pl-PL" dirty="0"/>
          </a:p>
        </p:txBody>
      </p:sp>
    </p:spTree>
    <p:extLst>
      <p:ext uri="{BB962C8B-B14F-4D97-AF65-F5344CB8AC3E}">
        <p14:creationId xmlns:p14="http://schemas.microsoft.com/office/powerpoint/2010/main" val="307140421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AABC5BB7-6878-DD0B-53E0-3A5AF2DE4B70}"/>
              </a:ext>
            </a:extLst>
          </p:cNvPr>
          <p:cNvSpPr>
            <a:spLocks noGrp="1"/>
          </p:cNvSpPr>
          <p:nvPr>
            <p:ph type="title"/>
          </p:nvPr>
        </p:nvSpPr>
        <p:spPr>
          <a:xfrm>
            <a:off x="111000" y="8112"/>
            <a:ext cx="6930000" cy="639000"/>
          </a:xfrm>
        </p:spPr>
        <p:txBody>
          <a:bodyPr/>
          <a:lstStyle/>
          <a:p>
            <a:pPr rtl="0"/>
            <a:r>
              <a:rPr lang="pl-PL" sz="3600" b="1" dirty="0">
                <a:latin typeface="+mn-lt"/>
              </a:rPr>
              <a:t>Udogodnienia dla studentów (4 z 9)</a:t>
            </a:r>
          </a:p>
        </p:txBody>
      </p:sp>
      <p:sp>
        <p:nvSpPr>
          <p:cNvPr id="11" name="Symbol zastępczy tekstu 4">
            <a:extLst>
              <a:ext uri="{FF2B5EF4-FFF2-40B4-BE49-F238E27FC236}">
                <a16:creationId xmlns:a16="http://schemas.microsoft.com/office/drawing/2014/main" id="{54184887-4E56-3837-8D47-5D384E3B423F}"/>
              </a:ext>
            </a:extLst>
          </p:cNvPr>
          <p:cNvSpPr>
            <a:spLocks noGrp="1"/>
          </p:cNvSpPr>
          <p:nvPr>
            <p:ph type="body" sz="quarter" idx="11"/>
          </p:nvPr>
        </p:nvSpPr>
        <p:spPr>
          <a:xfrm>
            <a:off x="18748" y="802053"/>
            <a:ext cx="8012252" cy="4191538"/>
          </a:xfrm>
        </p:spPr>
        <p:txBody>
          <a:bodyPr vert="horz" lIns="0" tIns="0" rIns="0" bIns="0" numCol="1" spcCol="540000" rtlCol="0" anchor="t">
            <a:noAutofit/>
          </a:bodyPr>
          <a:lstStyle/>
          <a:p>
            <a:pPr marL="179070" lvl="1" indent="0">
              <a:lnSpc>
                <a:spcPct val="150000"/>
              </a:lnSpc>
              <a:spcBef>
                <a:spcPts val="0"/>
              </a:spcBef>
              <a:buNone/>
            </a:pPr>
            <a:r>
              <a:rPr lang="pl-PL" sz="2000" b="1" dirty="0"/>
              <a:t>Brajlowskie maszyny do pisania</a:t>
            </a:r>
            <a:endParaRPr lang="pl-PL" sz="2000" dirty="0"/>
          </a:p>
          <a:p>
            <a:pPr marL="356870" lvl="1" indent="-177800">
              <a:lnSpc>
                <a:spcPct val="150000"/>
              </a:lnSpc>
              <a:spcBef>
                <a:spcPts val="0"/>
              </a:spcBef>
            </a:pPr>
            <a:r>
              <a:rPr lang="pl-PL" sz="2000" dirty="0"/>
              <a:t>służą wyłącznie do pisania w alfabecie Braille’a, jednak nie nadają się do robienia notatek podczas wykładów, gdyż ich praca jest zbyt głośna;</a:t>
            </a:r>
          </a:p>
          <a:p>
            <a:pPr marL="356870" lvl="1" indent="-177800">
              <a:lnSpc>
                <a:spcPct val="150000"/>
              </a:lnSpc>
              <a:spcBef>
                <a:spcPts val="0"/>
              </a:spcBef>
            </a:pPr>
            <a:r>
              <a:rPr lang="pl-PL" sz="2000" dirty="0"/>
              <a:t>zapisu dokonuje się na specjalnym grubszym papierze, można pisać po obu stronach kartki;</a:t>
            </a:r>
            <a:endParaRPr lang="pl-PL" sz="2000" dirty="0">
              <a:cs typeface="Arial"/>
            </a:endParaRPr>
          </a:p>
          <a:p>
            <a:pPr marL="356870" lvl="1" indent="-177800">
              <a:lnSpc>
                <a:spcPct val="150000"/>
              </a:lnSpc>
              <a:spcBef>
                <a:spcPts val="0"/>
              </a:spcBef>
            </a:pPr>
            <a:r>
              <a:rPr lang="pl-PL" sz="2000" dirty="0"/>
              <a:t>rozmiar czcionki ma zawsze jedną standardową wielkość, także z drukarki brajlowskiej.</a:t>
            </a:r>
            <a:endParaRPr lang="pl-PL" sz="2000" dirty="0">
              <a:cs typeface="Arial"/>
            </a:endParaRPr>
          </a:p>
        </p:txBody>
      </p:sp>
      <p:pic>
        <p:nvPicPr>
          <p:cNvPr id="8" name="Obraz 7" descr="Brajlowska maszyna do pisania 1">
            <a:extLst>
              <a:ext uri="{FF2B5EF4-FFF2-40B4-BE49-F238E27FC236}">
                <a16:creationId xmlns:a16="http://schemas.microsoft.com/office/drawing/2014/main" id="{C938D7BD-13A4-BAA7-774F-355C2BCEF63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61671" y="562445"/>
            <a:ext cx="3432732" cy="2565967"/>
          </a:xfrm>
          <a:prstGeom prst="rect">
            <a:avLst/>
          </a:prstGeom>
        </p:spPr>
      </p:pic>
      <p:pic>
        <p:nvPicPr>
          <p:cNvPr id="9" name="Obraz 8" descr="Brajlowska maszyna do pisania 2">
            <a:extLst>
              <a:ext uri="{FF2B5EF4-FFF2-40B4-BE49-F238E27FC236}">
                <a16:creationId xmlns:a16="http://schemas.microsoft.com/office/drawing/2014/main" id="{B9095156-A2B2-23D9-33D4-27439BAF6C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8780842" y="2835122"/>
            <a:ext cx="2565968" cy="3432731"/>
          </a:xfrm>
          <a:prstGeom prst="rect">
            <a:avLst/>
          </a:prstGeom>
        </p:spPr>
      </p:pic>
      <p:sp>
        <p:nvSpPr>
          <p:cNvPr id="4" name="Symbol zastępczy tekstu 4">
            <a:extLst>
              <a:ext uri="{FF2B5EF4-FFF2-40B4-BE49-F238E27FC236}">
                <a16:creationId xmlns:a16="http://schemas.microsoft.com/office/drawing/2014/main" id="{D6925844-D14B-266F-ED25-35846CC19411}"/>
              </a:ext>
            </a:extLst>
          </p:cNvPr>
          <p:cNvSpPr txBox="1">
            <a:spLocks/>
          </p:cNvSpPr>
          <p:nvPr/>
        </p:nvSpPr>
        <p:spPr>
          <a:xfrm>
            <a:off x="154542" y="5755865"/>
            <a:ext cx="8192918" cy="300082"/>
          </a:xfrm>
          <a:prstGeom prst="rect">
            <a:avLst/>
          </a:prstGeom>
        </p:spPr>
        <p:txBody>
          <a:bodyPr lIns="0" tIns="0" rIns="0" bIns="0" numCol="1" spcCol="540000">
            <a:noAutofit/>
          </a:bodyPr>
          <a:lstStyle>
            <a:lvl1pPr marL="0" indent="0" algn="l" eaLnBrk="1" hangingPunct="1">
              <a:lnSpc>
                <a:spcPct val="115000"/>
              </a:lnSpc>
              <a:spcBef>
                <a:spcPts val="5200"/>
              </a:spcBef>
              <a:buFontTx/>
              <a:buNone/>
              <a:tabLst>
                <a:tab pos="720000" algn="l"/>
              </a:tabLst>
              <a:defRPr sz="3600">
                <a:solidFill>
                  <a:schemeClr val="tx1"/>
                </a:solidFill>
                <a:latin typeface="+mn-lt"/>
                <a:ea typeface="+mn-ea"/>
                <a:cs typeface="+mn-cs"/>
              </a:defRPr>
            </a:lvl1pPr>
            <a:lvl2pPr marL="572400" indent="-571500" algn="l" eaLnBrk="1" hangingPunct="1">
              <a:lnSpc>
                <a:spcPct val="115000"/>
              </a:lnSpc>
              <a:spcBef>
                <a:spcPts val="5000"/>
              </a:spcBef>
              <a:buClr>
                <a:schemeClr val="tx1"/>
              </a:buClr>
              <a:buSzPct val="120000"/>
              <a:buFont typeface="Wingdings" panose="05000000000000000000" pitchFamily="2" charset="2"/>
              <a:buChar char="§"/>
              <a:tabLst>
                <a:tab pos="648000" algn="l"/>
              </a:tabLst>
              <a:defRPr sz="3600">
                <a:solidFill>
                  <a:schemeClr val="tx1"/>
                </a:solidFill>
                <a:latin typeface="+mn-lt"/>
                <a:ea typeface="+mn-ea"/>
                <a:cs typeface="+mn-cs"/>
              </a:defRPr>
            </a:lvl2pPr>
            <a:lvl3pPr marL="504000" indent="-504000" algn="l" eaLnBrk="1" hangingPunct="1">
              <a:lnSpc>
                <a:spcPct val="115000"/>
              </a:lnSpc>
              <a:defRPr sz="3600">
                <a:solidFill>
                  <a:schemeClr val="tx1"/>
                </a:solidFill>
                <a:latin typeface="+mn-lt"/>
                <a:ea typeface="+mn-ea"/>
                <a:cs typeface="+mn-cs"/>
              </a:defRPr>
            </a:lvl3pPr>
            <a:lvl4pPr marL="504000" indent="-504000" algn="l" eaLnBrk="1" hangingPunct="1">
              <a:lnSpc>
                <a:spcPct val="115000"/>
              </a:lnSpc>
              <a:defRPr sz="3600">
                <a:solidFill>
                  <a:schemeClr val="tx1"/>
                </a:solidFill>
                <a:latin typeface="+mn-lt"/>
                <a:ea typeface="+mn-ea"/>
                <a:cs typeface="+mn-cs"/>
              </a:defRPr>
            </a:lvl4pPr>
            <a:lvl5pPr marL="504000" indent="-504000" algn="l" eaLnBrk="1" hangingPunct="1">
              <a:lnSpc>
                <a:spcPct val="115000"/>
              </a:lnSpc>
              <a:defRPr sz="3600">
                <a:solidFill>
                  <a:schemeClr val="tx1"/>
                </a:solidFill>
                <a:latin typeface="+mn-lt"/>
                <a:ea typeface="+mn-ea"/>
                <a:cs typeface="+mn-cs"/>
              </a:defRPr>
            </a:lvl5pPr>
            <a:lvl6pPr marL="2772739" eaLnBrk="1" hangingPunct="1">
              <a:defRPr>
                <a:latin typeface="+mn-lt"/>
                <a:ea typeface="+mn-ea"/>
                <a:cs typeface="+mn-cs"/>
              </a:defRPr>
            </a:lvl6pPr>
            <a:lvl7pPr marL="3327285" eaLnBrk="1" hangingPunct="1">
              <a:defRPr>
                <a:latin typeface="+mn-lt"/>
                <a:ea typeface="+mn-ea"/>
                <a:cs typeface="+mn-cs"/>
              </a:defRPr>
            </a:lvl7pPr>
            <a:lvl8pPr marL="3881833" eaLnBrk="1" hangingPunct="1">
              <a:defRPr>
                <a:latin typeface="+mn-lt"/>
                <a:ea typeface="+mn-ea"/>
                <a:cs typeface="+mn-cs"/>
              </a:defRPr>
            </a:lvl8pPr>
            <a:lvl9pPr marL="4436381" eaLnBrk="1" hangingPunct="1">
              <a:defRPr>
                <a:latin typeface="+mn-lt"/>
                <a:ea typeface="+mn-ea"/>
                <a:cs typeface="+mn-cs"/>
              </a:defRPr>
            </a:lvl9pPr>
          </a:lstStyle>
          <a:p>
            <a:pPr marL="366" lvl="1" indent="0">
              <a:buNone/>
            </a:pPr>
            <a:r>
              <a:rPr lang="pl-PL" sz="2000" dirty="0"/>
              <a:t>Na przykładzie Pracowni wsparcia w Bibliotece Uniwersyteckiej UJK w Kielcach </a:t>
            </a:r>
          </a:p>
        </p:txBody>
      </p:sp>
      <p:sp>
        <p:nvSpPr>
          <p:cNvPr id="5" name="Symbol zastępczy numeru slajdu 4">
            <a:extLst>
              <a:ext uri="{FF2B5EF4-FFF2-40B4-BE49-F238E27FC236}">
                <a16:creationId xmlns:a16="http://schemas.microsoft.com/office/drawing/2014/main" id="{36A68AD9-13F1-1299-9B5C-5144784456DF}"/>
              </a:ext>
            </a:extLst>
          </p:cNvPr>
          <p:cNvSpPr>
            <a:spLocks noGrp="1"/>
          </p:cNvSpPr>
          <p:nvPr>
            <p:ph type="sldNum" sz="quarter" idx="17"/>
          </p:nvPr>
        </p:nvSpPr>
        <p:spPr>
          <a:xfrm>
            <a:off x="11171755" y="6628413"/>
            <a:ext cx="1020245" cy="215444"/>
          </a:xfrm>
        </p:spPr>
        <p:txBody>
          <a:bodyPr/>
          <a:lstStyle/>
          <a:p>
            <a:fld id="{B6F15528-21DE-4FAA-801E-634DDDAF4B2B}" type="slidenum">
              <a:rPr lang="pl-PL" smtClean="0"/>
              <a:pPr/>
              <a:t>54</a:t>
            </a:fld>
            <a:endParaRPr lang="pl-PL" dirty="0"/>
          </a:p>
        </p:txBody>
      </p:sp>
    </p:spTree>
    <p:extLst>
      <p:ext uri="{BB962C8B-B14F-4D97-AF65-F5344CB8AC3E}">
        <p14:creationId xmlns:p14="http://schemas.microsoft.com/office/powerpoint/2010/main" val="237460534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AABC5BB7-6878-DD0B-53E0-3A5AF2DE4B70}"/>
              </a:ext>
            </a:extLst>
          </p:cNvPr>
          <p:cNvSpPr>
            <a:spLocks noGrp="1"/>
          </p:cNvSpPr>
          <p:nvPr>
            <p:ph type="title"/>
          </p:nvPr>
        </p:nvSpPr>
        <p:spPr>
          <a:xfrm>
            <a:off x="97389" y="20124"/>
            <a:ext cx="9405000" cy="579339"/>
          </a:xfrm>
        </p:spPr>
        <p:txBody>
          <a:bodyPr/>
          <a:lstStyle/>
          <a:p>
            <a:pPr rtl="0"/>
            <a:r>
              <a:rPr lang="pl-PL" sz="3600" b="1" dirty="0">
                <a:latin typeface="+mn-lt"/>
              </a:rPr>
              <a:t>Udogodnienia dla studentów (5 z 9)</a:t>
            </a:r>
          </a:p>
        </p:txBody>
      </p:sp>
      <p:sp>
        <p:nvSpPr>
          <p:cNvPr id="11" name="Symbol zastępczy tekstu 4">
            <a:extLst>
              <a:ext uri="{FF2B5EF4-FFF2-40B4-BE49-F238E27FC236}">
                <a16:creationId xmlns:a16="http://schemas.microsoft.com/office/drawing/2014/main" id="{54184887-4E56-3837-8D47-5D384E3B423F}"/>
              </a:ext>
            </a:extLst>
          </p:cNvPr>
          <p:cNvSpPr>
            <a:spLocks noGrp="1"/>
          </p:cNvSpPr>
          <p:nvPr>
            <p:ph type="body" sz="quarter" idx="11"/>
          </p:nvPr>
        </p:nvSpPr>
        <p:spPr>
          <a:xfrm>
            <a:off x="10097" y="800126"/>
            <a:ext cx="6535904" cy="3888874"/>
          </a:xfrm>
        </p:spPr>
        <p:txBody>
          <a:bodyPr vert="horz" lIns="0" tIns="0" rIns="0" bIns="0" numCol="1" spcCol="540000" rtlCol="0" anchor="t">
            <a:noAutofit/>
          </a:bodyPr>
          <a:lstStyle/>
          <a:p>
            <a:pPr marL="179705" lvl="1" indent="0">
              <a:lnSpc>
                <a:spcPct val="150000"/>
              </a:lnSpc>
              <a:spcBef>
                <a:spcPts val="600"/>
              </a:spcBef>
              <a:buNone/>
            </a:pPr>
            <a:r>
              <a:rPr lang="pl-PL" sz="2000" b="1" dirty="0"/>
              <a:t>Globus z </a:t>
            </a:r>
            <a:r>
              <a:rPr lang="pl-PL" sz="2000" b="1" dirty="0" err="1"/>
              <a:t>tyflografiką</a:t>
            </a:r>
            <a:endParaRPr lang="pl-PL" sz="2000" dirty="0"/>
          </a:p>
          <a:p>
            <a:pPr marL="358775" lvl="1" indent="-179070">
              <a:lnSpc>
                <a:spcPct val="150000"/>
              </a:lnSpc>
              <a:spcBef>
                <a:spcPts val="600"/>
              </a:spcBef>
            </a:pPr>
            <a:r>
              <a:rPr lang="pl-PL" sz="2000" dirty="0"/>
              <a:t>specjalna nakładka z zaznaczonymi konturami kontynentów i wypiętrzeniem większych masywów górskich;</a:t>
            </a:r>
          </a:p>
          <a:p>
            <a:pPr marL="358775" lvl="1" indent="-179070">
              <a:lnSpc>
                <a:spcPct val="150000"/>
              </a:lnSpc>
              <a:spcBef>
                <a:spcPts val="600"/>
              </a:spcBef>
            </a:pPr>
            <a:r>
              <a:rPr lang="pl-PL" sz="2000" dirty="0"/>
              <a:t>z naniesioną siatką podziału globu;</a:t>
            </a:r>
            <a:endParaRPr lang="pl-PL" sz="2000" dirty="0">
              <a:cs typeface="Arial"/>
            </a:endParaRPr>
          </a:p>
          <a:p>
            <a:pPr marL="358775" lvl="1" indent="-179070">
              <a:lnSpc>
                <a:spcPct val="150000"/>
              </a:lnSpc>
              <a:spcBef>
                <a:spcPts val="600"/>
              </a:spcBef>
            </a:pPr>
            <a:r>
              <a:rPr lang="pl-PL" sz="2000" dirty="0"/>
              <a:t>z oznaczeniem w alfabecie Braille'a większych kontynentów i oceanów, z uwagi na rozmiar znaków.</a:t>
            </a:r>
            <a:endParaRPr lang="pl-PL" sz="2000" dirty="0">
              <a:cs typeface="Arial"/>
            </a:endParaRPr>
          </a:p>
        </p:txBody>
      </p:sp>
      <p:sp>
        <p:nvSpPr>
          <p:cNvPr id="8" name="Prostokąt 7" descr="&quot; &quot;">
            <a:extLst>
              <a:ext uri="{FF2B5EF4-FFF2-40B4-BE49-F238E27FC236}">
                <a16:creationId xmlns:a16="http://schemas.microsoft.com/office/drawing/2014/main" id="{28CC8368-411B-E726-BC5E-F520A7D884AD}"/>
              </a:ext>
            </a:extLst>
          </p:cNvPr>
          <p:cNvSpPr/>
          <p:nvPr/>
        </p:nvSpPr>
        <p:spPr>
          <a:xfrm>
            <a:off x="0" y="5179332"/>
            <a:ext cx="6231000" cy="579340"/>
          </a:xfrm>
          <a:prstGeom prst="rect">
            <a:avLst/>
          </a:prstGeom>
          <a:solidFill>
            <a:srgbClr val="0049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534988" lvl="1"/>
            <a:r>
              <a:rPr lang="pl-PL" sz="2000" dirty="0"/>
              <a:t>Daje wyobrażenie osobie niewidomej o modelu Ziemi</a:t>
            </a:r>
          </a:p>
        </p:txBody>
      </p:sp>
      <p:pic>
        <p:nvPicPr>
          <p:cNvPr id="4" name="Obraz 3" descr="Globus dotykowy&#10;">
            <a:extLst>
              <a:ext uri="{FF2B5EF4-FFF2-40B4-BE49-F238E27FC236}">
                <a16:creationId xmlns:a16="http://schemas.microsoft.com/office/drawing/2014/main" id="{338B44A1-7877-58BE-53AD-174E8D5CF6A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36000" y="493739"/>
            <a:ext cx="4545000" cy="5266219"/>
          </a:xfrm>
          <a:prstGeom prst="rect">
            <a:avLst/>
          </a:prstGeom>
        </p:spPr>
      </p:pic>
      <p:sp>
        <p:nvSpPr>
          <p:cNvPr id="3" name="Symbol zastępczy tekstu 4">
            <a:extLst>
              <a:ext uri="{FF2B5EF4-FFF2-40B4-BE49-F238E27FC236}">
                <a16:creationId xmlns:a16="http://schemas.microsoft.com/office/drawing/2014/main" id="{0896604F-543F-8A7B-1CBB-F3B5A4664514}"/>
              </a:ext>
            </a:extLst>
          </p:cNvPr>
          <p:cNvSpPr txBox="1">
            <a:spLocks/>
          </p:cNvSpPr>
          <p:nvPr/>
        </p:nvSpPr>
        <p:spPr>
          <a:xfrm>
            <a:off x="154542" y="5755865"/>
            <a:ext cx="8192918" cy="300082"/>
          </a:xfrm>
          <a:prstGeom prst="rect">
            <a:avLst/>
          </a:prstGeom>
        </p:spPr>
        <p:txBody>
          <a:bodyPr lIns="0" tIns="0" rIns="0" bIns="0" numCol="1" spcCol="540000">
            <a:noAutofit/>
          </a:bodyPr>
          <a:lstStyle>
            <a:lvl1pPr marL="0" indent="0" algn="l" eaLnBrk="1" hangingPunct="1">
              <a:lnSpc>
                <a:spcPct val="115000"/>
              </a:lnSpc>
              <a:spcBef>
                <a:spcPts val="5200"/>
              </a:spcBef>
              <a:buFontTx/>
              <a:buNone/>
              <a:tabLst>
                <a:tab pos="720000" algn="l"/>
              </a:tabLst>
              <a:defRPr sz="3600">
                <a:solidFill>
                  <a:schemeClr val="tx1"/>
                </a:solidFill>
                <a:latin typeface="+mn-lt"/>
                <a:ea typeface="+mn-ea"/>
                <a:cs typeface="+mn-cs"/>
              </a:defRPr>
            </a:lvl1pPr>
            <a:lvl2pPr marL="572400" indent="-571500" algn="l" eaLnBrk="1" hangingPunct="1">
              <a:lnSpc>
                <a:spcPct val="115000"/>
              </a:lnSpc>
              <a:spcBef>
                <a:spcPts val="5000"/>
              </a:spcBef>
              <a:buClr>
                <a:schemeClr val="tx1"/>
              </a:buClr>
              <a:buSzPct val="120000"/>
              <a:buFont typeface="Wingdings" panose="05000000000000000000" pitchFamily="2" charset="2"/>
              <a:buChar char="§"/>
              <a:tabLst>
                <a:tab pos="648000" algn="l"/>
              </a:tabLst>
              <a:defRPr sz="3600">
                <a:solidFill>
                  <a:schemeClr val="tx1"/>
                </a:solidFill>
                <a:latin typeface="+mn-lt"/>
                <a:ea typeface="+mn-ea"/>
                <a:cs typeface="+mn-cs"/>
              </a:defRPr>
            </a:lvl2pPr>
            <a:lvl3pPr marL="504000" indent="-504000" algn="l" eaLnBrk="1" hangingPunct="1">
              <a:lnSpc>
                <a:spcPct val="115000"/>
              </a:lnSpc>
              <a:defRPr sz="3600">
                <a:solidFill>
                  <a:schemeClr val="tx1"/>
                </a:solidFill>
                <a:latin typeface="+mn-lt"/>
                <a:ea typeface="+mn-ea"/>
                <a:cs typeface="+mn-cs"/>
              </a:defRPr>
            </a:lvl3pPr>
            <a:lvl4pPr marL="504000" indent="-504000" algn="l" eaLnBrk="1" hangingPunct="1">
              <a:lnSpc>
                <a:spcPct val="115000"/>
              </a:lnSpc>
              <a:defRPr sz="3600">
                <a:solidFill>
                  <a:schemeClr val="tx1"/>
                </a:solidFill>
                <a:latin typeface="+mn-lt"/>
                <a:ea typeface="+mn-ea"/>
                <a:cs typeface="+mn-cs"/>
              </a:defRPr>
            </a:lvl4pPr>
            <a:lvl5pPr marL="504000" indent="-504000" algn="l" eaLnBrk="1" hangingPunct="1">
              <a:lnSpc>
                <a:spcPct val="115000"/>
              </a:lnSpc>
              <a:defRPr sz="3600">
                <a:solidFill>
                  <a:schemeClr val="tx1"/>
                </a:solidFill>
                <a:latin typeface="+mn-lt"/>
                <a:ea typeface="+mn-ea"/>
                <a:cs typeface="+mn-cs"/>
              </a:defRPr>
            </a:lvl5pPr>
            <a:lvl6pPr marL="2772739" eaLnBrk="1" hangingPunct="1">
              <a:defRPr>
                <a:latin typeface="+mn-lt"/>
                <a:ea typeface="+mn-ea"/>
                <a:cs typeface="+mn-cs"/>
              </a:defRPr>
            </a:lvl6pPr>
            <a:lvl7pPr marL="3327285" eaLnBrk="1" hangingPunct="1">
              <a:defRPr>
                <a:latin typeface="+mn-lt"/>
                <a:ea typeface="+mn-ea"/>
                <a:cs typeface="+mn-cs"/>
              </a:defRPr>
            </a:lvl7pPr>
            <a:lvl8pPr marL="3881833" eaLnBrk="1" hangingPunct="1">
              <a:defRPr>
                <a:latin typeface="+mn-lt"/>
                <a:ea typeface="+mn-ea"/>
                <a:cs typeface="+mn-cs"/>
              </a:defRPr>
            </a:lvl8pPr>
            <a:lvl9pPr marL="4436381" eaLnBrk="1" hangingPunct="1">
              <a:defRPr>
                <a:latin typeface="+mn-lt"/>
                <a:ea typeface="+mn-ea"/>
                <a:cs typeface="+mn-cs"/>
              </a:defRPr>
            </a:lvl9pPr>
          </a:lstStyle>
          <a:p>
            <a:pPr marL="366" lvl="1" indent="0">
              <a:buNone/>
            </a:pPr>
            <a:r>
              <a:rPr lang="pl-PL" sz="2000" dirty="0"/>
              <a:t>Na przykładzie Pracowni wsparcia w Bibliotece Uniwersyteckiej UJK w Kielcach </a:t>
            </a:r>
          </a:p>
        </p:txBody>
      </p:sp>
      <p:sp>
        <p:nvSpPr>
          <p:cNvPr id="13" name="Symbol zastępczy numeru slajdu 12">
            <a:extLst>
              <a:ext uri="{FF2B5EF4-FFF2-40B4-BE49-F238E27FC236}">
                <a16:creationId xmlns:a16="http://schemas.microsoft.com/office/drawing/2014/main" id="{AC570FC4-334F-8D3B-9B9F-FC8A832BD6CB}"/>
              </a:ext>
            </a:extLst>
          </p:cNvPr>
          <p:cNvSpPr>
            <a:spLocks noGrp="1"/>
          </p:cNvSpPr>
          <p:nvPr>
            <p:ph type="sldNum" sz="quarter" idx="17"/>
          </p:nvPr>
        </p:nvSpPr>
        <p:spPr>
          <a:xfrm>
            <a:off x="11171755" y="6642556"/>
            <a:ext cx="1020245" cy="215444"/>
          </a:xfrm>
        </p:spPr>
        <p:txBody>
          <a:bodyPr/>
          <a:lstStyle/>
          <a:p>
            <a:fld id="{B6F15528-21DE-4FAA-801E-634DDDAF4B2B}" type="slidenum">
              <a:rPr lang="pl-PL" smtClean="0"/>
              <a:pPr/>
              <a:t>55</a:t>
            </a:fld>
            <a:endParaRPr lang="pl-PL" dirty="0"/>
          </a:p>
        </p:txBody>
      </p:sp>
      <p:pic>
        <p:nvPicPr>
          <p:cNvPr id="12" name="Obraz 11">
            <a:extLst>
              <a:ext uri="{FF2B5EF4-FFF2-40B4-BE49-F238E27FC236}">
                <a16:creationId xmlns:a16="http://schemas.microsoft.com/office/drawing/2014/main" id="{5A213121-4433-23D0-57D3-AEF1951F7C74}"/>
              </a:ext>
              <a:ext uri="{C183D7F6-B498-43B3-948B-1728B52AA6E4}">
                <adec:decorative xmlns:adec="http://schemas.microsoft.com/office/drawing/2017/decorative" val="1"/>
              </a:ext>
            </a:extLst>
          </p:cNvPr>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6513" y="5179332"/>
            <a:ext cx="579340" cy="579340"/>
          </a:xfrm>
          <a:prstGeom prst="rect">
            <a:avLst/>
          </a:prstGeom>
        </p:spPr>
      </p:pic>
    </p:spTree>
    <p:extLst>
      <p:ext uri="{BB962C8B-B14F-4D97-AF65-F5344CB8AC3E}">
        <p14:creationId xmlns:p14="http://schemas.microsoft.com/office/powerpoint/2010/main" val="405179814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AABC5BB7-6878-DD0B-53E0-3A5AF2DE4B70}"/>
              </a:ext>
            </a:extLst>
          </p:cNvPr>
          <p:cNvSpPr>
            <a:spLocks noGrp="1"/>
          </p:cNvSpPr>
          <p:nvPr>
            <p:ph type="title"/>
          </p:nvPr>
        </p:nvSpPr>
        <p:spPr>
          <a:xfrm>
            <a:off x="114823" y="-32567"/>
            <a:ext cx="9277789" cy="631027"/>
          </a:xfrm>
        </p:spPr>
        <p:txBody>
          <a:bodyPr/>
          <a:lstStyle/>
          <a:p>
            <a:pPr rtl="0"/>
            <a:r>
              <a:rPr lang="pl-PL" sz="3600" b="1" dirty="0">
                <a:latin typeface="+mn-lt"/>
              </a:rPr>
              <a:t>Udogodnienia dla studentów (6 z 9) </a:t>
            </a:r>
          </a:p>
        </p:txBody>
      </p:sp>
      <p:sp>
        <p:nvSpPr>
          <p:cNvPr id="11" name="Symbol zastępczy tekstu 4">
            <a:extLst>
              <a:ext uri="{FF2B5EF4-FFF2-40B4-BE49-F238E27FC236}">
                <a16:creationId xmlns:a16="http://schemas.microsoft.com/office/drawing/2014/main" id="{54184887-4E56-3837-8D47-5D384E3B423F}"/>
              </a:ext>
            </a:extLst>
          </p:cNvPr>
          <p:cNvSpPr>
            <a:spLocks noGrp="1"/>
          </p:cNvSpPr>
          <p:nvPr>
            <p:ph type="body" sz="quarter" idx="11"/>
          </p:nvPr>
        </p:nvSpPr>
        <p:spPr>
          <a:xfrm>
            <a:off x="111000" y="909000"/>
            <a:ext cx="6165000" cy="2652318"/>
          </a:xfrm>
        </p:spPr>
        <p:txBody>
          <a:bodyPr vert="horz" lIns="0" tIns="0" rIns="0" bIns="0" numCol="1" spcCol="540000" rtlCol="0" anchor="t">
            <a:noAutofit/>
          </a:bodyPr>
          <a:lstStyle/>
          <a:p>
            <a:pPr marL="635" lvl="1" indent="0">
              <a:spcBef>
                <a:spcPts val="1219"/>
              </a:spcBef>
              <a:buNone/>
            </a:pPr>
            <a:r>
              <a:rPr lang="pl-PL" sz="2000" b="1" dirty="0"/>
              <a:t>Powiększalnik stacjonarny – </a:t>
            </a:r>
            <a:r>
              <a:rPr lang="en-AU" sz="2000" b="1" noProof="0" dirty="0"/>
              <a:t>Eclipse</a:t>
            </a:r>
            <a:endParaRPr lang="pl-PL" sz="2000" dirty="0"/>
          </a:p>
          <a:p>
            <a:pPr marL="232410" lvl="1" indent="-231775">
              <a:spcBef>
                <a:spcPts val="1219"/>
              </a:spcBef>
            </a:pPr>
            <a:r>
              <a:rPr lang="pl-PL" sz="2000" dirty="0"/>
              <a:t>powiększenie na ekranie tekstu do 30 razy;</a:t>
            </a:r>
          </a:p>
          <a:p>
            <a:pPr marL="232410" lvl="1" indent="-231775">
              <a:spcBef>
                <a:spcPts val="1219"/>
              </a:spcBef>
            </a:pPr>
            <a:r>
              <a:rPr lang="pl-PL" sz="2000" dirty="0"/>
              <a:t>pozwala na odwrócenie kolorów, co przy niektórych wadach wzroku ułatwia rozpoznawanie liter;</a:t>
            </a:r>
            <a:endParaRPr lang="pl-PL" sz="2000" dirty="0">
              <a:cs typeface="Arial"/>
            </a:endParaRPr>
          </a:p>
          <a:p>
            <a:pPr marL="232410" lvl="1" indent="-231775">
              <a:spcBef>
                <a:spcPts val="1219"/>
              </a:spcBef>
            </a:pPr>
            <a:r>
              <a:rPr lang="pl-PL" sz="2000" dirty="0"/>
              <a:t>zwiększa kontrast poprzez zmianę barw, np. wyświetlając niebieskie litery na żółtym tle;</a:t>
            </a:r>
            <a:endParaRPr lang="pl-PL" sz="2000" dirty="0">
              <a:cs typeface="Arial"/>
            </a:endParaRPr>
          </a:p>
        </p:txBody>
      </p:sp>
      <p:sp>
        <p:nvSpPr>
          <p:cNvPr id="3" name="Prostokąt 2" descr="&quot; &quot;">
            <a:extLst>
              <a:ext uri="{FF2B5EF4-FFF2-40B4-BE49-F238E27FC236}">
                <a16:creationId xmlns:a16="http://schemas.microsoft.com/office/drawing/2014/main" id="{33B7A331-9AC2-DC50-FD65-8C57E1B60F4F}"/>
              </a:ext>
            </a:extLst>
          </p:cNvPr>
          <p:cNvSpPr/>
          <p:nvPr/>
        </p:nvSpPr>
        <p:spPr>
          <a:xfrm>
            <a:off x="0" y="4419000"/>
            <a:ext cx="6006000" cy="715785"/>
          </a:xfrm>
          <a:prstGeom prst="rect">
            <a:avLst/>
          </a:prstGeom>
          <a:solidFill>
            <a:srgbClr val="0049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720000" lvl="1"/>
            <a:r>
              <a:rPr lang="pl-PL" sz="2000" dirty="0"/>
              <a:t>Obecnie studenci częściej korzystają z podobnych funkcji w swoich telefonach</a:t>
            </a:r>
          </a:p>
        </p:txBody>
      </p:sp>
      <p:pic>
        <p:nvPicPr>
          <p:cNvPr id="5" name="Obraz 4" descr="Na zdjęciu powiększalniki stacjonarne">
            <a:extLst>
              <a:ext uri="{FF2B5EF4-FFF2-40B4-BE49-F238E27FC236}">
                <a16:creationId xmlns:a16="http://schemas.microsoft.com/office/drawing/2014/main" id="{0C714E79-B68E-99A1-7AFB-6585526B7E24}"/>
              </a:ext>
            </a:extLst>
          </p:cNvPr>
          <p:cNvPicPr>
            <a:picLocks noChangeAspect="1"/>
          </p:cNvPicPr>
          <p:nvPr/>
        </p:nvPicPr>
        <p:blipFill rotWithShape="1">
          <a:blip r:embed="rId3">
            <a:extLst>
              <a:ext uri="{28A0092B-C50C-407E-A947-70E740481C1C}">
                <a14:useLocalDpi xmlns:a14="http://schemas.microsoft.com/office/drawing/2010/main" val="0"/>
              </a:ext>
            </a:extLst>
          </a:blip>
          <a:srcRect b="17725"/>
          <a:stretch>
            <a:fillRect/>
          </a:stretch>
        </p:blipFill>
        <p:spPr>
          <a:xfrm>
            <a:off x="7401000" y="539241"/>
            <a:ext cx="4628749" cy="5094759"/>
          </a:xfrm>
          <a:prstGeom prst="rect">
            <a:avLst/>
          </a:prstGeom>
        </p:spPr>
      </p:pic>
      <p:sp>
        <p:nvSpPr>
          <p:cNvPr id="7" name="Symbol zastępczy tekstu 4">
            <a:extLst>
              <a:ext uri="{FF2B5EF4-FFF2-40B4-BE49-F238E27FC236}">
                <a16:creationId xmlns:a16="http://schemas.microsoft.com/office/drawing/2014/main" id="{B8C16502-3276-B7D7-2574-7785F1645C95}"/>
              </a:ext>
            </a:extLst>
          </p:cNvPr>
          <p:cNvSpPr txBox="1">
            <a:spLocks/>
          </p:cNvSpPr>
          <p:nvPr/>
        </p:nvSpPr>
        <p:spPr>
          <a:xfrm>
            <a:off x="154542" y="5755865"/>
            <a:ext cx="8192918" cy="300082"/>
          </a:xfrm>
          <a:prstGeom prst="rect">
            <a:avLst/>
          </a:prstGeom>
        </p:spPr>
        <p:txBody>
          <a:bodyPr lIns="0" tIns="0" rIns="0" bIns="0" numCol="1" spcCol="540000">
            <a:noAutofit/>
          </a:bodyPr>
          <a:lstStyle>
            <a:lvl1pPr marL="0" indent="0" algn="l" eaLnBrk="1" hangingPunct="1">
              <a:lnSpc>
                <a:spcPct val="115000"/>
              </a:lnSpc>
              <a:spcBef>
                <a:spcPts val="5200"/>
              </a:spcBef>
              <a:buFontTx/>
              <a:buNone/>
              <a:tabLst>
                <a:tab pos="720000" algn="l"/>
              </a:tabLst>
              <a:defRPr sz="3600">
                <a:solidFill>
                  <a:schemeClr val="tx1"/>
                </a:solidFill>
                <a:latin typeface="+mn-lt"/>
                <a:ea typeface="+mn-ea"/>
                <a:cs typeface="+mn-cs"/>
              </a:defRPr>
            </a:lvl1pPr>
            <a:lvl2pPr marL="572400" indent="-571500" algn="l" eaLnBrk="1" hangingPunct="1">
              <a:lnSpc>
                <a:spcPct val="115000"/>
              </a:lnSpc>
              <a:spcBef>
                <a:spcPts val="5000"/>
              </a:spcBef>
              <a:buClr>
                <a:schemeClr val="tx1"/>
              </a:buClr>
              <a:buSzPct val="120000"/>
              <a:buFont typeface="Wingdings" panose="05000000000000000000" pitchFamily="2" charset="2"/>
              <a:buChar char="§"/>
              <a:tabLst>
                <a:tab pos="648000" algn="l"/>
              </a:tabLst>
              <a:defRPr sz="3600">
                <a:solidFill>
                  <a:schemeClr val="tx1"/>
                </a:solidFill>
                <a:latin typeface="+mn-lt"/>
                <a:ea typeface="+mn-ea"/>
                <a:cs typeface="+mn-cs"/>
              </a:defRPr>
            </a:lvl2pPr>
            <a:lvl3pPr marL="504000" indent="-504000" algn="l" eaLnBrk="1" hangingPunct="1">
              <a:lnSpc>
                <a:spcPct val="115000"/>
              </a:lnSpc>
              <a:defRPr sz="3600">
                <a:solidFill>
                  <a:schemeClr val="tx1"/>
                </a:solidFill>
                <a:latin typeface="+mn-lt"/>
                <a:ea typeface="+mn-ea"/>
                <a:cs typeface="+mn-cs"/>
              </a:defRPr>
            </a:lvl3pPr>
            <a:lvl4pPr marL="504000" indent="-504000" algn="l" eaLnBrk="1" hangingPunct="1">
              <a:lnSpc>
                <a:spcPct val="115000"/>
              </a:lnSpc>
              <a:defRPr sz="3600">
                <a:solidFill>
                  <a:schemeClr val="tx1"/>
                </a:solidFill>
                <a:latin typeface="+mn-lt"/>
                <a:ea typeface="+mn-ea"/>
                <a:cs typeface="+mn-cs"/>
              </a:defRPr>
            </a:lvl4pPr>
            <a:lvl5pPr marL="504000" indent="-504000" algn="l" eaLnBrk="1" hangingPunct="1">
              <a:lnSpc>
                <a:spcPct val="115000"/>
              </a:lnSpc>
              <a:defRPr sz="3600">
                <a:solidFill>
                  <a:schemeClr val="tx1"/>
                </a:solidFill>
                <a:latin typeface="+mn-lt"/>
                <a:ea typeface="+mn-ea"/>
                <a:cs typeface="+mn-cs"/>
              </a:defRPr>
            </a:lvl5pPr>
            <a:lvl6pPr marL="2772739" eaLnBrk="1" hangingPunct="1">
              <a:defRPr>
                <a:latin typeface="+mn-lt"/>
                <a:ea typeface="+mn-ea"/>
                <a:cs typeface="+mn-cs"/>
              </a:defRPr>
            </a:lvl6pPr>
            <a:lvl7pPr marL="3327285" eaLnBrk="1" hangingPunct="1">
              <a:defRPr>
                <a:latin typeface="+mn-lt"/>
                <a:ea typeface="+mn-ea"/>
                <a:cs typeface="+mn-cs"/>
              </a:defRPr>
            </a:lvl7pPr>
            <a:lvl8pPr marL="3881833" eaLnBrk="1" hangingPunct="1">
              <a:defRPr>
                <a:latin typeface="+mn-lt"/>
                <a:ea typeface="+mn-ea"/>
                <a:cs typeface="+mn-cs"/>
              </a:defRPr>
            </a:lvl8pPr>
            <a:lvl9pPr marL="4436381" eaLnBrk="1" hangingPunct="1">
              <a:defRPr>
                <a:latin typeface="+mn-lt"/>
                <a:ea typeface="+mn-ea"/>
                <a:cs typeface="+mn-cs"/>
              </a:defRPr>
            </a:lvl9pPr>
          </a:lstStyle>
          <a:p>
            <a:pPr marL="366" lvl="1" indent="0">
              <a:buNone/>
            </a:pPr>
            <a:r>
              <a:rPr lang="pl-PL" sz="2000" dirty="0"/>
              <a:t>Na przykładzie Pracowni wsparcia w Bibliotece Uniwersyteckiej UJK w Kielcach </a:t>
            </a:r>
          </a:p>
        </p:txBody>
      </p:sp>
      <p:sp>
        <p:nvSpPr>
          <p:cNvPr id="13" name="Symbol zastępczy numeru slajdu 12">
            <a:extLst>
              <a:ext uri="{FF2B5EF4-FFF2-40B4-BE49-F238E27FC236}">
                <a16:creationId xmlns:a16="http://schemas.microsoft.com/office/drawing/2014/main" id="{1CDEA681-EA12-D2FF-2976-9EF6CB974022}"/>
              </a:ext>
            </a:extLst>
          </p:cNvPr>
          <p:cNvSpPr>
            <a:spLocks noGrp="1"/>
          </p:cNvSpPr>
          <p:nvPr>
            <p:ph type="sldNum" sz="quarter" idx="17"/>
          </p:nvPr>
        </p:nvSpPr>
        <p:spPr>
          <a:xfrm>
            <a:off x="11163698" y="6642556"/>
            <a:ext cx="1020245" cy="215444"/>
          </a:xfrm>
        </p:spPr>
        <p:txBody>
          <a:bodyPr/>
          <a:lstStyle/>
          <a:p>
            <a:fld id="{B6F15528-21DE-4FAA-801E-634DDDAF4B2B}" type="slidenum">
              <a:rPr lang="pl-PL" smtClean="0"/>
              <a:pPr/>
              <a:t>56</a:t>
            </a:fld>
            <a:endParaRPr lang="pl-PL" dirty="0"/>
          </a:p>
        </p:txBody>
      </p:sp>
      <p:pic>
        <p:nvPicPr>
          <p:cNvPr id="12" name="Obraz 11">
            <a:extLst>
              <a:ext uri="{FF2B5EF4-FFF2-40B4-BE49-F238E27FC236}">
                <a16:creationId xmlns:a16="http://schemas.microsoft.com/office/drawing/2014/main" id="{16130B97-0014-B9B6-2989-D6775CFE64D9}"/>
              </a:ext>
              <a:ext uri="{C183D7F6-B498-43B3-948B-1728B52AA6E4}">
                <adec:decorative xmlns:adec="http://schemas.microsoft.com/office/drawing/2017/decorative" val="1"/>
              </a:ext>
            </a:extLst>
          </p:cNvPr>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9429" y="4419000"/>
            <a:ext cx="678242" cy="658560"/>
          </a:xfrm>
          <a:prstGeom prst="rect">
            <a:avLst/>
          </a:prstGeom>
        </p:spPr>
      </p:pic>
    </p:spTree>
    <p:extLst>
      <p:ext uri="{BB962C8B-B14F-4D97-AF65-F5344CB8AC3E}">
        <p14:creationId xmlns:p14="http://schemas.microsoft.com/office/powerpoint/2010/main" val="320943797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AABC5BB7-6878-DD0B-53E0-3A5AF2DE4B70}"/>
              </a:ext>
            </a:extLst>
          </p:cNvPr>
          <p:cNvSpPr>
            <a:spLocks noGrp="1"/>
          </p:cNvSpPr>
          <p:nvPr>
            <p:ph type="title"/>
          </p:nvPr>
        </p:nvSpPr>
        <p:spPr>
          <a:xfrm>
            <a:off x="126578" y="19125"/>
            <a:ext cx="9299422" cy="621601"/>
          </a:xfrm>
        </p:spPr>
        <p:txBody>
          <a:bodyPr/>
          <a:lstStyle/>
          <a:p>
            <a:pPr rtl="0"/>
            <a:r>
              <a:rPr lang="pl-PL" sz="3600" b="1" dirty="0">
                <a:latin typeface="+mn-lt"/>
              </a:rPr>
              <a:t>Udogodnienia dla studentów (7 z 9)</a:t>
            </a:r>
          </a:p>
        </p:txBody>
      </p:sp>
      <p:sp>
        <p:nvSpPr>
          <p:cNvPr id="11" name="Symbol zastępczy tekstu 4">
            <a:extLst>
              <a:ext uri="{FF2B5EF4-FFF2-40B4-BE49-F238E27FC236}">
                <a16:creationId xmlns:a16="http://schemas.microsoft.com/office/drawing/2014/main" id="{54184887-4E56-3837-8D47-5D384E3B423F}"/>
              </a:ext>
            </a:extLst>
          </p:cNvPr>
          <p:cNvSpPr>
            <a:spLocks noGrp="1"/>
          </p:cNvSpPr>
          <p:nvPr>
            <p:ph type="body" sz="quarter" idx="11"/>
          </p:nvPr>
        </p:nvSpPr>
        <p:spPr>
          <a:xfrm>
            <a:off x="22294" y="787241"/>
            <a:ext cx="7108706" cy="4479853"/>
          </a:xfrm>
        </p:spPr>
        <p:txBody>
          <a:bodyPr vert="horz" lIns="0" tIns="0" rIns="0" bIns="0" numCol="1" spcCol="540000" rtlCol="0" anchor="t">
            <a:noAutofit/>
          </a:bodyPr>
          <a:lstStyle/>
          <a:p>
            <a:pPr marL="176530" lvl="1" indent="0">
              <a:lnSpc>
                <a:spcPct val="150000"/>
              </a:lnSpc>
              <a:spcBef>
                <a:spcPts val="600"/>
              </a:spcBef>
              <a:buNone/>
            </a:pPr>
            <a:r>
              <a:rPr lang="pl-PL" sz="2000" b="1" dirty="0"/>
              <a:t>Auto-lektor urządzenia czytające</a:t>
            </a:r>
            <a:endParaRPr lang="pl-PL" sz="2000" dirty="0"/>
          </a:p>
          <a:p>
            <a:pPr marL="361950" lvl="1" indent="-185420">
              <a:lnSpc>
                <a:spcPct val="150000"/>
              </a:lnSpc>
              <a:spcBef>
                <a:spcPts val="600"/>
              </a:spcBef>
            </a:pPr>
            <a:r>
              <a:rPr lang="pl-PL" sz="2000" dirty="0"/>
              <a:t>urządzenie skanując tekst czyta go na głos, w wybranym języku (w tym angielski w kilku rodzajach), co zwłaszcza przy nauce języka obcego będzie pomocne;</a:t>
            </a:r>
          </a:p>
          <a:p>
            <a:pPr marL="361950" lvl="1" indent="-185420">
              <a:lnSpc>
                <a:spcPct val="150000"/>
              </a:lnSpc>
              <a:spcBef>
                <a:spcPts val="600"/>
              </a:spcBef>
            </a:pPr>
            <a:r>
              <a:rPr lang="pl-PL" sz="2000" dirty="0"/>
              <a:t>urządzenie rozpoznaje rozkład stron i obrócenie książki;</a:t>
            </a:r>
            <a:endParaRPr lang="pl-PL" sz="2000" dirty="0">
              <a:cs typeface="Arial"/>
            </a:endParaRPr>
          </a:p>
          <a:p>
            <a:pPr marL="361950" lvl="1" indent="-185420">
              <a:lnSpc>
                <a:spcPct val="150000"/>
              </a:lnSpc>
              <a:spcBef>
                <a:spcPts val="600"/>
              </a:spcBef>
            </a:pPr>
            <a:r>
              <a:rPr lang="pl-PL" sz="2000" dirty="0"/>
              <a:t>treść w formacie pliku mp3 można zapisać na nośniku zewnętrznym i odsłuchać ponownie na innym urządzeniu;</a:t>
            </a:r>
            <a:endParaRPr lang="pl-PL" sz="2000" dirty="0">
              <a:cs typeface="Arial"/>
            </a:endParaRPr>
          </a:p>
          <a:p>
            <a:pPr marL="361950" lvl="1" indent="-185420">
              <a:lnSpc>
                <a:spcPct val="150000"/>
              </a:lnSpc>
              <a:spcBef>
                <a:spcPts val="600"/>
              </a:spcBef>
            </a:pPr>
            <a:r>
              <a:rPr lang="pl-PL" sz="2000" dirty="0"/>
              <a:t>klawisze obsługi są odpowiednio oznaczone a obsługa udźwiękowiona.</a:t>
            </a:r>
            <a:endParaRPr lang="pl-PL" sz="2000" dirty="0">
              <a:cs typeface="Arial"/>
            </a:endParaRPr>
          </a:p>
        </p:txBody>
      </p:sp>
      <p:sp>
        <p:nvSpPr>
          <p:cNvPr id="5" name="Prostokąt 4" descr="&quot; &quot;">
            <a:extLst>
              <a:ext uri="{FF2B5EF4-FFF2-40B4-BE49-F238E27FC236}">
                <a16:creationId xmlns:a16="http://schemas.microsoft.com/office/drawing/2014/main" id="{3A87A6F4-79AE-8275-7B41-52AC3F48D5A3}"/>
              </a:ext>
            </a:extLst>
          </p:cNvPr>
          <p:cNvSpPr/>
          <p:nvPr/>
        </p:nvSpPr>
        <p:spPr>
          <a:xfrm>
            <a:off x="-17160" y="5267095"/>
            <a:ext cx="8903160" cy="512464"/>
          </a:xfrm>
          <a:prstGeom prst="rect">
            <a:avLst/>
          </a:prstGeom>
          <a:solidFill>
            <a:srgbClr val="0049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534988" lvl="1"/>
            <a:r>
              <a:rPr lang="pl-PL" sz="2000" dirty="0"/>
              <a:t>Podobne funkcje mają aplikacje mobilne z których studenci chętnie korzystają</a:t>
            </a:r>
          </a:p>
        </p:txBody>
      </p:sp>
      <p:pic>
        <p:nvPicPr>
          <p:cNvPr id="3" name="Obraz 2" descr="Na zdjęciu dwa Auto-lektory - urządzenia czytające&#10;">
            <a:extLst>
              <a:ext uri="{FF2B5EF4-FFF2-40B4-BE49-F238E27FC236}">
                <a16:creationId xmlns:a16="http://schemas.microsoft.com/office/drawing/2014/main" id="{726713B9-060E-CDF4-4FCE-DB56DACF6FF3}"/>
              </a:ext>
            </a:extLst>
          </p:cNvPr>
          <p:cNvPicPr>
            <a:picLocks noChangeAspect="1"/>
          </p:cNvPicPr>
          <p:nvPr/>
        </p:nvPicPr>
        <p:blipFill>
          <a:blip r:embed="rId2">
            <a:extLst>
              <a:ext uri="{28A0092B-C50C-407E-A947-70E740481C1C}">
                <a14:useLocalDpi xmlns:a14="http://schemas.microsoft.com/office/drawing/2010/main" val="0"/>
              </a:ext>
            </a:extLst>
          </a:blip>
          <a:srcRect t="14776" b="23276"/>
          <a:stretch>
            <a:fillRect/>
          </a:stretch>
        </p:blipFill>
        <p:spPr>
          <a:xfrm>
            <a:off x="7041000" y="986296"/>
            <a:ext cx="4966189" cy="4115636"/>
          </a:xfrm>
          <a:prstGeom prst="rect">
            <a:avLst/>
          </a:prstGeom>
        </p:spPr>
      </p:pic>
      <p:sp>
        <p:nvSpPr>
          <p:cNvPr id="7" name="Symbol zastępczy tekstu 4">
            <a:extLst>
              <a:ext uri="{FF2B5EF4-FFF2-40B4-BE49-F238E27FC236}">
                <a16:creationId xmlns:a16="http://schemas.microsoft.com/office/drawing/2014/main" id="{409BC40F-3FAA-5CA4-D1BD-4D7ED323D4FB}"/>
              </a:ext>
            </a:extLst>
          </p:cNvPr>
          <p:cNvSpPr txBox="1">
            <a:spLocks/>
          </p:cNvSpPr>
          <p:nvPr/>
        </p:nvSpPr>
        <p:spPr>
          <a:xfrm>
            <a:off x="154542" y="5755865"/>
            <a:ext cx="8192918" cy="300082"/>
          </a:xfrm>
          <a:prstGeom prst="rect">
            <a:avLst/>
          </a:prstGeom>
        </p:spPr>
        <p:txBody>
          <a:bodyPr lIns="0" tIns="0" rIns="0" bIns="0" numCol="1" spcCol="540000">
            <a:noAutofit/>
          </a:bodyPr>
          <a:lstStyle>
            <a:lvl1pPr marL="0" indent="0" algn="l" eaLnBrk="1" hangingPunct="1">
              <a:lnSpc>
                <a:spcPct val="115000"/>
              </a:lnSpc>
              <a:spcBef>
                <a:spcPts val="5200"/>
              </a:spcBef>
              <a:buFontTx/>
              <a:buNone/>
              <a:tabLst>
                <a:tab pos="720000" algn="l"/>
              </a:tabLst>
              <a:defRPr sz="3600">
                <a:solidFill>
                  <a:schemeClr val="tx1"/>
                </a:solidFill>
                <a:latin typeface="+mn-lt"/>
                <a:ea typeface="+mn-ea"/>
                <a:cs typeface="+mn-cs"/>
              </a:defRPr>
            </a:lvl1pPr>
            <a:lvl2pPr marL="572400" indent="-571500" algn="l" eaLnBrk="1" hangingPunct="1">
              <a:lnSpc>
                <a:spcPct val="115000"/>
              </a:lnSpc>
              <a:spcBef>
                <a:spcPts val="5000"/>
              </a:spcBef>
              <a:buClr>
                <a:schemeClr val="tx1"/>
              </a:buClr>
              <a:buSzPct val="120000"/>
              <a:buFont typeface="Wingdings" panose="05000000000000000000" pitchFamily="2" charset="2"/>
              <a:buChar char="§"/>
              <a:tabLst>
                <a:tab pos="648000" algn="l"/>
              </a:tabLst>
              <a:defRPr sz="3600">
                <a:solidFill>
                  <a:schemeClr val="tx1"/>
                </a:solidFill>
                <a:latin typeface="+mn-lt"/>
                <a:ea typeface="+mn-ea"/>
                <a:cs typeface="+mn-cs"/>
              </a:defRPr>
            </a:lvl2pPr>
            <a:lvl3pPr marL="504000" indent="-504000" algn="l" eaLnBrk="1" hangingPunct="1">
              <a:lnSpc>
                <a:spcPct val="115000"/>
              </a:lnSpc>
              <a:defRPr sz="3600">
                <a:solidFill>
                  <a:schemeClr val="tx1"/>
                </a:solidFill>
                <a:latin typeface="+mn-lt"/>
                <a:ea typeface="+mn-ea"/>
                <a:cs typeface="+mn-cs"/>
              </a:defRPr>
            </a:lvl3pPr>
            <a:lvl4pPr marL="504000" indent="-504000" algn="l" eaLnBrk="1" hangingPunct="1">
              <a:lnSpc>
                <a:spcPct val="115000"/>
              </a:lnSpc>
              <a:defRPr sz="3600">
                <a:solidFill>
                  <a:schemeClr val="tx1"/>
                </a:solidFill>
                <a:latin typeface="+mn-lt"/>
                <a:ea typeface="+mn-ea"/>
                <a:cs typeface="+mn-cs"/>
              </a:defRPr>
            </a:lvl4pPr>
            <a:lvl5pPr marL="504000" indent="-504000" algn="l" eaLnBrk="1" hangingPunct="1">
              <a:lnSpc>
                <a:spcPct val="115000"/>
              </a:lnSpc>
              <a:defRPr sz="3600">
                <a:solidFill>
                  <a:schemeClr val="tx1"/>
                </a:solidFill>
                <a:latin typeface="+mn-lt"/>
                <a:ea typeface="+mn-ea"/>
                <a:cs typeface="+mn-cs"/>
              </a:defRPr>
            </a:lvl5pPr>
            <a:lvl6pPr marL="2772739" eaLnBrk="1" hangingPunct="1">
              <a:defRPr>
                <a:latin typeface="+mn-lt"/>
                <a:ea typeface="+mn-ea"/>
                <a:cs typeface="+mn-cs"/>
              </a:defRPr>
            </a:lvl6pPr>
            <a:lvl7pPr marL="3327285" eaLnBrk="1" hangingPunct="1">
              <a:defRPr>
                <a:latin typeface="+mn-lt"/>
                <a:ea typeface="+mn-ea"/>
                <a:cs typeface="+mn-cs"/>
              </a:defRPr>
            </a:lvl7pPr>
            <a:lvl8pPr marL="3881833" eaLnBrk="1" hangingPunct="1">
              <a:defRPr>
                <a:latin typeface="+mn-lt"/>
                <a:ea typeface="+mn-ea"/>
                <a:cs typeface="+mn-cs"/>
              </a:defRPr>
            </a:lvl8pPr>
            <a:lvl9pPr marL="4436381" eaLnBrk="1" hangingPunct="1">
              <a:defRPr>
                <a:latin typeface="+mn-lt"/>
                <a:ea typeface="+mn-ea"/>
                <a:cs typeface="+mn-cs"/>
              </a:defRPr>
            </a:lvl9pPr>
          </a:lstStyle>
          <a:p>
            <a:pPr marL="366" lvl="1" indent="0">
              <a:buNone/>
            </a:pPr>
            <a:r>
              <a:rPr lang="pl-PL" sz="2000" dirty="0"/>
              <a:t>Na przykładzie Pracowni wsparcia w Bibliotece Uniwersyteckiej UJK w Kielcach </a:t>
            </a:r>
          </a:p>
        </p:txBody>
      </p:sp>
      <p:sp>
        <p:nvSpPr>
          <p:cNvPr id="9" name="Symbol zastępczy numeru slajdu 8">
            <a:extLst>
              <a:ext uri="{FF2B5EF4-FFF2-40B4-BE49-F238E27FC236}">
                <a16:creationId xmlns:a16="http://schemas.microsoft.com/office/drawing/2014/main" id="{C3759849-1505-3901-217D-48629839605C}"/>
              </a:ext>
            </a:extLst>
          </p:cNvPr>
          <p:cNvSpPr>
            <a:spLocks noGrp="1"/>
          </p:cNvSpPr>
          <p:nvPr>
            <p:ph type="sldNum" sz="quarter" idx="17"/>
          </p:nvPr>
        </p:nvSpPr>
        <p:spPr>
          <a:xfrm>
            <a:off x="11171755" y="6642556"/>
            <a:ext cx="1020245" cy="215444"/>
          </a:xfrm>
        </p:spPr>
        <p:txBody>
          <a:bodyPr/>
          <a:lstStyle/>
          <a:p>
            <a:fld id="{B6F15528-21DE-4FAA-801E-634DDDAF4B2B}" type="slidenum">
              <a:rPr lang="pl-PL" smtClean="0"/>
              <a:pPr/>
              <a:t>57</a:t>
            </a:fld>
            <a:endParaRPr lang="pl-PL" dirty="0"/>
          </a:p>
        </p:txBody>
      </p:sp>
      <p:pic>
        <p:nvPicPr>
          <p:cNvPr id="8" name="Obraz 7">
            <a:extLst>
              <a:ext uri="{FF2B5EF4-FFF2-40B4-BE49-F238E27FC236}">
                <a16:creationId xmlns:a16="http://schemas.microsoft.com/office/drawing/2014/main" id="{FD6765DD-B9CA-E4E3-71FB-870646D98F4E}"/>
              </a:ext>
              <a:ext uri="{C183D7F6-B498-43B3-948B-1728B52AA6E4}">
                <adec:decorative xmlns:adec="http://schemas.microsoft.com/office/drawing/2017/decorative" val="1"/>
              </a:ext>
            </a:extLst>
          </p:cNvPr>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22294" y="5264715"/>
            <a:ext cx="549285" cy="549285"/>
          </a:xfrm>
          <a:prstGeom prst="rect">
            <a:avLst/>
          </a:prstGeom>
        </p:spPr>
      </p:pic>
    </p:spTree>
    <p:extLst>
      <p:ext uri="{BB962C8B-B14F-4D97-AF65-F5344CB8AC3E}">
        <p14:creationId xmlns:p14="http://schemas.microsoft.com/office/powerpoint/2010/main" val="174706492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AABC5BB7-6878-DD0B-53E0-3A5AF2DE4B70}"/>
              </a:ext>
            </a:extLst>
          </p:cNvPr>
          <p:cNvSpPr>
            <a:spLocks noGrp="1"/>
          </p:cNvSpPr>
          <p:nvPr>
            <p:ph type="title"/>
          </p:nvPr>
        </p:nvSpPr>
        <p:spPr>
          <a:xfrm>
            <a:off x="144677" y="8379"/>
            <a:ext cx="9273000" cy="630037"/>
          </a:xfrm>
        </p:spPr>
        <p:txBody>
          <a:bodyPr/>
          <a:lstStyle/>
          <a:p>
            <a:pPr rtl="0"/>
            <a:r>
              <a:rPr lang="pl-PL" sz="3600" b="1" dirty="0">
                <a:latin typeface="+mn-lt"/>
              </a:rPr>
              <a:t>Udogodnienia dla studentów (8 z 9)</a:t>
            </a:r>
          </a:p>
        </p:txBody>
      </p:sp>
      <p:sp>
        <p:nvSpPr>
          <p:cNvPr id="11" name="Symbol zastępczy tekstu 4">
            <a:extLst>
              <a:ext uri="{FF2B5EF4-FFF2-40B4-BE49-F238E27FC236}">
                <a16:creationId xmlns:a16="http://schemas.microsoft.com/office/drawing/2014/main" id="{54184887-4E56-3837-8D47-5D384E3B423F}"/>
              </a:ext>
            </a:extLst>
          </p:cNvPr>
          <p:cNvSpPr>
            <a:spLocks noGrp="1"/>
          </p:cNvSpPr>
          <p:nvPr>
            <p:ph type="body" sz="quarter" idx="11"/>
          </p:nvPr>
        </p:nvSpPr>
        <p:spPr>
          <a:xfrm>
            <a:off x="0" y="647615"/>
            <a:ext cx="8192918" cy="3951386"/>
          </a:xfrm>
        </p:spPr>
        <p:txBody>
          <a:bodyPr/>
          <a:lstStyle/>
          <a:p>
            <a:pPr marL="179388" lvl="1" indent="0">
              <a:lnSpc>
                <a:spcPct val="140000"/>
              </a:lnSpc>
              <a:spcBef>
                <a:spcPts val="0"/>
              </a:spcBef>
              <a:buNone/>
            </a:pPr>
            <a:r>
              <a:rPr lang="pl-PL" sz="2000" b="1" dirty="0"/>
              <a:t>Stanowisko dla osoby z dysfunkcją kończyn górnych</a:t>
            </a:r>
            <a:endParaRPr lang="pl-PL" sz="2000" dirty="0"/>
          </a:p>
          <a:p>
            <a:pPr marL="357188" lvl="1" indent="-177800">
              <a:lnSpc>
                <a:spcPct val="140000"/>
              </a:lnSpc>
              <a:spcBef>
                <a:spcPts val="0"/>
              </a:spcBef>
            </a:pPr>
            <a:r>
              <a:rPr lang="pl-PL" sz="2000" dirty="0"/>
              <a:t>Stanowisko posiada specjalną mysz, którą można obsługiwać łokciem lub stopą;</a:t>
            </a:r>
          </a:p>
          <a:p>
            <a:pPr marL="357188" lvl="1" indent="-177800">
              <a:lnSpc>
                <a:spcPct val="140000"/>
              </a:lnSpc>
              <a:spcBef>
                <a:spcPts val="0"/>
              </a:spcBef>
            </a:pPr>
            <a:r>
              <a:rPr lang="pl-PL" sz="2000" dirty="0"/>
              <a:t>specjalna kamera śledzi ruch głowy studenta poprzez umieszczenie na czole specjalnej naklejki, co umożliwia alternatywne sterowanie kursorem muszy;</a:t>
            </a:r>
          </a:p>
          <a:p>
            <a:pPr marL="357188" lvl="1" indent="-177800">
              <a:lnSpc>
                <a:spcPct val="140000"/>
              </a:lnSpc>
              <a:spcBef>
                <a:spcPts val="0"/>
              </a:spcBef>
            </a:pPr>
            <a:r>
              <a:rPr lang="pl-PL" sz="2000" dirty="0"/>
              <a:t>wysoko kontrastowa i kolorowa klawiatura posiada nakładkę ułatwiającą celowanie w klawisze;</a:t>
            </a:r>
          </a:p>
          <a:p>
            <a:pPr marL="357188" lvl="1" indent="-177800">
              <a:lnSpc>
                <a:spcPct val="140000"/>
              </a:lnSpc>
              <a:spcBef>
                <a:spcPts val="0"/>
              </a:spcBef>
            </a:pPr>
            <a:r>
              <a:rPr lang="pl-PL" sz="2000" dirty="0"/>
              <a:t>klawiatura standardowa także ma dodatkowe funkcje np. powiększa ekran, ma wysoki kontrast i jest większa. </a:t>
            </a:r>
          </a:p>
        </p:txBody>
      </p:sp>
      <p:sp>
        <p:nvSpPr>
          <p:cNvPr id="3" name="Prostokąt 2" descr="&quot; &quot;">
            <a:extLst>
              <a:ext uri="{FF2B5EF4-FFF2-40B4-BE49-F238E27FC236}">
                <a16:creationId xmlns:a16="http://schemas.microsoft.com/office/drawing/2014/main" id="{A4AEAA99-D6DF-51F4-E50C-B32A89B08716}"/>
              </a:ext>
            </a:extLst>
          </p:cNvPr>
          <p:cNvSpPr/>
          <p:nvPr/>
        </p:nvSpPr>
        <p:spPr>
          <a:xfrm>
            <a:off x="0" y="4821344"/>
            <a:ext cx="7700178" cy="712177"/>
          </a:xfrm>
          <a:prstGeom prst="rect">
            <a:avLst/>
          </a:prstGeom>
          <a:solidFill>
            <a:srgbClr val="00499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719455" lvl="1"/>
            <a:r>
              <a:rPr lang="pl-PL" sz="2000" dirty="0"/>
              <a:t>Alternatywne metody pozwalają na śledzenie ruchu gałek ocznych w celu sterowania kursorem</a:t>
            </a:r>
            <a:endParaRPr lang="pl-PL" dirty="0"/>
          </a:p>
        </p:txBody>
      </p:sp>
      <p:pic>
        <p:nvPicPr>
          <p:cNvPr id="8" name="Obraz 7" descr="Na zdjęciu klawiatura oraz mysz specjalistyczna dla osoby z dysfunkcją kończyn górnych&#10;">
            <a:extLst>
              <a:ext uri="{FF2B5EF4-FFF2-40B4-BE49-F238E27FC236}">
                <a16:creationId xmlns:a16="http://schemas.microsoft.com/office/drawing/2014/main" id="{68598702-042E-31BB-3A7E-5CFB6137E1D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8918373" y="-200490"/>
            <a:ext cx="2589597" cy="3464344"/>
          </a:xfrm>
          <a:prstGeom prst="rect">
            <a:avLst/>
          </a:prstGeom>
        </p:spPr>
      </p:pic>
      <p:pic>
        <p:nvPicPr>
          <p:cNvPr id="13" name="Obraz 12" descr="Zdjęcie laptopa z urządzeniem PC EYE do śledzenia ruchu gałek ocznych w celu sterowania kursorem myszki">
            <a:extLst>
              <a:ext uri="{FF2B5EF4-FFF2-40B4-BE49-F238E27FC236}">
                <a16:creationId xmlns:a16="http://schemas.microsoft.com/office/drawing/2014/main" id="{D4C28829-AF5B-ADF3-18FF-EA9FD63A50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81000" y="3021576"/>
            <a:ext cx="3427748" cy="2570811"/>
          </a:xfrm>
          <a:prstGeom prst="rect">
            <a:avLst/>
          </a:prstGeom>
        </p:spPr>
      </p:pic>
      <p:sp>
        <p:nvSpPr>
          <p:cNvPr id="5" name="Symbol zastępczy tekstu 4">
            <a:extLst>
              <a:ext uri="{FF2B5EF4-FFF2-40B4-BE49-F238E27FC236}">
                <a16:creationId xmlns:a16="http://schemas.microsoft.com/office/drawing/2014/main" id="{9BF470F0-8276-FF9F-BC05-711576FB84E2}"/>
              </a:ext>
            </a:extLst>
          </p:cNvPr>
          <p:cNvSpPr txBox="1">
            <a:spLocks/>
          </p:cNvSpPr>
          <p:nvPr/>
        </p:nvSpPr>
        <p:spPr>
          <a:xfrm>
            <a:off x="154542" y="5755865"/>
            <a:ext cx="8192918" cy="300082"/>
          </a:xfrm>
          <a:prstGeom prst="rect">
            <a:avLst/>
          </a:prstGeom>
        </p:spPr>
        <p:txBody>
          <a:bodyPr lIns="0" tIns="0" rIns="0" bIns="0" numCol="1" spcCol="540000">
            <a:noAutofit/>
          </a:bodyPr>
          <a:lstStyle>
            <a:lvl1pPr marL="0" indent="0" algn="l" eaLnBrk="1" hangingPunct="1">
              <a:lnSpc>
                <a:spcPct val="115000"/>
              </a:lnSpc>
              <a:spcBef>
                <a:spcPts val="5200"/>
              </a:spcBef>
              <a:buFontTx/>
              <a:buNone/>
              <a:tabLst>
                <a:tab pos="720000" algn="l"/>
              </a:tabLst>
              <a:defRPr sz="3600">
                <a:solidFill>
                  <a:schemeClr val="tx1"/>
                </a:solidFill>
                <a:latin typeface="+mn-lt"/>
                <a:ea typeface="+mn-ea"/>
                <a:cs typeface="+mn-cs"/>
              </a:defRPr>
            </a:lvl1pPr>
            <a:lvl2pPr marL="572400" indent="-571500" algn="l" eaLnBrk="1" hangingPunct="1">
              <a:lnSpc>
                <a:spcPct val="115000"/>
              </a:lnSpc>
              <a:spcBef>
                <a:spcPts val="5000"/>
              </a:spcBef>
              <a:buClr>
                <a:schemeClr val="tx1"/>
              </a:buClr>
              <a:buSzPct val="120000"/>
              <a:buFont typeface="Wingdings" panose="05000000000000000000" pitchFamily="2" charset="2"/>
              <a:buChar char="§"/>
              <a:tabLst>
                <a:tab pos="648000" algn="l"/>
              </a:tabLst>
              <a:defRPr sz="3600">
                <a:solidFill>
                  <a:schemeClr val="tx1"/>
                </a:solidFill>
                <a:latin typeface="+mn-lt"/>
                <a:ea typeface="+mn-ea"/>
                <a:cs typeface="+mn-cs"/>
              </a:defRPr>
            </a:lvl2pPr>
            <a:lvl3pPr marL="504000" indent="-504000" algn="l" eaLnBrk="1" hangingPunct="1">
              <a:lnSpc>
                <a:spcPct val="115000"/>
              </a:lnSpc>
              <a:defRPr sz="3600">
                <a:solidFill>
                  <a:schemeClr val="tx1"/>
                </a:solidFill>
                <a:latin typeface="+mn-lt"/>
                <a:ea typeface="+mn-ea"/>
                <a:cs typeface="+mn-cs"/>
              </a:defRPr>
            </a:lvl3pPr>
            <a:lvl4pPr marL="504000" indent="-504000" algn="l" eaLnBrk="1" hangingPunct="1">
              <a:lnSpc>
                <a:spcPct val="115000"/>
              </a:lnSpc>
              <a:defRPr sz="3600">
                <a:solidFill>
                  <a:schemeClr val="tx1"/>
                </a:solidFill>
                <a:latin typeface="+mn-lt"/>
                <a:ea typeface="+mn-ea"/>
                <a:cs typeface="+mn-cs"/>
              </a:defRPr>
            </a:lvl4pPr>
            <a:lvl5pPr marL="504000" indent="-504000" algn="l" eaLnBrk="1" hangingPunct="1">
              <a:lnSpc>
                <a:spcPct val="115000"/>
              </a:lnSpc>
              <a:defRPr sz="3600">
                <a:solidFill>
                  <a:schemeClr val="tx1"/>
                </a:solidFill>
                <a:latin typeface="+mn-lt"/>
                <a:ea typeface="+mn-ea"/>
                <a:cs typeface="+mn-cs"/>
              </a:defRPr>
            </a:lvl5pPr>
            <a:lvl6pPr marL="2772739" eaLnBrk="1" hangingPunct="1">
              <a:defRPr>
                <a:latin typeface="+mn-lt"/>
                <a:ea typeface="+mn-ea"/>
                <a:cs typeface="+mn-cs"/>
              </a:defRPr>
            </a:lvl6pPr>
            <a:lvl7pPr marL="3327285" eaLnBrk="1" hangingPunct="1">
              <a:defRPr>
                <a:latin typeface="+mn-lt"/>
                <a:ea typeface="+mn-ea"/>
                <a:cs typeface="+mn-cs"/>
              </a:defRPr>
            </a:lvl7pPr>
            <a:lvl8pPr marL="3881833" eaLnBrk="1" hangingPunct="1">
              <a:defRPr>
                <a:latin typeface="+mn-lt"/>
                <a:ea typeface="+mn-ea"/>
                <a:cs typeface="+mn-cs"/>
              </a:defRPr>
            </a:lvl8pPr>
            <a:lvl9pPr marL="4436381" eaLnBrk="1" hangingPunct="1">
              <a:defRPr>
                <a:latin typeface="+mn-lt"/>
                <a:ea typeface="+mn-ea"/>
                <a:cs typeface="+mn-cs"/>
              </a:defRPr>
            </a:lvl9pPr>
          </a:lstStyle>
          <a:p>
            <a:pPr marL="366" lvl="1" indent="0">
              <a:buNone/>
            </a:pPr>
            <a:r>
              <a:rPr lang="pl-PL" sz="2000" dirty="0"/>
              <a:t>Na przykładzie Pracowni wsparcia w Bibliotece Uniwersyteckiej UJK w Kielcach </a:t>
            </a:r>
          </a:p>
        </p:txBody>
      </p:sp>
      <p:sp>
        <p:nvSpPr>
          <p:cNvPr id="16" name="Symbol zastępczy numeru slajdu 15">
            <a:extLst>
              <a:ext uri="{FF2B5EF4-FFF2-40B4-BE49-F238E27FC236}">
                <a16:creationId xmlns:a16="http://schemas.microsoft.com/office/drawing/2014/main" id="{83472173-3BBE-B9C7-C51F-586BF29AF11F}"/>
              </a:ext>
            </a:extLst>
          </p:cNvPr>
          <p:cNvSpPr>
            <a:spLocks noGrp="1"/>
          </p:cNvSpPr>
          <p:nvPr>
            <p:ph type="sldNum" sz="quarter" idx="17"/>
          </p:nvPr>
        </p:nvSpPr>
        <p:spPr>
          <a:xfrm>
            <a:off x="11162978" y="6621117"/>
            <a:ext cx="1020245" cy="215444"/>
          </a:xfrm>
        </p:spPr>
        <p:txBody>
          <a:bodyPr/>
          <a:lstStyle/>
          <a:p>
            <a:fld id="{B6F15528-21DE-4FAA-801E-634DDDAF4B2B}" type="slidenum">
              <a:rPr lang="pl-PL" smtClean="0"/>
              <a:pPr/>
              <a:t>58</a:t>
            </a:fld>
            <a:endParaRPr lang="pl-PL" dirty="0"/>
          </a:p>
        </p:txBody>
      </p:sp>
      <p:pic>
        <p:nvPicPr>
          <p:cNvPr id="4" name="Obraz 3">
            <a:extLst>
              <a:ext uri="{FF2B5EF4-FFF2-40B4-BE49-F238E27FC236}">
                <a16:creationId xmlns:a16="http://schemas.microsoft.com/office/drawing/2014/main" id="{CA9EE94B-4DC0-696D-05AA-A20AA9C51DD3}"/>
              </a:ext>
              <a:ext uri="{C183D7F6-B498-43B3-948B-1728B52AA6E4}">
                <adec:decorative xmlns:adec="http://schemas.microsoft.com/office/drawing/2017/decorative" val="1"/>
              </a:ext>
            </a:extLst>
          </p:cNvPr>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8609" y="4821344"/>
            <a:ext cx="712177" cy="712177"/>
          </a:xfrm>
          <a:prstGeom prst="rect">
            <a:avLst/>
          </a:prstGeom>
        </p:spPr>
      </p:pic>
    </p:spTree>
    <p:extLst>
      <p:ext uri="{BB962C8B-B14F-4D97-AF65-F5344CB8AC3E}">
        <p14:creationId xmlns:p14="http://schemas.microsoft.com/office/powerpoint/2010/main" val="228106268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AABC5BB7-6878-DD0B-53E0-3A5AF2DE4B70}"/>
              </a:ext>
            </a:extLst>
          </p:cNvPr>
          <p:cNvSpPr>
            <a:spLocks noGrp="1"/>
          </p:cNvSpPr>
          <p:nvPr>
            <p:ph type="title"/>
          </p:nvPr>
        </p:nvSpPr>
        <p:spPr>
          <a:xfrm>
            <a:off x="75977" y="4011"/>
            <a:ext cx="7010023" cy="602767"/>
          </a:xfrm>
        </p:spPr>
        <p:txBody>
          <a:bodyPr/>
          <a:lstStyle/>
          <a:p>
            <a:pPr rtl="0"/>
            <a:r>
              <a:rPr lang="pl-PL" sz="3600" b="1" dirty="0">
                <a:latin typeface="+mn-lt"/>
              </a:rPr>
              <a:t>Udogodnienia dla studentów (9 z 9)</a:t>
            </a:r>
          </a:p>
        </p:txBody>
      </p:sp>
      <p:sp>
        <p:nvSpPr>
          <p:cNvPr id="11" name="Symbol zastępczy tekstu 4">
            <a:extLst>
              <a:ext uri="{FF2B5EF4-FFF2-40B4-BE49-F238E27FC236}">
                <a16:creationId xmlns:a16="http://schemas.microsoft.com/office/drawing/2014/main" id="{54184887-4E56-3837-8D47-5D384E3B423F}"/>
              </a:ext>
            </a:extLst>
          </p:cNvPr>
          <p:cNvSpPr>
            <a:spLocks noGrp="1"/>
          </p:cNvSpPr>
          <p:nvPr>
            <p:ph type="body" sz="quarter" idx="11"/>
          </p:nvPr>
        </p:nvSpPr>
        <p:spPr>
          <a:xfrm>
            <a:off x="0" y="729000"/>
            <a:ext cx="7491000" cy="3600000"/>
          </a:xfrm>
        </p:spPr>
        <p:txBody>
          <a:bodyPr vert="horz" lIns="0" tIns="0" rIns="0" bIns="0" numCol="1" spcCol="540000" rtlCol="0" anchor="t">
            <a:noAutofit/>
          </a:bodyPr>
          <a:lstStyle/>
          <a:p>
            <a:pPr marL="179070" lvl="1" indent="0">
              <a:lnSpc>
                <a:spcPct val="150000"/>
              </a:lnSpc>
              <a:spcBef>
                <a:spcPts val="600"/>
              </a:spcBef>
              <a:buNone/>
            </a:pPr>
            <a:r>
              <a:rPr lang="pl-PL" sz="2000" b="1" dirty="0" err="1"/>
              <a:t>Wygrzewarka</a:t>
            </a:r>
            <a:r>
              <a:rPr lang="pl-PL" sz="2000" b="1" dirty="0"/>
              <a:t> oraz papier pęczniejący </a:t>
            </a:r>
            <a:endParaRPr lang="pl-PL" sz="2000" dirty="0"/>
          </a:p>
          <a:p>
            <a:pPr marL="356870" lvl="1" indent="-177800">
              <a:lnSpc>
                <a:spcPct val="150000"/>
              </a:lnSpc>
              <a:spcBef>
                <a:spcPts val="600"/>
              </a:spcBef>
            </a:pPr>
            <a:r>
              <a:rPr lang="pl-PL" sz="2000" dirty="0"/>
              <a:t>specjalny papier jednostronny, na którym wszystko co zapisane lub zadrukowane (atrament, laser) na kolor czarny, pod wpływem temperatury pęcznieje i staje się wypukłe;</a:t>
            </a:r>
          </a:p>
          <a:p>
            <a:pPr marL="356870" lvl="1" indent="-177800">
              <a:lnSpc>
                <a:spcPct val="150000"/>
              </a:lnSpc>
              <a:spcBef>
                <a:spcPts val="600"/>
              </a:spcBef>
            </a:pPr>
            <a:r>
              <a:rPr lang="pl-PL" sz="2000" dirty="0"/>
              <a:t>pod opuszkami palców można wyraźnie wyczuć wypukłe miejsca;</a:t>
            </a:r>
            <a:endParaRPr lang="pl-PL" sz="2000" dirty="0">
              <a:cs typeface="Arial"/>
            </a:endParaRPr>
          </a:p>
          <a:p>
            <a:pPr marL="356870" lvl="1" indent="-177800">
              <a:lnSpc>
                <a:spcPct val="150000"/>
              </a:lnSpc>
              <a:spcBef>
                <a:spcPts val="600"/>
              </a:spcBef>
            </a:pPr>
            <a:r>
              <a:rPr lang="pl-PL" sz="2000" dirty="0"/>
              <a:t>pozwala to osobie niewidomej wyobrazić sobie kształty np. wykresu.</a:t>
            </a:r>
            <a:endParaRPr lang="pl-PL" sz="2000" dirty="0">
              <a:cs typeface="Arial"/>
            </a:endParaRPr>
          </a:p>
        </p:txBody>
      </p:sp>
      <p:pic>
        <p:nvPicPr>
          <p:cNvPr id="14" name="Obraz 13" descr="Zdjęcie kartki papieru pęczniejącego z widocznymi wypukłościami w miejscach zadrukowanych">
            <a:extLst>
              <a:ext uri="{FF2B5EF4-FFF2-40B4-BE49-F238E27FC236}">
                <a16:creationId xmlns:a16="http://schemas.microsoft.com/office/drawing/2014/main" id="{DE328CB6-02CE-8224-15EC-C32C9260AEF4}"/>
              </a:ext>
            </a:extLst>
          </p:cNvPr>
          <p:cNvPicPr>
            <a:picLocks noChangeAspect="1"/>
          </p:cNvPicPr>
          <p:nvPr/>
        </p:nvPicPr>
        <p:blipFill>
          <a:blip r:embed="rId2"/>
          <a:stretch>
            <a:fillRect/>
          </a:stretch>
        </p:blipFill>
        <p:spPr>
          <a:xfrm>
            <a:off x="7981954" y="606778"/>
            <a:ext cx="4097701" cy="2735257"/>
          </a:xfrm>
          <a:prstGeom prst="rect">
            <a:avLst/>
          </a:prstGeom>
        </p:spPr>
      </p:pic>
      <p:pic>
        <p:nvPicPr>
          <p:cNvPr id="4" name="Obraz 3" descr="Zdjęci wygrzewarki do papieru pęczniejącego">
            <a:extLst>
              <a:ext uri="{FF2B5EF4-FFF2-40B4-BE49-F238E27FC236}">
                <a16:creationId xmlns:a16="http://schemas.microsoft.com/office/drawing/2014/main" id="{E9AE71AE-BEA9-2E2A-4CF1-14E672B0019D}"/>
              </a:ext>
            </a:extLst>
          </p:cNvPr>
          <p:cNvPicPr>
            <a:picLocks noChangeAspect="1"/>
          </p:cNvPicPr>
          <p:nvPr/>
        </p:nvPicPr>
        <p:blipFill>
          <a:blip r:embed="rId3"/>
          <a:stretch>
            <a:fillRect/>
          </a:stretch>
        </p:blipFill>
        <p:spPr>
          <a:xfrm>
            <a:off x="9154655" y="3564000"/>
            <a:ext cx="2925000" cy="2654427"/>
          </a:xfrm>
          <a:prstGeom prst="rect">
            <a:avLst/>
          </a:prstGeom>
        </p:spPr>
      </p:pic>
      <p:sp>
        <p:nvSpPr>
          <p:cNvPr id="7" name="Symbol zastępczy tekstu 4">
            <a:extLst>
              <a:ext uri="{FF2B5EF4-FFF2-40B4-BE49-F238E27FC236}">
                <a16:creationId xmlns:a16="http://schemas.microsoft.com/office/drawing/2014/main" id="{C23327EB-4534-6BDD-5E9F-5E6840D4EC8D}"/>
              </a:ext>
            </a:extLst>
          </p:cNvPr>
          <p:cNvSpPr txBox="1">
            <a:spLocks/>
          </p:cNvSpPr>
          <p:nvPr/>
        </p:nvSpPr>
        <p:spPr>
          <a:xfrm>
            <a:off x="245999" y="5702461"/>
            <a:ext cx="7362941" cy="426539"/>
          </a:xfrm>
          <a:prstGeom prst="rect">
            <a:avLst/>
          </a:prstGeom>
        </p:spPr>
        <p:txBody>
          <a:bodyPr lIns="0" tIns="0" rIns="0" bIns="0" numCol="1" spcCol="540000">
            <a:noAutofit/>
          </a:bodyPr>
          <a:lstStyle>
            <a:lvl1pPr marL="0" indent="0" algn="l" eaLnBrk="1" hangingPunct="1">
              <a:lnSpc>
                <a:spcPct val="115000"/>
              </a:lnSpc>
              <a:spcBef>
                <a:spcPts val="5200"/>
              </a:spcBef>
              <a:buFontTx/>
              <a:buNone/>
              <a:tabLst>
                <a:tab pos="720000" algn="l"/>
              </a:tabLst>
              <a:defRPr sz="3600">
                <a:solidFill>
                  <a:schemeClr val="tx1"/>
                </a:solidFill>
                <a:latin typeface="+mn-lt"/>
                <a:ea typeface="+mn-ea"/>
                <a:cs typeface="+mn-cs"/>
              </a:defRPr>
            </a:lvl1pPr>
            <a:lvl2pPr marL="572400" indent="-571500" algn="l" eaLnBrk="1" hangingPunct="1">
              <a:lnSpc>
                <a:spcPct val="115000"/>
              </a:lnSpc>
              <a:spcBef>
                <a:spcPts val="5000"/>
              </a:spcBef>
              <a:buClr>
                <a:schemeClr val="tx1"/>
              </a:buClr>
              <a:buSzPct val="120000"/>
              <a:buFont typeface="Wingdings" panose="05000000000000000000" pitchFamily="2" charset="2"/>
              <a:buChar char="§"/>
              <a:tabLst>
                <a:tab pos="648000" algn="l"/>
              </a:tabLst>
              <a:defRPr sz="3600">
                <a:solidFill>
                  <a:schemeClr val="tx1"/>
                </a:solidFill>
                <a:latin typeface="+mn-lt"/>
                <a:ea typeface="+mn-ea"/>
                <a:cs typeface="+mn-cs"/>
              </a:defRPr>
            </a:lvl2pPr>
            <a:lvl3pPr marL="504000" indent="-504000" algn="l" eaLnBrk="1" hangingPunct="1">
              <a:lnSpc>
                <a:spcPct val="115000"/>
              </a:lnSpc>
              <a:defRPr sz="3600">
                <a:solidFill>
                  <a:schemeClr val="tx1"/>
                </a:solidFill>
                <a:latin typeface="+mn-lt"/>
                <a:ea typeface="+mn-ea"/>
                <a:cs typeface="+mn-cs"/>
              </a:defRPr>
            </a:lvl3pPr>
            <a:lvl4pPr marL="504000" indent="-504000" algn="l" eaLnBrk="1" hangingPunct="1">
              <a:lnSpc>
                <a:spcPct val="115000"/>
              </a:lnSpc>
              <a:defRPr sz="3600">
                <a:solidFill>
                  <a:schemeClr val="tx1"/>
                </a:solidFill>
                <a:latin typeface="+mn-lt"/>
                <a:ea typeface="+mn-ea"/>
                <a:cs typeface="+mn-cs"/>
              </a:defRPr>
            </a:lvl4pPr>
            <a:lvl5pPr marL="504000" indent="-504000" algn="l" eaLnBrk="1" hangingPunct="1">
              <a:lnSpc>
                <a:spcPct val="115000"/>
              </a:lnSpc>
              <a:defRPr sz="3600">
                <a:solidFill>
                  <a:schemeClr val="tx1"/>
                </a:solidFill>
                <a:latin typeface="+mn-lt"/>
                <a:ea typeface="+mn-ea"/>
                <a:cs typeface="+mn-cs"/>
              </a:defRPr>
            </a:lvl5pPr>
            <a:lvl6pPr marL="2772739" eaLnBrk="1" hangingPunct="1">
              <a:defRPr>
                <a:latin typeface="+mn-lt"/>
                <a:ea typeface="+mn-ea"/>
                <a:cs typeface="+mn-cs"/>
              </a:defRPr>
            </a:lvl6pPr>
            <a:lvl7pPr marL="3327285" eaLnBrk="1" hangingPunct="1">
              <a:defRPr>
                <a:latin typeface="+mn-lt"/>
                <a:ea typeface="+mn-ea"/>
                <a:cs typeface="+mn-cs"/>
              </a:defRPr>
            </a:lvl7pPr>
            <a:lvl8pPr marL="3881833" eaLnBrk="1" hangingPunct="1">
              <a:defRPr>
                <a:latin typeface="+mn-lt"/>
                <a:ea typeface="+mn-ea"/>
                <a:cs typeface="+mn-cs"/>
              </a:defRPr>
            </a:lvl8pPr>
            <a:lvl9pPr marL="4436381" eaLnBrk="1" hangingPunct="1">
              <a:defRPr>
                <a:latin typeface="+mn-lt"/>
                <a:ea typeface="+mn-ea"/>
                <a:cs typeface="+mn-cs"/>
              </a:defRPr>
            </a:lvl9pPr>
          </a:lstStyle>
          <a:p>
            <a:pPr marL="366" lvl="1" indent="0">
              <a:buNone/>
            </a:pPr>
            <a:r>
              <a:rPr lang="pl-PL" sz="1800" dirty="0"/>
              <a:t>Na przykładzie Pracowni wsparcia w Bibliotece Uniwersyteckiej UJK w Kielcach </a:t>
            </a:r>
          </a:p>
        </p:txBody>
      </p:sp>
      <p:sp>
        <p:nvSpPr>
          <p:cNvPr id="10" name="Symbol zastępczy numeru slajdu 9">
            <a:extLst>
              <a:ext uri="{FF2B5EF4-FFF2-40B4-BE49-F238E27FC236}">
                <a16:creationId xmlns:a16="http://schemas.microsoft.com/office/drawing/2014/main" id="{D33691D9-9CC2-5730-BBCD-4304F50E025D}"/>
              </a:ext>
            </a:extLst>
          </p:cNvPr>
          <p:cNvSpPr>
            <a:spLocks noGrp="1"/>
          </p:cNvSpPr>
          <p:nvPr>
            <p:ph type="sldNum" sz="quarter" idx="17"/>
          </p:nvPr>
        </p:nvSpPr>
        <p:spPr>
          <a:xfrm>
            <a:off x="11171755" y="6642556"/>
            <a:ext cx="1020245" cy="215444"/>
          </a:xfrm>
        </p:spPr>
        <p:txBody>
          <a:bodyPr/>
          <a:lstStyle/>
          <a:p>
            <a:fld id="{B6F15528-21DE-4FAA-801E-634DDDAF4B2B}" type="slidenum">
              <a:rPr lang="pl-PL" smtClean="0"/>
              <a:pPr/>
              <a:t>59</a:t>
            </a:fld>
            <a:endParaRPr lang="pl-PL" dirty="0"/>
          </a:p>
        </p:txBody>
      </p:sp>
    </p:spTree>
    <p:extLst>
      <p:ext uri="{BB962C8B-B14F-4D97-AF65-F5344CB8AC3E}">
        <p14:creationId xmlns:p14="http://schemas.microsoft.com/office/powerpoint/2010/main" val="381681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1463736-AACC-D4F6-5F70-38E6488CDD5A}"/>
              </a:ext>
            </a:extLst>
          </p:cNvPr>
          <p:cNvSpPr>
            <a:spLocks noGrp="1"/>
          </p:cNvSpPr>
          <p:nvPr>
            <p:ph type="title"/>
          </p:nvPr>
        </p:nvSpPr>
        <p:spPr>
          <a:xfrm>
            <a:off x="891" y="11931"/>
            <a:ext cx="6185109" cy="762069"/>
          </a:xfrm>
        </p:spPr>
        <p:txBody>
          <a:bodyPr>
            <a:noAutofit/>
          </a:bodyPr>
          <a:lstStyle/>
          <a:p>
            <a:r>
              <a:rPr lang="pl-PL" sz="3600" b="1" dirty="0">
                <a:latin typeface="+mn-lt"/>
              </a:rPr>
              <a:t>Projektowanie uniwersalne</a:t>
            </a:r>
          </a:p>
        </p:txBody>
      </p:sp>
      <p:sp>
        <p:nvSpPr>
          <p:cNvPr id="9" name="Symbol zastępczy tekstu 4">
            <a:extLst>
              <a:ext uri="{FF2B5EF4-FFF2-40B4-BE49-F238E27FC236}">
                <a16:creationId xmlns:a16="http://schemas.microsoft.com/office/drawing/2014/main" id="{61510435-34E2-1AAC-A8A0-4FC3DF957138}"/>
              </a:ext>
            </a:extLst>
          </p:cNvPr>
          <p:cNvSpPr>
            <a:spLocks noGrp="1"/>
          </p:cNvSpPr>
          <p:nvPr>
            <p:ph idx="1"/>
          </p:nvPr>
        </p:nvSpPr>
        <p:spPr>
          <a:xfrm>
            <a:off x="18017" y="841500"/>
            <a:ext cx="12017983" cy="5175000"/>
          </a:xfrm>
        </p:spPr>
        <p:txBody>
          <a:bodyPr vert="horz" lIns="91440" tIns="45720" rIns="91440" bIns="45720" rtlCol="0" anchor="t">
            <a:noAutofit/>
          </a:bodyPr>
          <a:lstStyle/>
          <a:p>
            <a:pPr marL="358775" lvl="1" indent="-179070">
              <a:lnSpc>
                <a:spcPct val="150000"/>
              </a:lnSpc>
              <a:buFont typeface="Wingdings" panose="05000000000000000000" pitchFamily="2" charset="2"/>
              <a:buChar char="§"/>
            </a:pPr>
            <a:r>
              <a:rPr lang="pl-PL" sz="2000" dirty="0"/>
              <a:t>tworzenie rozwiązań, które są </a:t>
            </a:r>
            <a:r>
              <a:rPr lang="pl-PL" sz="2000" b="1" dirty="0"/>
              <a:t>użyteczne dla wszystkich ludzi w jak największym zakresie, bez potrzeby adaptacji lub specjalistycznych zmian;</a:t>
            </a:r>
            <a:endParaRPr lang="pl-PL" sz="2000" dirty="0"/>
          </a:p>
          <a:p>
            <a:pPr marL="358775" lvl="1" indent="-179070">
              <a:lnSpc>
                <a:spcPct val="150000"/>
              </a:lnSpc>
              <a:buFont typeface="Wingdings" panose="05000000000000000000" pitchFamily="2" charset="2"/>
              <a:buChar char="§"/>
            </a:pPr>
            <a:r>
              <a:rPr lang="pl-PL" sz="2000" dirty="0"/>
              <a:t>jest strategicznym podejściem do planowania i projektowania zarówno produktów jak i odpowiedniego otoczenia, mających na celu </a:t>
            </a:r>
            <a:r>
              <a:rPr lang="pl-PL" sz="2000" b="1" dirty="0"/>
              <a:t>promowanie społeczeństwa włączającego wszystkich obywateli oraz zapewniającego im pełną równość </a:t>
            </a:r>
            <a:r>
              <a:rPr lang="pl-PL" sz="2000" dirty="0"/>
              <a:t>oraz możliwość uczestnictwa;</a:t>
            </a:r>
            <a:endParaRPr lang="pl-PL" sz="2000" dirty="0">
              <a:cs typeface="Arial"/>
            </a:endParaRPr>
          </a:p>
          <a:p>
            <a:pPr marL="358775" lvl="1" indent="-179070">
              <a:lnSpc>
                <a:spcPct val="150000"/>
              </a:lnSpc>
              <a:buFont typeface="Wingdings" panose="05000000000000000000" pitchFamily="2" charset="2"/>
              <a:buChar char="§"/>
            </a:pPr>
            <a:r>
              <a:rPr lang="pl-PL" sz="2000" dirty="0"/>
              <a:t>to projektowanie produktów oraz otoczenia tak, aby były one </a:t>
            </a:r>
            <a:r>
              <a:rPr lang="pl-PL" sz="2000" b="1" dirty="0"/>
              <a:t>dostępne dla wszystkich ludzi</a:t>
            </a:r>
            <a:r>
              <a:rPr lang="pl-PL" sz="2000" dirty="0"/>
              <a:t>, w największym możliwym stopniu, bez potrzeby adaptacji bądź wyspecjalizowanego projektowania. Jednym z głównych celów strategii uniwersalnego projektowania jest </a:t>
            </a:r>
            <a:r>
              <a:rPr lang="pl-PL" sz="2000" b="1" dirty="0"/>
              <a:t>promowanie równości i zapewnienie pełnego uczestnictwa </a:t>
            </a:r>
            <a:r>
              <a:rPr lang="pl-PL" sz="2000" dirty="0"/>
              <a:t>w życiu społecznym osobom z obniżoną funkcjonalnością poprzez usuwanie istniejących barier i zapobieganie powstawaniu nowych.</a:t>
            </a:r>
            <a:endParaRPr lang="pl-PL" sz="2000" dirty="0">
              <a:cs typeface="Arial"/>
            </a:endParaRPr>
          </a:p>
          <a:p>
            <a:pPr marL="358775" lvl="1" indent="-179070">
              <a:lnSpc>
                <a:spcPct val="150000"/>
              </a:lnSpc>
              <a:buFont typeface="Wingdings" panose="05000000000000000000" pitchFamily="2" charset="2"/>
              <a:buChar char="§"/>
            </a:pPr>
            <a:endParaRPr lang="pl-PL" sz="2000" dirty="0">
              <a:cs typeface="Arial"/>
            </a:endParaRPr>
          </a:p>
        </p:txBody>
      </p:sp>
      <p:sp>
        <p:nvSpPr>
          <p:cNvPr id="11" name="Symbol zastępczy numeru slajdu 10">
            <a:extLst>
              <a:ext uri="{FF2B5EF4-FFF2-40B4-BE49-F238E27FC236}">
                <a16:creationId xmlns:a16="http://schemas.microsoft.com/office/drawing/2014/main" id="{26DD51F8-3727-30CF-B69A-6D74DEA577B0}"/>
              </a:ext>
            </a:extLst>
          </p:cNvPr>
          <p:cNvSpPr>
            <a:spLocks noGrp="1"/>
          </p:cNvSpPr>
          <p:nvPr>
            <p:ph type="sldNum" sz="quarter" idx="12"/>
          </p:nvPr>
        </p:nvSpPr>
        <p:spPr>
          <a:xfrm>
            <a:off x="9437811" y="6480944"/>
            <a:ext cx="2743200" cy="365125"/>
          </a:xfrm>
        </p:spPr>
        <p:txBody>
          <a:bodyPr/>
          <a:lstStyle/>
          <a:p>
            <a:fld id="{C0DE7FCD-74FC-4D3A-9665-54A6D3DBFCED}" type="slidenum">
              <a:rPr lang="pl-PL" smtClean="0"/>
              <a:t>6</a:t>
            </a:fld>
            <a:endParaRPr lang="pl-PL" dirty="0"/>
          </a:p>
        </p:txBody>
      </p:sp>
    </p:spTree>
    <p:extLst>
      <p:ext uri="{BB962C8B-B14F-4D97-AF65-F5344CB8AC3E}">
        <p14:creationId xmlns:p14="http://schemas.microsoft.com/office/powerpoint/2010/main" val="254271393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035B67F-A4E1-20DD-4C76-BD21175EA87D}"/>
              </a:ext>
            </a:extLst>
          </p:cNvPr>
          <p:cNvSpPr>
            <a:spLocks noGrp="1"/>
          </p:cNvSpPr>
          <p:nvPr>
            <p:ph type="title"/>
          </p:nvPr>
        </p:nvSpPr>
        <p:spPr>
          <a:xfrm>
            <a:off x="0" y="0"/>
            <a:ext cx="8814654" cy="549000"/>
          </a:xfrm>
        </p:spPr>
        <p:txBody>
          <a:bodyPr>
            <a:noAutofit/>
          </a:bodyPr>
          <a:lstStyle/>
          <a:p>
            <a:r>
              <a:rPr lang="pl-PL" sz="3600" b="1" dirty="0">
                <a:latin typeface="+mn-lt"/>
              </a:rPr>
              <a:t>Dostępność cyfrowa</a:t>
            </a:r>
          </a:p>
        </p:txBody>
      </p:sp>
      <p:sp>
        <p:nvSpPr>
          <p:cNvPr id="3" name="Symbol zastępczy zawartości 2">
            <a:extLst>
              <a:ext uri="{FF2B5EF4-FFF2-40B4-BE49-F238E27FC236}">
                <a16:creationId xmlns:a16="http://schemas.microsoft.com/office/drawing/2014/main" id="{FC45F392-8D28-88A4-56C5-C1541A3CC065}"/>
              </a:ext>
            </a:extLst>
          </p:cNvPr>
          <p:cNvSpPr>
            <a:spLocks noGrp="1"/>
          </p:cNvSpPr>
          <p:nvPr>
            <p:ph idx="1"/>
          </p:nvPr>
        </p:nvSpPr>
        <p:spPr>
          <a:xfrm>
            <a:off x="-11297" y="909000"/>
            <a:ext cx="12036000" cy="3285000"/>
          </a:xfrm>
        </p:spPr>
        <p:txBody>
          <a:bodyPr vert="horz" lIns="91440" tIns="45720" rIns="91440" bIns="45720" rtlCol="0" anchor="t">
            <a:noAutofit/>
          </a:bodyPr>
          <a:lstStyle/>
          <a:p>
            <a:pPr marL="356870" lvl="1" indent="-177800">
              <a:lnSpc>
                <a:spcPct val="150000"/>
              </a:lnSpc>
              <a:spcBef>
                <a:spcPts val="600"/>
              </a:spcBef>
              <a:buNone/>
            </a:pPr>
            <a:r>
              <a:rPr lang="pl-PL" sz="2000" dirty="0"/>
              <a:t>Dostępność cyfrowa strony internetowej i aplikacji mobilnej polega na zapewnieniu:</a:t>
            </a:r>
          </a:p>
          <a:p>
            <a:pPr marL="356870" lvl="1" indent="-177800">
              <a:lnSpc>
                <a:spcPct val="150000"/>
              </a:lnSpc>
              <a:spcBef>
                <a:spcPts val="600"/>
              </a:spcBef>
              <a:buFont typeface="Wingdings" panose="05000000000000000000" pitchFamily="2" charset="2"/>
              <a:buChar char="§"/>
            </a:pPr>
            <a:r>
              <a:rPr lang="pl-PL" sz="2000" b="1" dirty="0"/>
              <a:t>postrzegalności</a:t>
            </a:r>
            <a:r>
              <a:rPr lang="pl-PL" sz="2000" dirty="0"/>
              <a:t> - umożliwiającej jej odbiór przez użytkownika za pomocą zmysłu słuchu, wzroku lub dotyku;</a:t>
            </a:r>
            <a:endParaRPr lang="pl-PL" sz="2000" b="1" dirty="0">
              <a:cs typeface="Arial"/>
            </a:endParaRPr>
          </a:p>
          <a:p>
            <a:pPr marL="356870" lvl="1" indent="-177800">
              <a:lnSpc>
                <a:spcPct val="150000"/>
              </a:lnSpc>
              <a:spcBef>
                <a:spcPts val="600"/>
              </a:spcBef>
              <a:buFont typeface="Wingdings" panose="05000000000000000000" pitchFamily="2" charset="2"/>
              <a:buChar char="§"/>
            </a:pPr>
            <a:r>
              <a:rPr lang="pl-PL" sz="2000" b="1" dirty="0"/>
              <a:t>funkcjonalności</a:t>
            </a:r>
            <a:r>
              <a:rPr lang="pl-PL" sz="2000" dirty="0"/>
              <a:t> -  umożliwiającej użytkownikowi skorzystanie ze wszystkich oferowanych przez nie funkcji;</a:t>
            </a:r>
            <a:endParaRPr lang="pl-PL" sz="2000" dirty="0">
              <a:cs typeface="Arial"/>
            </a:endParaRPr>
          </a:p>
          <a:p>
            <a:pPr marL="356870" lvl="1" indent="-177800">
              <a:lnSpc>
                <a:spcPct val="150000"/>
              </a:lnSpc>
              <a:spcBef>
                <a:spcPts val="600"/>
              </a:spcBef>
              <a:buFont typeface="Wingdings" panose="05000000000000000000" pitchFamily="2" charset="2"/>
              <a:buChar char="§"/>
            </a:pPr>
            <a:r>
              <a:rPr lang="pl-PL" sz="2000" b="1" dirty="0"/>
              <a:t>kompatybilności</a:t>
            </a:r>
            <a:r>
              <a:rPr lang="pl-PL" sz="2000" dirty="0"/>
              <a:t> - umożliwiającej tej stronie lub aplikacji współpracę z możliwie największą liczbą programów, w tym z narzędziami i programami wspomagającymi osoby z niepełnosprawnością; </a:t>
            </a:r>
            <a:endParaRPr lang="pl-PL" sz="2000" dirty="0">
              <a:cs typeface="Arial"/>
            </a:endParaRPr>
          </a:p>
          <a:p>
            <a:pPr marL="356870" lvl="1" indent="-177800">
              <a:lnSpc>
                <a:spcPct val="150000"/>
              </a:lnSpc>
              <a:spcBef>
                <a:spcPts val="600"/>
              </a:spcBef>
              <a:buFont typeface="Wingdings" panose="05000000000000000000" pitchFamily="2" charset="2"/>
              <a:buChar char="§"/>
            </a:pPr>
            <a:r>
              <a:rPr lang="pl-PL" sz="2000" b="1" dirty="0"/>
              <a:t>zrozumiałości</a:t>
            </a:r>
            <a:r>
              <a:rPr lang="pl-PL" sz="2000" dirty="0"/>
              <a:t> - umożliwiającej użytkownikowi tych stron i aplikacji zrozumienie treści i sposobu ich prezentacji.</a:t>
            </a:r>
            <a:endParaRPr lang="pl-PL" sz="2000" dirty="0">
              <a:cs typeface="Arial"/>
            </a:endParaRPr>
          </a:p>
        </p:txBody>
      </p:sp>
      <p:sp>
        <p:nvSpPr>
          <p:cNvPr id="5" name="Symbol zastępczy numeru slajdu 4">
            <a:extLst>
              <a:ext uri="{FF2B5EF4-FFF2-40B4-BE49-F238E27FC236}">
                <a16:creationId xmlns:a16="http://schemas.microsoft.com/office/drawing/2014/main" id="{DF96115E-70EA-2D9F-F299-E2BBD9BE4038}"/>
              </a:ext>
            </a:extLst>
          </p:cNvPr>
          <p:cNvSpPr>
            <a:spLocks noGrp="1"/>
          </p:cNvSpPr>
          <p:nvPr>
            <p:ph type="sldNum" sz="quarter" idx="12"/>
          </p:nvPr>
        </p:nvSpPr>
        <p:spPr>
          <a:xfrm>
            <a:off x="9448800" y="6492875"/>
            <a:ext cx="2743200" cy="365125"/>
          </a:xfrm>
        </p:spPr>
        <p:txBody>
          <a:bodyPr/>
          <a:lstStyle/>
          <a:p>
            <a:fld id="{C0DE7FCD-74FC-4D3A-9665-54A6D3DBFCED}" type="slidenum">
              <a:rPr lang="pl-PL" smtClean="0"/>
              <a:t>60</a:t>
            </a:fld>
            <a:endParaRPr lang="pl-PL" dirty="0"/>
          </a:p>
        </p:txBody>
      </p:sp>
    </p:spTree>
    <p:extLst>
      <p:ext uri="{BB962C8B-B14F-4D97-AF65-F5344CB8AC3E}">
        <p14:creationId xmlns:p14="http://schemas.microsoft.com/office/powerpoint/2010/main" val="139741446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AABC5BB7-6878-DD0B-53E0-3A5AF2DE4B70}"/>
              </a:ext>
            </a:extLst>
          </p:cNvPr>
          <p:cNvSpPr>
            <a:spLocks noGrp="1"/>
          </p:cNvSpPr>
          <p:nvPr>
            <p:ph type="title"/>
          </p:nvPr>
        </p:nvSpPr>
        <p:spPr>
          <a:xfrm>
            <a:off x="66000" y="0"/>
            <a:ext cx="9206422" cy="620572"/>
          </a:xfrm>
        </p:spPr>
        <p:txBody>
          <a:bodyPr/>
          <a:lstStyle/>
          <a:p>
            <a:r>
              <a:rPr lang="en-AU" sz="3600" b="1" dirty="0">
                <a:latin typeface="+mn-lt"/>
              </a:rPr>
              <a:t>Web Content Accessibility Guidelines</a:t>
            </a:r>
            <a:endParaRPr lang="pl-PL" sz="3600" b="1" dirty="0">
              <a:latin typeface="+mn-lt"/>
            </a:endParaRPr>
          </a:p>
        </p:txBody>
      </p:sp>
      <p:sp>
        <p:nvSpPr>
          <p:cNvPr id="4" name="Symbol zastępczy tekstu 4">
            <a:extLst>
              <a:ext uri="{FF2B5EF4-FFF2-40B4-BE49-F238E27FC236}">
                <a16:creationId xmlns:a16="http://schemas.microsoft.com/office/drawing/2014/main" id="{6BC82A28-C338-14D4-C31C-4A2FB3EA74E8}"/>
              </a:ext>
            </a:extLst>
          </p:cNvPr>
          <p:cNvSpPr txBox="1">
            <a:spLocks/>
          </p:cNvSpPr>
          <p:nvPr/>
        </p:nvSpPr>
        <p:spPr>
          <a:xfrm>
            <a:off x="246000" y="729000"/>
            <a:ext cx="11790000" cy="4545000"/>
          </a:xfrm>
          <a:prstGeom prst="rect">
            <a:avLst/>
          </a:prstGeom>
        </p:spPr>
        <p:txBody>
          <a:bodyPr lIns="0" tIns="0" rIns="0" bIns="0" numCol="1" spcCol="540000" anchor="t">
            <a:noAutofit/>
          </a:bodyPr>
          <a:lstStyle>
            <a:lvl1pPr marL="0" indent="0" algn="l" eaLnBrk="1" hangingPunct="1">
              <a:lnSpc>
                <a:spcPct val="115000"/>
              </a:lnSpc>
              <a:spcBef>
                <a:spcPts val="5200"/>
              </a:spcBef>
              <a:buFontTx/>
              <a:buNone/>
              <a:tabLst>
                <a:tab pos="720000" algn="l"/>
              </a:tabLst>
              <a:defRPr sz="3600">
                <a:solidFill>
                  <a:schemeClr val="tx1"/>
                </a:solidFill>
                <a:latin typeface="+mn-lt"/>
                <a:ea typeface="+mn-ea"/>
                <a:cs typeface="+mn-cs"/>
              </a:defRPr>
            </a:lvl1pPr>
            <a:lvl2pPr marL="572400" indent="-571500" algn="l" eaLnBrk="1" hangingPunct="1">
              <a:lnSpc>
                <a:spcPct val="115000"/>
              </a:lnSpc>
              <a:spcBef>
                <a:spcPts val="5000"/>
              </a:spcBef>
              <a:buClr>
                <a:schemeClr val="tx1"/>
              </a:buClr>
              <a:buSzPct val="120000"/>
              <a:buFont typeface="Wingdings" panose="05000000000000000000" pitchFamily="2" charset="2"/>
              <a:buChar char="§"/>
              <a:tabLst>
                <a:tab pos="648000" algn="l"/>
              </a:tabLst>
              <a:defRPr sz="3600">
                <a:solidFill>
                  <a:schemeClr val="tx1"/>
                </a:solidFill>
                <a:latin typeface="+mn-lt"/>
                <a:ea typeface="+mn-ea"/>
                <a:cs typeface="+mn-cs"/>
              </a:defRPr>
            </a:lvl2pPr>
            <a:lvl3pPr marL="504000" indent="-504000" algn="l" eaLnBrk="1" hangingPunct="1">
              <a:lnSpc>
                <a:spcPct val="115000"/>
              </a:lnSpc>
              <a:defRPr sz="3600">
                <a:solidFill>
                  <a:schemeClr val="tx1"/>
                </a:solidFill>
                <a:latin typeface="+mn-lt"/>
                <a:ea typeface="+mn-ea"/>
                <a:cs typeface="+mn-cs"/>
              </a:defRPr>
            </a:lvl3pPr>
            <a:lvl4pPr marL="504000" indent="-504000" algn="l" eaLnBrk="1" hangingPunct="1">
              <a:lnSpc>
                <a:spcPct val="115000"/>
              </a:lnSpc>
              <a:defRPr sz="3600">
                <a:solidFill>
                  <a:schemeClr val="tx1"/>
                </a:solidFill>
                <a:latin typeface="+mn-lt"/>
                <a:ea typeface="+mn-ea"/>
                <a:cs typeface="+mn-cs"/>
              </a:defRPr>
            </a:lvl4pPr>
            <a:lvl5pPr marL="504000" indent="-504000" algn="l" eaLnBrk="1" hangingPunct="1">
              <a:lnSpc>
                <a:spcPct val="115000"/>
              </a:lnSpc>
              <a:defRPr sz="3600">
                <a:solidFill>
                  <a:schemeClr val="tx1"/>
                </a:solidFill>
                <a:latin typeface="+mn-lt"/>
                <a:ea typeface="+mn-ea"/>
                <a:cs typeface="+mn-cs"/>
              </a:defRPr>
            </a:lvl5pPr>
            <a:lvl6pPr marL="2772739" eaLnBrk="1" hangingPunct="1">
              <a:defRPr>
                <a:latin typeface="+mn-lt"/>
                <a:ea typeface="+mn-ea"/>
                <a:cs typeface="+mn-cs"/>
              </a:defRPr>
            </a:lvl6pPr>
            <a:lvl7pPr marL="3327285" eaLnBrk="1" hangingPunct="1">
              <a:defRPr>
                <a:latin typeface="+mn-lt"/>
                <a:ea typeface="+mn-ea"/>
                <a:cs typeface="+mn-cs"/>
              </a:defRPr>
            </a:lvl7pPr>
            <a:lvl8pPr marL="3881833" eaLnBrk="1" hangingPunct="1">
              <a:defRPr>
                <a:latin typeface="+mn-lt"/>
                <a:ea typeface="+mn-ea"/>
                <a:cs typeface="+mn-cs"/>
              </a:defRPr>
            </a:lvl8pPr>
            <a:lvl9pPr marL="4436381" eaLnBrk="1" hangingPunct="1">
              <a:defRPr>
                <a:latin typeface="+mn-lt"/>
                <a:ea typeface="+mn-ea"/>
                <a:cs typeface="+mn-cs"/>
              </a:defRPr>
            </a:lvl9pPr>
          </a:lstStyle>
          <a:p>
            <a:pPr>
              <a:lnSpc>
                <a:spcPct val="150000"/>
              </a:lnSpc>
              <a:spcBef>
                <a:spcPts val="600"/>
              </a:spcBef>
            </a:pPr>
            <a:r>
              <a:rPr lang="pl-PL" sz="2000" b="1" dirty="0">
                <a:ea typeface="Inter Medium" panose="02000503000000020004" pitchFamily="2" charset="0"/>
              </a:rPr>
              <a:t>Standard dostępności cyfrowej WCAG 2.2</a:t>
            </a:r>
            <a:endParaRPr lang="pl-PL" sz="2000" dirty="0"/>
          </a:p>
          <a:p>
            <a:pPr>
              <a:lnSpc>
                <a:spcPct val="150000"/>
              </a:lnSpc>
              <a:spcBef>
                <a:spcPts val="600"/>
              </a:spcBef>
              <a:spcAft>
                <a:spcPts val="1200"/>
              </a:spcAft>
            </a:pPr>
            <a:r>
              <a:rPr lang="pl-PL" sz="2000" dirty="0"/>
              <a:t>To wytyczne dotyczące Dostępności Treści Internetowych (</a:t>
            </a:r>
            <a:r>
              <a:rPr lang="en-AU" sz="2000" noProof="0" dirty="0"/>
              <a:t>Web Content Accessibility Guidelines</a:t>
            </a:r>
            <a:r>
              <a:rPr lang="pl-PL" sz="2000" dirty="0"/>
              <a:t>), stworzone przez W3C (</a:t>
            </a:r>
            <a:r>
              <a:rPr lang="en-AU" sz="2000" noProof="0" dirty="0"/>
              <a:t>World Wide Web Consortium</a:t>
            </a:r>
            <a:r>
              <a:rPr lang="pl-PL" sz="2000" dirty="0"/>
              <a:t>) w celu ułatwienia korzystania z treści cyfrowych osobom </a:t>
            </a:r>
            <a:br>
              <a:rPr lang="pl-PL" sz="2000" dirty="0"/>
            </a:br>
            <a:r>
              <a:rPr lang="pl-PL" sz="2000" dirty="0"/>
              <a:t>z różnorodnymi niepełnosprawnościami – wzrokowymi, słuchowymi, fizycznymi, poznawczymi i neurologicznymi. </a:t>
            </a:r>
          </a:p>
          <a:p>
            <a:pPr>
              <a:lnSpc>
                <a:spcPct val="150000"/>
              </a:lnSpc>
              <a:spcBef>
                <a:spcPts val="600"/>
              </a:spcBef>
            </a:pPr>
            <a:r>
              <a:rPr lang="pl-PL" sz="2000" dirty="0"/>
              <a:t>WCAG 2.2 wprowadza 9 nowych kryteriów sukcesu, które uzupełniają wytyczne z wersji 2.1, koncentrując się m.in. na lepszym zarządzaniu fokusem, obsłudze gestów przeciągania i intuicyjności interfejsów. </a:t>
            </a:r>
          </a:p>
          <a:p>
            <a:pPr>
              <a:lnSpc>
                <a:spcPct val="150000"/>
              </a:lnSpc>
              <a:spcBef>
                <a:spcPts val="600"/>
              </a:spcBef>
            </a:pPr>
            <a:r>
              <a:rPr lang="pl-PL" sz="2000" dirty="0"/>
              <a:t>Od czerwca 2025 r. normy te stały się obowiązkowe w Polsce na mocy Europejskiego Aktu o Dostępności.</a:t>
            </a:r>
          </a:p>
          <a:p>
            <a:pPr>
              <a:lnSpc>
                <a:spcPct val="150000"/>
              </a:lnSpc>
              <a:spcBef>
                <a:spcPts val="600"/>
              </a:spcBef>
            </a:pPr>
            <a:r>
              <a:rPr lang="pl-PL" sz="2000" dirty="0">
                <a:hlinkClick r:id="rId2"/>
              </a:rPr>
              <a:t>Wytyczne dotyczące dostępności treści internetowych (WCAG) 2.2 </a:t>
            </a:r>
            <a:endParaRPr lang="pl-PL" sz="2000" dirty="0"/>
          </a:p>
        </p:txBody>
      </p:sp>
      <p:pic>
        <p:nvPicPr>
          <p:cNvPr id="1026" name="Picture 2" descr="WCAG 2.0 — Accessibility Principles And Guidelines">
            <a:extLst>
              <a:ext uri="{FF2B5EF4-FFF2-40B4-BE49-F238E27FC236}">
                <a16:creationId xmlns:a16="http://schemas.microsoft.com/office/drawing/2014/main" id="{05F83E56-1B19-8540-1FF2-B19E97C65F8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9034" t="24348" r="18837" b="10725"/>
          <a:stretch>
            <a:fillRect/>
          </a:stretch>
        </p:blipFill>
        <p:spPr bwMode="auto">
          <a:xfrm>
            <a:off x="9722422" y="4779000"/>
            <a:ext cx="2223578" cy="1440000"/>
          </a:xfrm>
          <a:prstGeom prst="rect">
            <a:avLst/>
          </a:prstGeom>
          <a:noFill/>
          <a:extLst>
            <a:ext uri="{909E8E84-426E-40DD-AFC4-6F175D3DCCD1}">
              <a14:hiddenFill xmlns:a14="http://schemas.microsoft.com/office/drawing/2010/main">
                <a:solidFill>
                  <a:srgbClr val="FFFFFF"/>
                </a:solidFill>
              </a14:hiddenFill>
            </a:ext>
          </a:extLst>
        </p:spPr>
      </p:pic>
      <p:sp>
        <p:nvSpPr>
          <p:cNvPr id="8" name="Symbol zastępczy numeru slajdu 7">
            <a:extLst>
              <a:ext uri="{FF2B5EF4-FFF2-40B4-BE49-F238E27FC236}">
                <a16:creationId xmlns:a16="http://schemas.microsoft.com/office/drawing/2014/main" id="{D54F3234-DF85-1E83-E395-BA0E2C865363}"/>
              </a:ext>
            </a:extLst>
          </p:cNvPr>
          <p:cNvSpPr>
            <a:spLocks noGrp="1"/>
          </p:cNvSpPr>
          <p:nvPr>
            <p:ph type="sldNum" sz="quarter" idx="17"/>
          </p:nvPr>
        </p:nvSpPr>
        <p:spPr>
          <a:xfrm>
            <a:off x="11149915" y="6642556"/>
            <a:ext cx="1020245" cy="215444"/>
          </a:xfrm>
        </p:spPr>
        <p:txBody>
          <a:bodyPr/>
          <a:lstStyle/>
          <a:p>
            <a:fld id="{B6F15528-21DE-4FAA-801E-634DDDAF4B2B}" type="slidenum">
              <a:rPr lang="pl-PL" smtClean="0"/>
              <a:pPr/>
              <a:t>61</a:t>
            </a:fld>
            <a:endParaRPr lang="pl-PL" dirty="0"/>
          </a:p>
        </p:txBody>
      </p:sp>
    </p:spTree>
    <p:extLst>
      <p:ext uri="{BB962C8B-B14F-4D97-AF65-F5344CB8AC3E}">
        <p14:creationId xmlns:p14="http://schemas.microsoft.com/office/powerpoint/2010/main" val="39884362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AABC5BB7-6878-DD0B-53E0-3A5AF2DE4B70}"/>
              </a:ext>
            </a:extLst>
          </p:cNvPr>
          <p:cNvSpPr>
            <a:spLocks noGrp="1"/>
          </p:cNvSpPr>
          <p:nvPr>
            <p:ph type="title"/>
          </p:nvPr>
        </p:nvSpPr>
        <p:spPr>
          <a:xfrm>
            <a:off x="111000" y="0"/>
            <a:ext cx="3801497" cy="606058"/>
          </a:xfrm>
        </p:spPr>
        <p:txBody>
          <a:bodyPr/>
          <a:lstStyle/>
          <a:p>
            <a:r>
              <a:rPr lang="pl-PL" sz="3600" b="1" dirty="0">
                <a:latin typeface="+mn-lt"/>
              </a:rPr>
              <a:t>Tekst alternatywny</a:t>
            </a:r>
          </a:p>
        </p:txBody>
      </p:sp>
      <p:sp>
        <p:nvSpPr>
          <p:cNvPr id="4" name="Symbol zastępczy tekstu 4">
            <a:extLst>
              <a:ext uri="{FF2B5EF4-FFF2-40B4-BE49-F238E27FC236}">
                <a16:creationId xmlns:a16="http://schemas.microsoft.com/office/drawing/2014/main" id="{6BC82A28-C338-14D4-C31C-4A2FB3EA74E8}"/>
              </a:ext>
            </a:extLst>
          </p:cNvPr>
          <p:cNvSpPr txBox="1">
            <a:spLocks/>
          </p:cNvSpPr>
          <p:nvPr/>
        </p:nvSpPr>
        <p:spPr>
          <a:xfrm>
            <a:off x="0" y="729000"/>
            <a:ext cx="6231000" cy="4770107"/>
          </a:xfrm>
          <a:prstGeom prst="rect">
            <a:avLst/>
          </a:prstGeom>
        </p:spPr>
        <p:txBody>
          <a:bodyPr lIns="0" tIns="0" rIns="0" bIns="0" numCol="1" spcCol="540000" anchor="t">
            <a:noAutofit/>
          </a:bodyPr>
          <a:lstStyle>
            <a:lvl1pPr marL="0" indent="0" algn="l" eaLnBrk="1" hangingPunct="1">
              <a:lnSpc>
                <a:spcPct val="115000"/>
              </a:lnSpc>
              <a:spcBef>
                <a:spcPts val="5200"/>
              </a:spcBef>
              <a:buFontTx/>
              <a:buNone/>
              <a:tabLst>
                <a:tab pos="720000" algn="l"/>
              </a:tabLst>
              <a:defRPr sz="3600">
                <a:solidFill>
                  <a:schemeClr val="tx1"/>
                </a:solidFill>
                <a:latin typeface="+mn-lt"/>
                <a:ea typeface="+mn-ea"/>
                <a:cs typeface="+mn-cs"/>
              </a:defRPr>
            </a:lvl1pPr>
            <a:lvl2pPr marL="572400" indent="-571500" algn="l" eaLnBrk="1" hangingPunct="1">
              <a:lnSpc>
                <a:spcPct val="115000"/>
              </a:lnSpc>
              <a:spcBef>
                <a:spcPts val="5000"/>
              </a:spcBef>
              <a:buClr>
                <a:schemeClr val="tx1"/>
              </a:buClr>
              <a:buSzPct val="120000"/>
              <a:buFont typeface="Wingdings" panose="05000000000000000000" pitchFamily="2" charset="2"/>
              <a:buChar char="§"/>
              <a:tabLst>
                <a:tab pos="648000" algn="l"/>
              </a:tabLst>
              <a:defRPr sz="3600">
                <a:solidFill>
                  <a:schemeClr val="tx1"/>
                </a:solidFill>
                <a:latin typeface="+mn-lt"/>
                <a:ea typeface="+mn-ea"/>
                <a:cs typeface="+mn-cs"/>
              </a:defRPr>
            </a:lvl2pPr>
            <a:lvl3pPr marL="504000" indent="-504000" algn="l" eaLnBrk="1" hangingPunct="1">
              <a:lnSpc>
                <a:spcPct val="115000"/>
              </a:lnSpc>
              <a:defRPr sz="3600">
                <a:solidFill>
                  <a:schemeClr val="tx1"/>
                </a:solidFill>
                <a:latin typeface="+mn-lt"/>
                <a:ea typeface="+mn-ea"/>
                <a:cs typeface="+mn-cs"/>
              </a:defRPr>
            </a:lvl3pPr>
            <a:lvl4pPr marL="504000" indent="-504000" algn="l" eaLnBrk="1" hangingPunct="1">
              <a:lnSpc>
                <a:spcPct val="115000"/>
              </a:lnSpc>
              <a:defRPr sz="3600">
                <a:solidFill>
                  <a:schemeClr val="tx1"/>
                </a:solidFill>
                <a:latin typeface="+mn-lt"/>
                <a:ea typeface="+mn-ea"/>
                <a:cs typeface="+mn-cs"/>
              </a:defRPr>
            </a:lvl4pPr>
            <a:lvl5pPr marL="504000" indent="-504000" algn="l" eaLnBrk="1" hangingPunct="1">
              <a:lnSpc>
                <a:spcPct val="115000"/>
              </a:lnSpc>
              <a:defRPr sz="3600">
                <a:solidFill>
                  <a:schemeClr val="tx1"/>
                </a:solidFill>
                <a:latin typeface="+mn-lt"/>
                <a:ea typeface="+mn-ea"/>
                <a:cs typeface="+mn-cs"/>
              </a:defRPr>
            </a:lvl5pPr>
            <a:lvl6pPr marL="2772739" eaLnBrk="1" hangingPunct="1">
              <a:defRPr>
                <a:latin typeface="+mn-lt"/>
                <a:ea typeface="+mn-ea"/>
                <a:cs typeface="+mn-cs"/>
              </a:defRPr>
            </a:lvl6pPr>
            <a:lvl7pPr marL="3327285" eaLnBrk="1" hangingPunct="1">
              <a:defRPr>
                <a:latin typeface="+mn-lt"/>
                <a:ea typeface="+mn-ea"/>
                <a:cs typeface="+mn-cs"/>
              </a:defRPr>
            </a:lvl7pPr>
            <a:lvl8pPr marL="3881833" eaLnBrk="1" hangingPunct="1">
              <a:defRPr>
                <a:latin typeface="+mn-lt"/>
                <a:ea typeface="+mn-ea"/>
                <a:cs typeface="+mn-cs"/>
              </a:defRPr>
            </a:lvl8pPr>
            <a:lvl9pPr marL="4436381" eaLnBrk="1" hangingPunct="1">
              <a:defRPr>
                <a:latin typeface="+mn-lt"/>
                <a:ea typeface="+mn-ea"/>
                <a:cs typeface="+mn-cs"/>
              </a:defRPr>
            </a:lvl9pPr>
          </a:lstStyle>
          <a:p>
            <a:pPr marL="179070">
              <a:lnSpc>
                <a:spcPct val="150000"/>
              </a:lnSpc>
              <a:spcBef>
                <a:spcPts val="600"/>
              </a:spcBef>
            </a:pPr>
            <a:r>
              <a:rPr lang="pl-PL" sz="2000" b="1" dirty="0">
                <a:ea typeface="Inter Medium" panose="02000503000000020004" pitchFamily="2" charset="0"/>
              </a:rPr>
              <a:t>Atrybut „ALT”</a:t>
            </a:r>
            <a:endParaRPr lang="pl-PL" sz="2000" dirty="0"/>
          </a:p>
          <a:p>
            <a:pPr marL="356870" indent="-177800">
              <a:lnSpc>
                <a:spcPct val="150000"/>
              </a:lnSpc>
              <a:spcBef>
                <a:spcPts val="600"/>
              </a:spcBef>
              <a:buFont typeface="Wingdings" panose="05000000000000000000" pitchFamily="2" charset="2"/>
              <a:buChar char="§"/>
            </a:pPr>
            <a:r>
              <a:rPr lang="pl-PL" sz="2000" dirty="0"/>
              <a:t>opis słowny tego co przedstawia ilustracja/ zdjęcie;</a:t>
            </a:r>
          </a:p>
          <a:p>
            <a:pPr marL="356870" indent="-177800">
              <a:lnSpc>
                <a:spcPct val="150000"/>
              </a:lnSpc>
              <a:spcBef>
                <a:spcPts val="600"/>
              </a:spcBef>
              <a:buFont typeface="Wingdings" panose="05000000000000000000" pitchFamily="2" charset="2"/>
              <a:buChar char="§"/>
            </a:pPr>
            <a:r>
              <a:rPr lang="pl-PL" sz="2000" dirty="0"/>
              <a:t>zazwyczaj do 125 znaków;</a:t>
            </a:r>
            <a:endParaRPr lang="pl-PL" sz="2000" dirty="0">
              <a:cs typeface="Arial"/>
            </a:endParaRPr>
          </a:p>
          <a:p>
            <a:pPr marL="356870" indent="-177800">
              <a:lnSpc>
                <a:spcPct val="150000"/>
              </a:lnSpc>
              <a:spcBef>
                <a:spcPts val="600"/>
              </a:spcBef>
              <a:buFont typeface="Wingdings" panose="05000000000000000000" pitchFamily="2" charset="2"/>
              <a:buChar char="§"/>
            </a:pPr>
            <a:r>
              <a:rPr lang="pl-PL" sz="2000" dirty="0"/>
              <a:t>jeśli element ma charakter ozdobny, dajemy tzw. pusty alt, czyli spację, po to aby czytnik pominął ten element (czytając spację);</a:t>
            </a:r>
            <a:endParaRPr lang="pl-PL" sz="2000" dirty="0">
              <a:cs typeface="Arial"/>
            </a:endParaRPr>
          </a:p>
          <a:p>
            <a:pPr marL="356870" indent="-177800">
              <a:lnSpc>
                <a:spcPct val="150000"/>
              </a:lnSpc>
              <a:spcBef>
                <a:spcPts val="600"/>
              </a:spcBef>
              <a:buFont typeface="Wingdings" panose="05000000000000000000" pitchFamily="2" charset="2"/>
              <a:buChar char="§"/>
            </a:pPr>
            <a:r>
              <a:rPr lang="pl-PL" sz="2000" dirty="0"/>
              <a:t>brak opisu powoduje, że czytnik przeczyta nazwę pliku, która najczęściej nie dostarczy informacji co się znajduje na ilustracji.</a:t>
            </a:r>
            <a:endParaRPr lang="pl-PL" sz="2000" dirty="0">
              <a:cs typeface="Arial"/>
            </a:endParaRPr>
          </a:p>
        </p:txBody>
      </p:sp>
      <p:pic>
        <p:nvPicPr>
          <p:cNvPr id="5" name="Obraz 4" descr="Przykład zastosowania opisu alternatywnego">
            <a:extLst>
              <a:ext uri="{FF2B5EF4-FFF2-40B4-BE49-F238E27FC236}">
                <a16:creationId xmlns:a16="http://schemas.microsoft.com/office/drawing/2014/main" id="{49AF85CD-173D-18B0-05CE-772EF03E53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03375" y="461214"/>
            <a:ext cx="5855322" cy="3282785"/>
          </a:xfrm>
          <a:prstGeom prst="rect">
            <a:avLst/>
          </a:prstGeom>
        </p:spPr>
      </p:pic>
      <p:sp>
        <p:nvSpPr>
          <p:cNvPr id="6" name="Prostokąt 5" descr="&quot; &quot;">
            <a:extLst>
              <a:ext uri="{FF2B5EF4-FFF2-40B4-BE49-F238E27FC236}">
                <a16:creationId xmlns:a16="http://schemas.microsoft.com/office/drawing/2014/main" id="{26DB73E8-39CD-168C-CA78-421F38EF07EF}"/>
              </a:ext>
            </a:extLst>
          </p:cNvPr>
          <p:cNvSpPr/>
          <p:nvPr/>
        </p:nvSpPr>
        <p:spPr>
          <a:xfrm>
            <a:off x="7891480" y="4509000"/>
            <a:ext cx="4300520" cy="764931"/>
          </a:xfrm>
          <a:prstGeom prst="rect">
            <a:avLst/>
          </a:prstGeom>
          <a:solidFill>
            <a:srgbClr val="0049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720000"/>
            <a:r>
              <a:rPr lang="pl-PL" sz="2000" dirty="0"/>
              <a:t>Tekst alternatywny czyta czytnik </a:t>
            </a:r>
            <a:br>
              <a:rPr lang="pl-PL" sz="2000" dirty="0"/>
            </a:br>
            <a:r>
              <a:rPr lang="pl-PL" sz="2000" dirty="0"/>
              <a:t>np. osobie niewidomej</a:t>
            </a:r>
            <a:endParaRPr lang="en-US" sz="2000" dirty="0"/>
          </a:p>
        </p:txBody>
      </p:sp>
      <p:sp>
        <p:nvSpPr>
          <p:cNvPr id="8" name="pole tekstowe 7">
            <a:extLst>
              <a:ext uri="{FF2B5EF4-FFF2-40B4-BE49-F238E27FC236}">
                <a16:creationId xmlns:a16="http://schemas.microsoft.com/office/drawing/2014/main" id="{22F03BE0-01CC-6BC0-BCC6-95D94BF32859}"/>
              </a:ext>
            </a:extLst>
          </p:cNvPr>
          <p:cNvSpPr txBox="1"/>
          <p:nvPr/>
        </p:nvSpPr>
        <p:spPr>
          <a:xfrm>
            <a:off x="111000" y="5912712"/>
            <a:ext cx="10395000" cy="276999"/>
          </a:xfrm>
          <a:prstGeom prst="rect">
            <a:avLst/>
          </a:prstGeom>
          <a:noFill/>
        </p:spPr>
        <p:txBody>
          <a:bodyPr wrap="square">
            <a:spAutoFit/>
          </a:bodyPr>
          <a:lstStyle/>
          <a:p>
            <a:pPr algn="l"/>
            <a:r>
              <a:rPr lang="pl-PL" sz="1200" dirty="0"/>
              <a:t>Opracowane na podstawie materiałów dr Izabela </a:t>
            </a:r>
            <a:r>
              <a:rPr lang="pl-PL" sz="1200" dirty="0" err="1"/>
              <a:t>Mrochen</a:t>
            </a:r>
            <a:r>
              <a:rPr lang="pl-PL" sz="1200" dirty="0"/>
              <a:t>, więcej na </a:t>
            </a:r>
            <a:r>
              <a:rPr lang="pl-PL" sz="1200" dirty="0">
                <a:solidFill>
                  <a:srgbClr val="003399"/>
                </a:solidFill>
                <a:hlinkClick r:id="rId3">
                  <a:extLst>
                    <a:ext uri="{A12FA001-AC4F-418D-AE19-62706E023703}">
                      <ahyp:hlinkClr xmlns:ahyp="http://schemas.microsoft.com/office/drawing/2018/hyperlinkcolor" val="tx"/>
                    </a:ext>
                  </a:extLst>
                </a:hlinkClick>
              </a:rPr>
              <a:t>http://www.izabela.mrochen.us.edu.pl/</a:t>
            </a:r>
            <a:r>
              <a:rPr lang="pl-PL" sz="1200" dirty="0">
                <a:solidFill>
                  <a:srgbClr val="003399"/>
                </a:solidFill>
              </a:rPr>
              <a:t>  i </a:t>
            </a:r>
            <a:r>
              <a:rPr lang="pl-PL" sz="1200" dirty="0">
                <a:solidFill>
                  <a:srgbClr val="003399"/>
                </a:solidFill>
                <a:hlinkClick r:id="rId4">
                  <a:extLst>
                    <a:ext uri="{A12FA001-AC4F-418D-AE19-62706E023703}">
                      <ahyp:hlinkClr xmlns:ahyp="http://schemas.microsoft.com/office/drawing/2018/hyperlinkcolor" val="tx"/>
                    </a:ext>
                  </a:extLst>
                </a:hlinkClick>
              </a:rPr>
              <a:t>https://www.youtube.com/watch?v=ZOr4OeGx8pw</a:t>
            </a:r>
            <a:endParaRPr lang="pl-PL" sz="1200" dirty="0">
              <a:solidFill>
                <a:srgbClr val="003399"/>
              </a:solidFill>
            </a:endParaRPr>
          </a:p>
        </p:txBody>
      </p:sp>
      <p:sp>
        <p:nvSpPr>
          <p:cNvPr id="9" name="Symbol zastępczy numeru slajdu 8">
            <a:extLst>
              <a:ext uri="{FF2B5EF4-FFF2-40B4-BE49-F238E27FC236}">
                <a16:creationId xmlns:a16="http://schemas.microsoft.com/office/drawing/2014/main" id="{04FC4E85-6C06-72C5-C39A-D5BE062C03F7}"/>
              </a:ext>
            </a:extLst>
          </p:cNvPr>
          <p:cNvSpPr>
            <a:spLocks noGrp="1"/>
          </p:cNvSpPr>
          <p:nvPr>
            <p:ph type="sldNum" sz="quarter" idx="17"/>
          </p:nvPr>
        </p:nvSpPr>
        <p:spPr>
          <a:xfrm>
            <a:off x="11162978" y="6603987"/>
            <a:ext cx="1020245" cy="215444"/>
          </a:xfrm>
        </p:spPr>
        <p:txBody>
          <a:bodyPr/>
          <a:lstStyle/>
          <a:p>
            <a:fld id="{B6F15528-21DE-4FAA-801E-634DDDAF4B2B}" type="slidenum">
              <a:rPr lang="pl-PL" smtClean="0"/>
              <a:pPr/>
              <a:t>62</a:t>
            </a:fld>
            <a:endParaRPr lang="pl-PL" dirty="0"/>
          </a:p>
        </p:txBody>
      </p:sp>
      <p:pic>
        <p:nvPicPr>
          <p:cNvPr id="7" name="Obraz 6">
            <a:extLst>
              <a:ext uri="{FF2B5EF4-FFF2-40B4-BE49-F238E27FC236}">
                <a16:creationId xmlns:a16="http://schemas.microsoft.com/office/drawing/2014/main" id="{0A4ED833-B334-4645-FD2C-17ED43AB7322}"/>
              </a:ext>
              <a:ext uri="{C183D7F6-B498-43B3-948B-1728B52AA6E4}">
                <adec:decorative xmlns:adec="http://schemas.microsoft.com/office/drawing/2017/decorative" val="1"/>
              </a:ext>
            </a:extLst>
          </p:cNvPr>
          <p:cNvPicPr>
            <a:picLocks noChangeAspect="1"/>
          </p:cNvPicPr>
          <p:nvPr/>
        </p:nvPicPr>
        <p:blipFill>
          <a:blip r:embed="rId5" cstate="print">
            <a:biLevel thresh="25000"/>
            <a:extLst>
              <a:ext uri="{28A0092B-C50C-407E-A947-70E740481C1C}">
                <a14:useLocalDpi xmlns:a14="http://schemas.microsoft.com/office/drawing/2010/main" val="0"/>
              </a:ext>
            </a:extLst>
          </a:blip>
          <a:stretch>
            <a:fillRect/>
          </a:stretch>
        </p:blipFill>
        <p:spPr>
          <a:xfrm>
            <a:off x="7891291" y="4442047"/>
            <a:ext cx="772617" cy="772617"/>
          </a:xfrm>
          <a:prstGeom prst="rect">
            <a:avLst/>
          </a:prstGeom>
        </p:spPr>
      </p:pic>
    </p:spTree>
    <p:extLst>
      <p:ext uri="{BB962C8B-B14F-4D97-AF65-F5344CB8AC3E}">
        <p14:creationId xmlns:p14="http://schemas.microsoft.com/office/powerpoint/2010/main" val="106833327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AABC5BB7-6878-DD0B-53E0-3A5AF2DE4B70}"/>
              </a:ext>
            </a:extLst>
          </p:cNvPr>
          <p:cNvSpPr>
            <a:spLocks noGrp="1"/>
          </p:cNvSpPr>
          <p:nvPr>
            <p:ph type="title"/>
          </p:nvPr>
        </p:nvSpPr>
        <p:spPr>
          <a:xfrm>
            <a:off x="66000" y="0"/>
            <a:ext cx="9276184" cy="594000"/>
          </a:xfrm>
        </p:spPr>
        <p:txBody>
          <a:bodyPr/>
          <a:lstStyle/>
          <a:p>
            <a:r>
              <a:rPr lang="pl-PL" sz="3600" b="1" dirty="0">
                <a:latin typeface="+mn-lt"/>
              </a:rPr>
              <a:t>Dostępność multimediów (1 z 2)</a:t>
            </a:r>
          </a:p>
        </p:txBody>
      </p:sp>
      <p:sp>
        <p:nvSpPr>
          <p:cNvPr id="16" name="Symbol zastępczy numeru slajdu 15">
            <a:extLst>
              <a:ext uri="{FF2B5EF4-FFF2-40B4-BE49-F238E27FC236}">
                <a16:creationId xmlns:a16="http://schemas.microsoft.com/office/drawing/2014/main" id="{2269C32D-6162-AEE1-4852-3EED5E415148}"/>
              </a:ext>
            </a:extLst>
          </p:cNvPr>
          <p:cNvSpPr>
            <a:spLocks noGrp="1"/>
          </p:cNvSpPr>
          <p:nvPr>
            <p:ph type="sldNum" sz="quarter" idx="17"/>
          </p:nvPr>
        </p:nvSpPr>
        <p:spPr>
          <a:xfrm>
            <a:off x="11167349" y="6634945"/>
            <a:ext cx="1020245" cy="215444"/>
          </a:xfrm>
        </p:spPr>
        <p:txBody>
          <a:bodyPr/>
          <a:lstStyle/>
          <a:p>
            <a:fld id="{B6F15528-21DE-4FAA-801E-634DDDAF4B2B}" type="slidenum">
              <a:rPr lang="pl-PL" smtClean="0"/>
              <a:pPr/>
              <a:t>63</a:t>
            </a:fld>
            <a:endParaRPr lang="pl-PL"/>
          </a:p>
        </p:txBody>
      </p:sp>
      <p:sp>
        <p:nvSpPr>
          <p:cNvPr id="6" name="Symbol zastępczy tekstu 4">
            <a:extLst>
              <a:ext uri="{FF2B5EF4-FFF2-40B4-BE49-F238E27FC236}">
                <a16:creationId xmlns:a16="http://schemas.microsoft.com/office/drawing/2014/main" id="{56070C65-A572-36F7-1F35-108778B35E9D}"/>
              </a:ext>
            </a:extLst>
          </p:cNvPr>
          <p:cNvSpPr txBox="1">
            <a:spLocks/>
          </p:cNvSpPr>
          <p:nvPr/>
        </p:nvSpPr>
        <p:spPr>
          <a:xfrm>
            <a:off x="246000" y="909000"/>
            <a:ext cx="11610000" cy="5085000"/>
          </a:xfrm>
          <a:prstGeom prst="rect">
            <a:avLst/>
          </a:prstGeom>
        </p:spPr>
        <p:txBody>
          <a:bodyPr lIns="0" tIns="0" rIns="0" bIns="0" numCol="1" spcCol="540000" anchor="t">
            <a:noAutofit/>
          </a:bodyPr>
          <a:lstStyle>
            <a:lvl1pPr marL="0" indent="0" algn="l" eaLnBrk="1" hangingPunct="1">
              <a:lnSpc>
                <a:spcPct val="115000"/>
              </a:lnSpc>
              <a:spcBef>
                <a:spcPts val="5200"/>
              </a:spcBef>
              <a:buFontTx/>
              <a:buNone/>
              <a:tabLst>
                <a:tab pos="720000" algn="l"/>
              </a:tabLst>
              <a:defRPr sz="3600">
                <a:solidFill>
                  <a:schemeClr val="tx1"/>
                </a:solidFill>
                <a:latin typeface="+mn-lt"/>
                <a:ea typeface="+mn-ea"/>
                <a:cs typeface="+mn-cs"/>
              </a:defRPr>
            </a:lvl1pPr>
            <a:lvl2pPr marL="572400" indent="-571500" algn="l" eaLnBrk="1" hangingPunct="1">
              <a:lnSpc>
                <a:spcPct val="115000"/>
              </a:lnSpc>
              <a:spcBef>
                <a:spcPts val="5000"/>
              </a:spcBef>
              <a:buClr>
                <a:schemeClr val="tx1"/>
              </a:buClr>
              <a:buSzPct val="120000"/>
              <a:buFont typeface="Wingdings" panose="05000000000000000000" pitchFamily="2" charset="2"/>
              <a:buChar char="§"/>
              <a:tabLst>
                <a:tab pos="648000" algn="l"/>
              </a:tabLst>
              <a:defRPr sz="3600">
                <a:solidFill>
                  <a:schemeClr val="tx1"/>
                </a:solidFill>
                <a:latin typeface="+mn-lt"/>
                <a:ea typeface="+mn-ea"/>
                <a:cs typeface="+mn-cs"/>
              </a:defRPr>
            </a:lvl2pPr>
            <a:lvl3pPr marL="504000" indent="-504000" algn="l" eaLnBrk="1" hangingPunct="1">
              <a:lnSpc>
                <a:spcPct val="115000"/>
              </a:lnSpc>
              <a:defRPr sz="3600">
                <a:solidFill>
                  <a:schemeClr val="tx1"/>
                </a:solidFill>
                <a:latin typeface="+mn-lt"/>
                <a:ea typeface="+mn-ea"/>
                <a:cs typeface="+mn-cs"/>
              </a:defRPr>
            </a:lvl3pPr>
            <a:lvl4pPr marL="504000" indent="-504000" algn="l" eaLnBrk="1" hangingPunct="1">
              <a:lnSpc>
                <a:spcPct val="115000"/>
              </a:lnSpc>
              <a:defRPr sz="3600">
                <a:solidFill>
                  <a:schemeClr val="tx1"/>
                </a:solidFill>
                <a:latin typeface="+mn-lt"/>
                <a:ea typeface="+mn-ea"/>
                <a:cs typeface="+mn-cs"/>
              </a:defRPr>
            </a:lvl4pPr>
            <a:lvl5pPr marL="504000" indent="-504000" algn="l" eaLnBrk="1" hangingPunct="1">
              <a:lnSpc>
                <a:spcPct val="115000"/>
              </a:lnSpc>
              <a:defRPr sz="3600">
                <a:solidFill>
                  <a:schemeClr val="tx1"/>
                </a:solidFill>
                <a:latin typeface="+mn-lt"/>
                <a:ea typeface="+mn-ea"/>
                <a:cs typeface="+mn-cs"/>
              </a:defRPr>
            </a:lvl5pPr>
            <a:lvl6pPr marL="2772739" eaLnBrk="1" hangingPunct="1">
              <a:defRPr>
                <a:latin typeface="+mn-lt"/>
                <a:ea typeface="+mn-ea"/>
                <a:cs typeface="+mn-cs"/>
              </a:defRPr>
            </a:lvl6pPr>
            <a:lvl7pPr marL="3327285" eaLnBrk="1" hangingPunct="1">
              <a:defRPr>
                <a:latin typeface="+mn-lt"/>
                <a:ea typeface="+mn-ea"/>
                <a:cs typeface="+mn-cs"/>
              </a:defRPr>
            </a:lvl7pPr>
            <a:lvl8pPr marL="3881833" eaLnBrk="1" hangingPunct="1">
              <a:defRPr>
                <a:latin typeface="+mn-lt"/>
                <a:ea typeface="+mn-ea"/>
                <a:cs typeface="+mn-cs"/>
              </a:defRPr>
            </a:lvl8pPr>
            <a:lvl9pPr marL="4436381" eaLnBrk="1" hangingPunct="1">
              <a:defRPr>
                <a:latin typeface="+mn-lt"/>
                <a:ea typeface="+mn-ea"/>
                <a:cs typeface="+mn-cs"/>
              </a:defRPr>
            </a:lvl9pPr>
          </a:lstStyle>
          <a:p>
            <a:pPr indent="-179705">
              <a:lnSpc>
                <a:spcPct val="150000"/>
              </a:lnSpc>
              <a:spcBef>
                <a:spcPts val="600"/>
              </a:spcBef>
            </a:pPr>
            <a:r>
              <a:rPr lang="pl-PL" sz="2000" b="1" dirty="0">
                <a:ea typeface="Inter Medium" panose="02000503000000020004" pitchFamily="2" charset="0"/>
              </a:rPr>
              <a:t>Alternatywne formy komunikacji</a:t>
            </a:r>
            <a:endParaRPr lang="pl-PL" sz="2000" dirty="0"/>
          </a:p>
          <a:p>
            <a:pPr indent="-179705">
              <a:lnSpc>
                <a:spcPct val="150000"/>
              </a:lnSpc>
              <a:spcBef>
                <a:spcPts val="600"/>
              </a:spcBef>
            </a:pPr>
            <a:r>
              <a:rPr lang="pl-PL" sz="2000" dirty="0"/>
              <a:t>Dla materiałów video (np. filmy):</a:t>
            </a:r>
          </a:p>
          <a:p>
            <a:pPr marL="358775" indent="-273050">
              <a:lnSpc>
                <a:spcPct val="150000"/>
              </a:lnSpc>
              <a:spcBef>
                <a:spcPts val="600"/>
              </a:spcBef>
              <a:buFont typeface="Wingdings" panose="05000000000000000000" pitchFamily="2" charset="2"/>
              <a:buChar char="§"/>
            </a:pPr>
            <a:r>
              <a:rPr lang="pl-PL" sz="2000" dirty="0" err="1"/>
              <a:t>audiodeskrypcja</a:t>
            </a:r>
            <a:r>
              <a:rPr lang="pl-PL" sz="2000" dirty="0"/>
              <a:t>;</a:t>
            </a:r>
            <a:endParaRPr lang="pl-PL" sz="2000" dirty="0">
              <a:cs typeface="Arial"/>
            </a:endParaRPr>
          </a:p>
          <a:p>
            <a:pPr marL="358775" indent="-273050">
              <a:lnSpc>
                <a:spcPct val="150000"/>
              </a:lnSpc>
              <a:spcBef>
                <a:spcPts val="600"/>
              </a:spcBef>
              <a:buFont typeface="Wingdings" panose="05000000000000000000" pitchFamily="2" charset="2"/>
              <a:buChar char="§"/>
            </a:pPr>
            <a:r>
              <a:rPr lang="pl-PL" sz="2000" dirty="0"/>
              <a:t>napisy rozszerzone (z opisem dźwięków otoczenia, np. [śpiew ptaków]);</a:t>
            </a:r>
          </a:p>
          <a:p>
            <a:pPr marL="358775" indent="-273050">
              <a:lnSpc>
                <a:spcPct val="150000"/>
              </a:lnSpc>
              <a:spcBef>
                <a:spcPts val="600"/>
              </a:spcBef>
              <a:buFont typeface="Wingdings" panose="05000000000000000000" pitchFamily="2" charset="2"/>
              <a:buChar char="§"/>
            </a:pPr>
            <a:r>
              <a:rPr lang="pl-PL" sz="2000" dirty="0"/>
              <a:t>PJM (Polski Język Migowy) – tłumacz Polskiego Języka Migowego;</a:t>
            </a:r>
          </a:p>
          <a:p>
            <a:pPr marL="85725">
              <a:lnSpc>
                <a:spcPct val="150000"/>
              </a:lnSpc>
              <a:spcBef>
                <a:spcPts val="600"/>
              </a:spcBef>
            </a:pPr>
            <a:r>
              <a:rPr lang="pl-PL" sz="2000" dirty="0">
                <a:hlinkClick r:id="rId2"/>
              </a:rPr>
              <a:t>Przykład dostępnego materiału video "Dostępność Plus"</a:t>
            </a:r>
            <a:endParaRPr lang="pl-PL" sz="2000" dirty="0"/>
          </a:p>
          <a:p>
            <a:pPr indent="-179705">
              <a:lnSpc>
                <a:spcPct val="150000"/>
              </a:lnSpc>
              <a:spcBef>
                <a:spcPts val="600"/>
              </a:spcBef>
            </a:pPr>
            <a:endParaRPr lang="pl-PL" sz="2000" dirty="0">
              <a:cs typeface="Arial"/>
            </a:endParaRPr>
          </a:p>
        </p:txBody>
      </p:sp>
      <p:pic>
        <p:nvPicPr>
          <p:cNvPr id="1026" name="Picture 2" descr="Logo programu Dostępność Plus">
            <a:extLst>
              <a:ext uri="{FF2B5EF4-FFF2-40B4-BE49-F238E27FC236}">
                <a16:creationId xmlns:a16="http://schemas.microsoft.com/office/drawing/2014/main" id="{6097F9DB-995B-3028-8046-5CDAADF90D4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22804" y="3970566"/>
            <a:ext cx="3328875" cy="20234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990809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452BF1-3AB7-8329-7522-40ADC86ED723}"/>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F8D228DF-C3BC-ABD9-F77B-17EDD6E308DD}"/>
              </a:ext>
            </a:extLst>
          </p:cNvPr>
          <p:cNvSpPr>
            <a:spLocks noGrp="1"/>
          </p:cNvSpPr>
          <p:nvPr>
            <p:ph type="title"/>
          </p:nvPr>
        </p:nvSpPr>
        <p:spPr>
          <a:xfrm>
            <a:off x="66000" y="0"/>
            <a:ext cx="9276184" cy="594000"/>
          </a:xfrm>
        </p:spPr>
        <p:txBody>
          <a:bodyPr/>
          <a:lstStyle/>
          <a:p>
            <a:r>
              <a:rPr lang="pl-PL" sz="3600" b="1" dirty="0">
                <a:latin typeface="+mn-lt"/>
              </a:rPr>
              <a:t>Dostępność multimediów (2 z 2)</a:t>
            </a:r>
          </a:p>
        </p:txBody>
      </p:sp>
      <p:sp>
        <p:nvSpPr>
          <p:cNvPr id="16" name="Symbol zastępczy numeru slajdu 15">
            <a:extLst>
              <a:ext uri="{FF2B5EF4-FFF2-40B4-BE49-F238E27FC236}">
                <a16:creationId xmlns:a16="http://schemas.microsoft.com/office/drawing/2014/main" id="{667584C3-3047-5AF9-705F-1A14511CEC04}"/>
              </a:ext>
            </a:extLst>
          </p:cNvPr>
          <p:cNvSpPr>
            <a:spLocks noGrp="1"/>
          </p:cNvSpPr>
          <p:nvPr>
            <p:ph type="sldNum" sz="quarter" idx="17"/>
          </p:nvPr>
        </p:nvSpPr>
        <p:spPr>
          <a:xfrm>
            <a:off x="11150635" y="6628413"/>
            <a:ext cx="1020245" cy="215444"/>
          </a:xfrm>
        </p:spPr>
        <p:txBody>
          <a:bodyPr/>
          <a:lstStyle/>
          <a:p>
            <a:fld id="{B6F15528-21DE-4FAA-801E-634DDDAF4B2B}" type="slidenum">
              <a:rPr lang="pl-PL" smtClean="0"/>
              <a:pPr/>
              <a:t>64</a:t>
            </a:fld>
            <a:endParaRPr lang="pl-PL" dirty="0"/>
          </a:p>
        </p:txBody>
      </p:sp>
      <p:sp>
        <p:nvSpPr>
          <p:cNvPr id="4" name="Symbol zastępczy tekstu 4">
            <a:extLst>
              <a:ext uri="{FF2B5EF4-FFF2-40B4-BE49-F238E27FC236}">
                <a16:creationId xmlns:a16="http://schemas.microsoft.com/office/drawing/2014/main" id="{5977CCD6-D579-E1C5-0984-546DC8E5C2BE}"/>
              </a:ext>
            </a:extLst>
          </p:cNvPr>
          <p:cNvSpPr txBox="1">
            <a:spLocks/>
          </p:cNvSpPr>
          <p:nvPr/>
        </p:nvSpPr>
        <p:spPr>
          <a:xfrm>
            <a:off x="111000" y="819000"/>
            <a:ext cx="12059880" cy="3307782"/>
          </a:xfrm>
          <a:prstGeom prst="rect">
            <a:avLst/>
          </a:prstGeom>
        </p:spPr>
        <p:txBody>
          <a:bodyPr lIns="0" tIns="0" rIns="0" bIns="0" numCol="1" spcCol="540000" anchor="t">
            <a:noAutofit/>
          </a:bodyPr>
          <a:lstStyle>
            <a:lvl1pPr marL="0" indent="0" algn="l" eaLnBrk="1" hangingPunct="1">
              <a:lnSpc>
                <a:spcPct val="115000"/>
              </a:lnSpc>
              <a:spcBef>
                <a:spcPts val="5200"/>
              </a:spcBef>
              <a:buFontTx/>
              <a:buNone/>
              <a:tabLst>
                <a:tab pos="720000" algn="l"/>
              </a:tabLst>
              <a:defRPr sz="3600">
                <a:solidFill>
                  <a:schemeClr val="tx1"/>
                </a:solidFill>
                <a:latin typeface="+mn-lt"/>
                <a:ea typeface="+mn-ea"/>
                <a:cs typeface="+mn-cs"/>
              </a:defRPr>
            </a:lvl1pPr>
            <a:lvl2pPr marL="572400" indent="-571500" algn="l" eaLnBrk="1" hangingPunct="1">
              <a:lnSpc>
                <a:spcPct val="115000"/>
              </a:lnSpc>
              <a:spcBef>
                <a:spcPts val="5000"/>
              </a:spcBef>
              <a:buClr>
                <a:schemeClr val="tx1"/>
              </a:buClr>
              <a:buSzPct val="120000"/>
              <a:buFont typeface="Wingdings" panose="05000000000000000000" pitchFamily="2" charset="2"/>
              <a:buChar char="§"/>
              <a:tabLst>
                <a:tab pos="648000" algn="l"/>
              </a:tabLst>
              <a:defRPr sz="3600">
                <a:solidFill>
                  <a:schemeClr val="tx1"/>
                </a:solidFill>
                <a:latin typeface="+mn-lt"/>
                <a:ea typeface="+mn-ea"/>
                <a:cs typeface="+mn-cs"/>
              </a:defRPr>
            </a:lvl2pPr>
            <a:lvl3pPr marL="504000" indent="-504000" algn="l" eaLnBrk="1" hangingPunct="1">
              <a:lnSpc>
                <a:spcPct val="115000"/>
              </a:lnSpc>
              <a:defRPr sz="3600">
                <a:solidFill>
                  <a:schemeClr val="tx1"/>
                </a:solidFill>
                <a:latin typeface="+mn-lt"/>
                <a:ea typeface="+mn-ea"/>
                <a:cs typeface="+mn-cs"/>
              </a:defRPr>
            </a:lvl3pPr>
            <a:lvl4pPr marL="504000" indent="-504000" algn="l" eaLnBrk="1" hangingPunct="1">
              <a:lnSpc>
                <a:spcPct val="115000"/>
              </a:lnSpc>
              <a:defRPr sz="3600">
                <a:solidFill>
                  <a:schemeClr val="tx1"/>
                </a:solidFill>
                <a:latin typeface="+mn-lt"/>
                <a:ea typeface="+mn-ea"/>
                <a:cs typeface="+mn-cs"/>
              </a:defRPr>
            </a:lvl4pPr>
            <a:lvl5pPr marL="504000" indent="-504000" algn="l" eaLnBrk="1" hangingPunct="1">
              <a:lnSpc>
                <a:spcPct val="115000"/>
              </a:lnSpc>
              <a:defRPr sz="3600">
                <a:solidFill>
                  <a:schemeClr val="tx1"/>
                </a:solidFill>
                <a:latin typeface="+mn-lt"/>
                <a:ea typeface="+mn-ea"/>
                <a:cs typeface="+mn-cs"/>
              </a:defRPr>
            </a:lvl5pPr>
            <a:lvl6pPr marL="2772739" eaLnBrk="1" hangingPunct="1">
              <a:defRPr>
                <a:latin typeface="+mn-lt"/>
                <a:ea typeface="+mn-ea"/>
                <a:cs typeface="+mn-cs"/>
              </a:defRPr>
            </a:lvl6pPr>
            <a:lvl7pPr marL="3327285" eaLnBrk="1" hangingPunct="1">
              <a:defRPr>
                <a:latin typeface="+mn-lt"/>
                <a:ea typeface="+mn-ea"/>
                <a:cs typeface="+mn-cs"/>
              </a:defRPr>
            </a:lvl7pPr>
            <a:lvl8pPr marL="3881833" eaLnBrk="1" hangingPunct="1">
              <a:defRPr>
                <a:latin typeface="+mn-lt"/>
                <a:ea typeface="+mn-ea"/>
                <a:cs typeface="+mn-cs"/>
              </a:defRPr>
            </a:lvl8pPr>
            <a:lvl9pPr marL="4436381" eaLnBrk="1" hangingPunct="1">
              <a:defRPr>
                <a:latin typeface="+mn-lt"/>
                <a:ea typeface="+mn-ea"/>
                <a:cs typeface="+mn-cs"/>
              </a:defRPr>
            </a:lvl9pPr>
          </a:lstStyle>
          <a:p>
            <a:pPr indent="-179705">
              <a:lnSpc>
                <a:spcPct val="150000"/>
              </a:lnSpc>
              <a:spcBef>
                <a:spcPts val="600"/>
              </a:spcBef>
            </a:pPr>
            <a:r>
              <a:rPr lang="pl-PL" sz="2000" dirty="0"/>
              <a:t>Dla materiałów audio (np. </a:t>
            </a:r>
            <a:r>
              <a:rPr lang="pl-PL" sz="2000" dirty="0" err="1"/>
              <a:t>podkastów</a:t>
            </a:r>
            <a:r>
              <a:rPr lang="pl-PL" sz="2000" dirty="0"/>
              <a:t>):</a:t>
            </a:r>
          </a:p>
          <a:p>
            <a:pPr marL="231775" indent="-179705">
              <a:lnSpc>
                <a:spcPct val="150000"/>
              </a:lnSpc>
              <a:spcBef>
                <a:spcPts val="600"/>
              </a:spcBef>
              <a:buFont typeface="Wingdings" panose="05000000000000000000" pitchFamily="2" charset="2"/>
              <a:buChar char="§"/>
            </a:pPr>
            <a:r>
              <a:rPr lang="pl-PL" sz="2000" dirty="0"/>
              <a:t>transkrypcja treści (tekst);</a:t>
            </a:r>
            <a:endParaRPr lang="pl-PL" sz="2000" dirty="0">
              <a:cs typeface="Arial"/>
            </a:endParaRPr>
          </a:p>
          <a:p>
            <a:pPr marL="231775" indent="-179705">
              <a:lnSpc>
                <a:spcPct val="150000"/>
              </a:lnSpc>
              <a:spcBef>
                <a:spcPts val="600"/>
              </a:spcBef>
              <a:buFont typeface="Wingdings" panose="05000000000000000000" pitchFamily="2" charset="2"/>
              <a:buChar char="§"/>
            </a:pPr>
            <a:r>
              <a:rPr lang="pl-PL" sz="2000" dirty="0"/>
              <a:t>napisy rozszerzone (z opisem dźwięków otoczenia, np. [śpiew ptaków]);</a:t>
            </a:r>
            <a:endParaRPr lang="pl-PL" sz="2000" dirty="0">
              <a:cs typeface="Arial"/>
            </a:endParaRPr>
          </a:p>
          <a:p>
            <a:pPr marL="231775" indent="-179705">
              <a:lnSpc>
                <a:spcPct val="150000"/>
              </a:lnSpc>
              <a:spcBef>
                <a:spcPts val="600"/>
              </a:spcBef>
              <a:buFont typeface="Wingdings" panose="05000000000000000000" pitchFamily="2" charset="2"/>
              <a:buChar char="§"/>
            </a:pPr>
            <a:r>
              <a:rPr lang="pl-PL" sz="2000" dirty="0"/>
              <a:t>PJM (Polski Język Migowy) – tłumacz Polskiego Języka Migowego.</a:t>
            </a:r>
            <a:endParaRPr lang="pl-PL" sz="2000" dirty="0">
              <a:cs typeface="Arial"/>
            </a:endParaRPr>
          </a:p>
          <a:p>
            <a:pPr marL="52070">
              <a:lnSpc>
                <a:spcPct val="150000"/>
              </a:lnSpc>
              <a:spcBef>
                <a:spcPts val="600"/>
              </a:spcBef>
            </a:pPr>
            <a:r>
              <a:rPr lang="pl-PL" sz="2000" dirty="0"/>
              <a:t>Materiały audio nie wymagają dostosowania dla osób niewidzących, gdyż przekaz ma jedynie warstwę dźwiękową.</a:t>
            </a:r>
            <a:endParaRPr lang="pl-PL" sz="2000" dirty="0">
              <a:cs typeface="Arial"/>
            </a:endParaRPr>
          </a:p>
        </p:txBody>
      </p:sp>
    </p:spTree>
    <p:extLst>
      <p:ext uri="{BB962C8B-B14F-4D97-AF65-F5344CB8AC3E}">
        <p14:creationId xmlns:p14="http://schemas.microsoft.com/office/powerpoint/2010/main" val="391631556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AABC5BB7-6878-DD0B-53E0-3A5AF2DE4B70}"/>
              </a:ext>
            </a:extLst>
          </p:cNvPr>
          <p:cNvSpPr>
            <a:spLocks noGrp="1"/>
          </p:cNvSpPr>
          <p:nvPr>
            <p:ph type="title"/>
          </p:nvPr>
        </p:nvSpPr>
        <p:spPr>
          <a:xfrm>
            <a:off x="66000" y="9103"/>
            <a:ext cx="9206422" cy="651375"/>
          </a:xfrm>
        </p:spPr>
        <p:txBody>
          <a:bodyPr/>
          <a:lstStyle/>
          <a:p>
            <a:r>
              <a:rPr lang="pl-PL" sz="3600" b="1" dirty="0">
                <a:solidFill>
                  <a:srgbClr val="000000"/>
                </a:solidFill>
                <a:latin typeface="+mn-lt"/>
                <a:cs typeface="Arial" panose="020B0604020202020204" pitchFamily="34" charset="0"/>
              </a:rPr>
              <a:t>Publikacja informacji dostępnych cyfrowo</a:t>
            </a:r>
            <a:endParaRPr lang="pl-PL" sz="3600" b="1" dirty="0">
              <a:latin typeface="+mn-lt"/>
            </a:endParaRPr>
          </a:p>
        </p:txBody>
      </p:sp>
      <p:sp>
        <p:nvSpPr>
          <p:cNvPr id="6" name="Symbol zastępczy tekstu 4">
            <a:extLst>
              <a:ext uri="{FF2B5EF4-FFF2-40B4-BE49-F238E27FC236}">
                <a16:creationId xmlns:a16="http://schemas.microsoft.com/office/drawing/2014/main" id="{56070C65-A572-36F7-1F35-108778B35E9D}"/>
              </a:ext>
            </a:extLst>
          </p:cNvPr>
          <p:cNvSpPr txBox="1">
            <a:spLocks/>
          </p:cNvSpPr>
          <p:nvPr/>
        </p:nvSpPr>
        <p:spPr>
          <a:xfrm>
            <a:off x="0" y="892828"/>
            <a:ext cx="11676000" cy="3256172"/>
          </a:xfrm>
          <a:prstGeom prst="rect">
            <a:avLst/>
          </a:prstGeom>
        </p:spPr>
        <p:txBody>
          <a:bodyPr lIns="0" tIns="0" rIns="0" bIns="0" numCol="1" spcCol="540000">
            <a:noAutofit/>
          </a:bodyPr>
          <a:lstStyle>
            <a:lvl1pPr marL="0" indent="0" algn="l" eaLnBrk="1" hangingPunct="1">
              <a:lnSpc>
                <a:spcPct val="115000"/>
              </a:lnSpc>
              <a:spcBef>
                <a:spcPts val="5200"/>
              </a:spcBef>
              <a:buFontTx/>
              <a:buNone/>
              <a:tabLst>
                <a:tab pos="720000" algn="l"/>
              </a:tabLst>
              <a:defRPr sz="3600">
                <a:solidFill>
                  <a:schemeClr val="tx1"/>
                </a:solidFill>
                <a:latin typeface="+mn-lt"/>
                <a:ea typeface="+mn-ea"/>
                <a:cs typeface="+mn-cs"/>
              </a:defRPr>
            </a:lvl1pPr>
            <a:lvl2pPr marL="572400" indent="-571500" algn="l" eaLnBrk="1" hangingPunct="1">
              <a:lnSpc>
                <a:spcPct val="115000"/>
              </a:lnSpc>
              <a:spcBef>
                <a:spcPts val="5000"/>
              </a:spcBef>
              <a:buClr>
                <a:schemeClr val="tx1"/>
              </a:buClr>
              <a:buSzPct val="120000"/>
              <a:buFont typeface="Wingdings" panose="05000000000000000000" pitchFamily="2" charset="2"/>
              <a:buChar char="§"/>
              <a:tabLst>
                <a:tab pos="648000" algn="l"/>
              </a:tabLst>
              <a:defRPr sz="3600">
                <a:solidFill>
                  <a:schemeClr val="tx1"/>
                </a:solidFill>
                <a:latin typeface="+mn-lt"/>
                <a:ea typeface="+mn-ea"/>
                <a:cs typeface="+mn-cs"/>
              </a:defRPr>
            </a:lvl2pPr>
            <a:lvl3pPr marL="504000" indent="-504000" algn="l" eaLnBrk="1" hangingPunct="1">
              <a:lnSpc>
                <a:spcPct val="115000"/>
              </a:lnSpc>
              <a:defRPr sz="3600">
                <a:solidFill>
                  <a:schemeClr val="tx1"/>
                </a:solidFill>
                <a:latin typeface="+mn-lt"/>
                <a:ea typeface="+mn-ea"/>
                <a:cs typeface="+mn-cs"/>
              </a:defRPr>
            </a:lvl3pPr>
            <a:lvl4pPr marL="504000" indent="-504000" algn="l" eaLnBrk="1" hangingPunct="1">
              <a:lnSpc>
                <a:spcPct val="115000"/>
              </a:lnSpc>
              <a:defRPr sz="3600">
                <a:solidFill>
                  <a:schemeClr val="tx1"/>
                </a:solidFill>
                <a:latin typeface="+mn-lt"/>
                <a:ea typeface="+mn-ea"/>
                <a:cs typeface="+mn-cs"/>
              </a:defRPr>
            </a:lvl4pPr>
            <a:lvl5pPr marL="504000" indent="-504000" algn="l" eaLnBrk="1" hangingPunct="1">
              <a:lnSpc>
                <a:spcPct val="115000"/>
              </a:lnSpc>
              <a:defRPr sz="3600">
                <a:solidFill>
                  <a:schemeClr val="tx1"/>
                </a:solidFill>
                <a:latin typeface="+mn-lt"/>
                <a:ea typeface="+mn-ea"/>
                <a:cs typeface="+mn-cs"/>
              </a:defRPr>
            </a:lvl5pPr>
            <a:lvl6pPr marL="2772739" eaLnBrk="1" hangingPunct="1">
              <a:defRPr>
                <a:latin typeface="+mn-lt"/>
                <a:ea typeface="+mn-ea"/>
                <a:cs typeface="+mn-cs"/>
              </a:defRPr>
            </a:lvl6pPr>
            <a:lvl7pPr marL="3327285" eaLnBrk="1" hangingPunct="1">
              <a:defRPr>
                <a:latin typeface="+mn-lt"/>
                <a:ea typeface="+mn-ea"/>
                <a:cs typeface="+mn-cs"/>
              </a:defRPr>
            </a:lvl7pPr>
            <a:lvl8pPr marL="3881833" eaLnBrk="1" hangingPunct="1">
              <a:defRPr>
                <a:latin typeface="+mn-lt"/>
                <a:ea typeface="+mn-ea"/>
                <a:cs typeface="+mn-cs"/>
              </a:defRPr>
            </a:lvl8pPr>
            <a:lvl9pPr marL="4436381" eaLnBrk="1" hangingPunct="1">
              <a:defRPr>
                <a:latin typeface="+mn-lt"/>
                <a:ea typeface="+mn-ea"/>
                <a:cs typeface="+mn-cs"/>
              </a:defRPr>
            </a:lvl9pPr>
          </a:lstStyle>
          <a:p>
            <a:pPr marL="357188" indent="-177800">
              <a:lnSpc>
                <a:spcPct val="150000"/>
              </a:lnSpc>
              <a:spcBef>
                <a:spcPts val="0"/>
              </a:spcBef>
              <a:buFont typeface="Wingdings" panose="05000000000000000000" pitchFamily="2" charset="2"/>
              <a:buChar char="§"/>
            </a:pPr>
            <a:r>
              <a:rPr lang="pl-PL" sz="2000" dirty="0">
                <a:solidFill>
                  <a:srgbClr val="000000"/>
                </a:solidFill>
                <a:latin typeface="Arial" panose="020B0604020202020204" pitchFamily="34" charset="0"/>
                <a:cs typeface="Arial" panose="020B0604020202020204" pitchFamily="34" charset="0"/>
              </a:rPr>
              <a:t>w przypadku </a:t>
            </a:r>
            <a:r>
              <a:rPr lang="pl-PL" sz="2000" b="1" dirty="0">
                <a:solidFill>
                  <a:srgbClr val="000000"/>
                </a:solidFill>
                <a:latin typeface="Arial" panose="020B0604020202020204" pitchFamily="34" charset="0"/>
                <a:cs typeface="Arial" panose="020B0604020202020204" pitchFamily="34" charset="0"/>
              </a:rPr>
              <a:t>gdy podmiot publiczny publikuje informacje </a:t>
            </a:r>
            <a:r>
              <a:rPr lang="pl-PL" sz="2000" dirty="0">
                <a:solidFill>
                  <a:srgbClr val="000000"/>
                </a:solidFill>
                <a:latin typeface="Arial" panose="020B0604020202020204" pitchFamily="34" charset="0"/>
                <a:cs typeface="Arial" panose="020B0604020202020204" pitchFamily="34" charset="0"/>
              </a:rPr>
              <a:t>na stronie internetowej lub w aplikacji mobilnej </a:t>
            </a:r>
            <a:r>
              <a:rPr lang="pl-PL" sz="2000" b="1" dirty="0">
                <a:solidFill>
                  <a:srgbClr val="000000"/>
                </a:solidFill>
                <a:latin typeface="Arial" panose="020B0604020202020204" pitchFamily="34" charset="0"/>
                <a:cs typeface="Arial" panose="020B0604020202020204" pitchFamily="34" charset="0"/>
              </a:rPr>
              <a:t>innej niż jego strona internetowa lub aplikacja </a:t>
            </a:r>
            <a:r>
              <a:rPr lang="pl-PL" sz="2000" dirty="0">
                <a:solidFill>
                  <a:srgbClr val="000000"/>
                </a:solidFill>
                <a:latin typeface="Arial" panose="020B0604020202020204" pitchFamily="34" charset="0"/>
                <a:cs typeface="Arial" panose="020B0604020202020204" pitchFamily="34" charset="0"/>
              </a:rPr>
              <a:t>mobilna </a:t>
            </a:r>
            <a:r>
              <a:rPr lang="pl-PL" sz="2000" b="1" dirty="0">
                <a:solidFill>
                  <a:srgbClr val="000000"/>
                </a:solidFill>
                <a:latin typeface="Arial" panose="020B0604020202020204" pitchFamily="34" charset="0"/>
                <a:cs typeface="Arial" panose="020B0604020202020204" pitchFamily="34" charset="0"/>
              </a:rPr>
              <a:t>i informacje te nie spełniają wymagań dostępności cyfrowej</a:t>
            </a:r>
            <a:r>
              <a:rPr lang="pl-PL" sz="2000" dirty="0">
                <a:solidFill>
                  <a:srgbClr val="000000"/>
                </a:solidFill>
                <a:latin typeface="Arial" panose="020B0604020202020204" pitchFamily="34" charset="0"/>
                <a:cs typeface="Arial" panose="020B0604020202020204" pitchFamily="34" charset="0"/>
              </a:rPr>
              <a:t>, podmiot ten publikuje </a:t>
            </a:r>
            <a:r>
              <a:rPr lang="pl-PL" sz="2000" b="1" dirty="0">
                <a:solidFill>
                  <a:srgbClr val="000000"/>
                </a:solidFill>
                <a:latin typeface="Arial" panose="020B0604020202020204" pitchFamily="34" charset="0"/>
                <a:cs typeface="Arial" panose="020B0604020202020204" pitchFamily="34" charset="0"/>
              </a:rPr>
              <a:t>te same informacje </a:t>
            </a:r>
            <a:r>
              <a:rPr lang="pl-PL" sz="2000" dirty="0">
                <a:solidFill>
                  <a:srgbClr val="000000"/>
                </a:solidFill>
                <a:latin typeface="Arial" panose="020B0604020202020204" pitchFamily="34" charset="0"/>
                <a:cs typeface="Arial" panose="020B0604020202020204" pitchFamily="34" charset="0"/>
              </a:rPr>
              <a:t>na wybranej spośród posiadanych przez siebie stron internetowych lub aplikacji mobilnych, </a:t>
            </a:r>
            <a:r>
              <a:rPr lang="pl-PL" sz="2000" b="1" dirty="0">
                <a:solidFill>
                  <a:srgbClr val="000000"/>
                </a:solidFill>
                <a:latin typeface="Arial" panose="020B0604020202020204" pitchFamily="34" charset="0"/>
                <a:cs typeface="Arial" panose="020B0604020202020204" pitchFamily="34" charset="0"/>
              </a:rPr>
              <a:t>w sposób dostępny cyfrowo </a:t>
            </a:r>
            <a:r>
              <a:rPr lang="pl-PL" sz="2000" dirty="0">
                <a:solidFill>
                  <a:srgbClr val="000000"/>
                </a:solidFill>
                <a:latin typeface="Arial" panose="020B0604020202020204" pitchFamily="34" charset="0"/>
                <a:cs typeface="Arial" panose="020B0604020202020204" pitchFamily="34" charset="0"/>
              </a:rPr>
              <a:t>(art. 6)</a:t>
            </a:r>
            <a:r>
              <a:rPr lang="pl-PL" sz="2000" b="1" dirty="0">
                <a:solidFill>
                  <a:srgbClr val="000000"/>
                </a:solidFill>
                <a:latin typeface="Arial" panose="020B0604020202020204" pitchFamily="34" charset="0"/>
                <a:cs typeface="Arial" panose="020B0604020202020204" pitchFamily="34" charset="0"/>
              </a:rPr>
              <a:t>;</a:t>
            </a:r>
            <a:endParaRPr lang="pl-PL" sz="2000" dirty="0">
              <a:latin typeface="Arial" panose="020B0604020202020204" pitchFamily="34" charset="0"/>
              <a:cs typeface="Arial" panose="020B0604020202020204" pitchFamily="34" charset="0"/>
            </a:endParaRPr>
          </a:p>
          <a:p>
            <a:pPr indent="-457200">
              <a:lnSpc>
                <a:spcPct val="140000"/>
              </a:lnSpc>
              <a:spcBef>
                <a:spcPts val="0"/>
              </a:spcBef>
              <a:buFont typeface="Wingdings" panose="05000000000000000000" pitchFamily="2" charset="2"/>
              <a:buChar char="§"/>
            </a:pPr>
            <a:endParaRPr lang="pl-PL" sz="2000" dirty="0"/>
          </a:p>
        </p:txBody>
      </p:sp>
      <p:sp>
        <p:nvSpPr>
          <p:cNvPr id="4" name="Prostokąt 3" descr="&quot; &quot;">
            <a:extLst>
              <a:ext uri="{FF2B5EF4-FFF2-40B4-BE49-F238E27FC236}">
                <a16:creationId xmlns:a16="http://schemas.microsoft.com/office/drawing/2014/main" id="{9E896130-1960-001D-1130-2A5E10CA0FC4}"/>
              </a:ext>
            </a:extLst>
          </p:cNvPr>
          <p:cNvSpPr/>
          <p:nvPr/>
        </p:nvSpPr>
        <p:spPr>
          <a:xfrm>
            <a:off x="3429000" y="5319000"/>
            <a:ext cx="8763000" cy="772618"/>
          </a:xfrm>
          <a:prstGeom prst="rect">
            <a:avLst/>
          </a:prstGeom>
          <a:solidFill>
            <a:srgbClr val="0049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720000"/>
            <a:r>
              <a:rPr lang="pl-PL" sz="2000" dirty="0"/>
              <a:t>Treści publikowane w </a:t>
            </a:r>
            <a:r>
              <a:rPr lang="en-AU" sz="2000" noProof="0" dirty="0"/>
              <a:t>social </a:t>
            </a:r>
            <a:r>
              <a:rPr lang="pl-PL" sz="2000" noProof="0" dirty="0"/>
              <a:t>mediach</a:t>
            </a:r>
            <a:r>
              <a:rPr lang="en-AU" sz="2000" noProof="0" dirty="0"/>
              <a:t> </a:t>
            </a:r>
            <a:r>
              <a:rPr lang="pl-PL" sz="2000" dirty="0"/>
              <a:t>powinny być dostępne cyfrowo, jeśli nie są - to wersja dostępna powinna być na stronie podmiotu</a:t>
            </a:r>
            <a:endParaRPr lang="en-US" sz="2000" dirty="0"/>
          </a:p>
        </p:txBody>
      </p:sp>
      <p:sp>
        <p:nvSpPr>
          <p:cNvPr id="3" name="Symbol zastępczy numeru slajdu 2">
            <a:extLst>
              <a:ext uri="{FF2B5EF4-FFF2-40B4-BE49-F238E27FC236}">
                <a16:creationId xmlns:a16="http://schemas.microsoft.com/office/drawing/2014/main" id="{635F10C6-994B-FE6E-7596-FA063D63B4DD}"/>
              </a:ext>
            </a:extLst>
          </p:cNvPr>
          <p:cNvSpPr>
            <a:spLocks noGrp="1"/>
          </p:cNvSpPr>
          <p:nvPr>
            <p:ph type="sldNum" sz="quarter" idx="17"/>
          </p:nvPr>
        </p:nvSpPr>
        <p:spPr>
          <a:xfrm>
            <a:off x="11165877" y="6642556"/>
            <a:ext cx="1020245" cy="215444"/>
          </a:xfrm>
        </p:spPr>
        <p:txBody>
          <a:bodyPr/>
          <a:lstStyle/>
          <a:p>
            <a:fld id="{B6F15528-21DE-4FAA-801E-634DDDAF4B2B}" type="slidenum">
              <a:rPr lang="pl-PL" smtClean="0"/>
              <a:pPr/>
              <a:t>65</a:t>
            </a:fld>
            <a:endParaRPr lang="pl-PL" dirty="0"/>
          </a:p>
        </p:txBody>
      </p:sp>
      <p:pic>
        <p:nvPicPr>
          <p:cNvPr id="5" name="Obraz 4">
            <a:extLst>
              <a:ext uri="{FF2B5EF4-FFF2-40B4-BE49-F238E27FC236}">
                <a16:creationId xmlns:a16="http://schemas.microsoft.com/office/drawing/2014/main" id="{A5E21706-CBA7-EA33-269C-AB5B7698CF6C}"/>
              </a:ext>
              <a:ext uri="{C183D7F6-B498-43B3-948B-1728B52AA6E4}">
                <adec:decorative xmlns:adec="http://schemas.microsoft.com/office/drawing/2017/decorative" val="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3435376" y="5303358"/>
            <a:ext cx="772617" cy="772617"/>
          </a:xfrm>
          <a:prstGeom prst="rect">
            <a:avLst/>
          </a:prstGeom>
        </p:spPr>
      </p:pic>
    </p:spTree>
    <p:extLst>
      <p:ext uri="{BB962C8B-B14F-4D97-AF65-F5344CB8AC3E}">
        <p14:creationId xmlns:p14="http://schemas.microsoft.com/office/powerpoint/2010/main" val="368397582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Google Shape;245;p14">
            <a:extLst>
              <a:ext uri="{FF2B5EF4-FFF2-40B4-BE49-F238E27FC236}">
                <a16:creationId xmlns:a16="http://schemas.microsoft.com/office/drawing/2014/main" id="{6A34EC91-C0AA-E0F3-6E74-1BC9C3E6A283}"/>
              </a:ext>
            </a:extLst>
          </p:cNvPr>
          <p:cNvSpPr txBox="1">
            <a:spLocks noGrp="1"/>
          </p:cNvSpPr>
          <p:nvPr>
            <p:ph type="title"/>
          </p:nvPr>
        </p:nvSpPr>
        <p:spPr>
          <a:xfrm>
            <a:off x="0" y="42880"/>
            <a:ext cx="9075778" cy="693355"/>
          </a:xfrm>
          <a:prstGeom prst="rect">
            <a:avLst/>
          </a:prstGeom>
          <a:noFill/>
          <a:ln>
            <a:noFill/>
          </a:ln>
        </p:spPr>
        <p:txBody>
          <a:bodyPr spcFirstLastPara="1" wrap="square" lIns="74275" tIns="37125" rIns="74275" bIns="37125" anchor="b" anchorCtr="0">
            <a:noAutofit/>
          </a:bodyPr>
          <a:lstStyle/>
          <a:p>
            <a:pPr>
              <a:buSzPts val="3600"/>
            </a:pPr>
            <a:r>
              <a:rPr lang="pl-PL" sz="3600" b="1" dirty="0">
                <a:latin typeface="Calibri" panose="020F0502020204030204" pitchFamily="34" charset="0"/>
                <a:ea typeface="Calibri" panose="020F0502020204030204" pitchFamily="34" charset="0"/>
                <a:cs typeface="Calibri" panose="020F0502020204030204" pitchFamily="34" charset="0"/>
              </a:rPr>
              <a:t>Podsumowanie</a:t>
            </a:r>
            <a:endParaRPr sz="3600" dirty="0">
              <a:latin typeface="Calibri" panose="020F0502020204030204" pitchFamily="34" charset="0"/>
              <a:ea typeface="Calibri" panose="020F0502020204030204" pitchFamily="34" charset="0"/>
              <a:cs typeface="Calibri" panose="020F0502020204030204" pitchFamily="34" charset="0"/>
            </a:endParaRPr>
          </a:p>
        </p:txBody>
      </p:sp>
      <p:sp>
        <p:nvSpPr>
          <p:cNvPr id="14" name="Google Shape;246;p14">
            <a:extLst>
              <a:ext uri="{FF2B5EF4-FFF2-40B4-BE49-F238E27FC236}">
                <a16:creationId xmlns:a16="http://schemas.microsoft.com/office/drawing/2014/main" id="{3E494990-A208-F29C-2CB3-00B28442B2BA}"/>
              </a:ext>
            </a:extLst>
          </p:cNvPr>
          <p:cNvSpPr txBox="1">
            <a:spLocks/>
          </p:cNvSpPr>
          <p:nvPr/>
        </p:nvSpPr>
        <p:spPr>
          <a:xfrm>
            <a:off x="-28573" y="856386"/>
            <a:ext cx="12192000" cy="2042083"/>
          </a:xfrm>
          <a:prstGeom prst="rect">
            <a:avLst/>
          </a:prstGeom>
          <a:noFill/>
          <a:ln>
            <a:noFill/>
          </a:ln>
        </p:spPr>
        <p:txBody>
          <a:bodyPr spcFirstLastPara="1" vert="horz" wrap="square" lIns="74275" tIns="37125" rIns="74275" bIns="37125"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63538" indent="-180975">
              <a:lnSpc>
                <a:spcPct val="150000"/>
              </a:lnSpc>
              <a:spcBef>
                <a:spcPts val="0"/>
              </a:spcBef>
              <a:buSzPts val="1800"/>
              <a:buFont typeface="Noto Sans Symbols"/>
              <a:buChar char="▪"/>
            </a:pPr>
            <a:r>
              <a:rPr lang="pl-PL" sz="2000" dirty="0">
                <a:latin typeface="Calibri" panose="020F0502020204030204" pitchFamily="34" charset="0"/>
                <a:ea typeface="Calibri" panose="020F0502020204030204" pitchFamily="34" charset="0"/>
                <a:cs typeface="Calibri" panose="020F0502020204030204" pitchFamily="34" charset="0"/>
              </a:rPr>
              <a:t>pamiętaj, że u każdego z nas może pojawić się szczególna potrzeba w dowolnym momencie życia i każdy z nas może potrzebować wówczas różnego rodzaju wsparcia. </a:t>
            </a:r>
          </a:p>
          <a:p>
            <a:pPr marL="105750" indent="8549">
              <a:lnSpc>
                <a:spcPct val="150000"/>
              </a:lnSpc>
              <a:spcBef>
                <a:spcPts val="600"/>
              </a:spcBef>
              <a:buSzPts val="1800"/>
              <a:buFont typeface="Arial" panose="020B0604020202020204" pitchFamily="34" charset="0"/>
              <a:buNone/>
            </a:pPr>
            <a:endParaRPr lang="pl-PL" sz="2000" dirty="0">
              <a:latin typeface="Calibri" panose="020F0502020204030204" pitchFamily="34" charset="0"/>
              <a:ea typeface="Calibri" panose="020F0502020204030204" pitchFamily="34" charset="0"/>
              <a:cs typeface="Calibri" panose="020F0502020204030204" pitchFamily="34" charset="0"/>
            </a:endParaRPr>
          </a:p>
        </p:txBody>
      </p:sp>
      <p:sp>
        <p:nvSpPr>
          <p:cNvPr id="15" name="Google Shape;247;p14">
            <a:extLst>
              <a:ext uri="{FF2B5EF4-FFF2-40B4-BE49-F238E27FC236}">
                <a16:creationId xmlns:a16="http://schemas.microsoft.com/office/drawing/2014/main" id="{913B460F-C892-0AEF-E46C-F71F45DAAD3C}"/>
              </a:ext>
            </a:extLst>
          </p:cNvPr>
          <p:cNvSpPr txBox="1"/>
          <p:nvPr/>
        </p:nvSpPr>
        <p:spPr>
          <a:xfrm>
            <a:off x="4318082" y="3054542"/>
            <a:ext cx="5097707" cy="965835"/>
          </a:xfrm>
          <a:prstGeom prst="rect">
            <a:avLst/>
          </a:prstGeom>
          <a:noFill/>
          <a:ln>
            <a:noFill/>
          </a:ln>
        </p:spPr>
        <p:txBody>
          <a:bodyPr spcFirstLastPara="1" wrap="square" lIns="74275" tIns="37125" rIns="74275" bIns="37125" anchor="b" anchorCtr="0">
            <a:noAutofit/>
          </a:body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pl-PL" sz="3600" b="1"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Arial"/>
              </a:rPr>
              <a:t>Dziękujemy za uwagę</a:t>
            </a:r>
            <a:endParaRPr kumimoji="0" sz="36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Arial"/>
            </a:endParaRPr>
          </a:p>
        </p:txBody>
      </p:sp>
      <p:sp>
        <p:nvSpPr>
          <p:cNvPr id="16" name="Google Shape;248;p14" descr="&quot; &quot;">
            <a:extLst>
              <a:ext uri="{FF2B5EF4-FFF2-40B4-BE49-F238E27FC236}">
                <a16:creationId xmlns:a16="http://schemas.microsoft.com/office/drawing/2014/main" id="{C65F02DF-89FA-DD40-D3C9-4B9012B42894}"/>
              </a:ext>
            </a:extLst>
          </p:cNvPr>
          <p:cNvSpPr/>
          <p:nvPr/>
        </p:nvSpPr>
        <p:spPr>
          <a:xfrm>
            <a:off x="6065619" y="4862949"/>
            <a:ext cx="6133010" cy="1229583"/>
          </a:xfrm>
          <a:prstGeom prst="rect">
            <a:avLst/>
          </a:prstGeom>
          <a:solidFill>
            <a:srgbClr val="004992"/>
          </a:solidFill>
          <a:ln>
            <a:noFill/>
          </a:ln>
        </p:spPr>
        <p:txBody>
          <a:bodyPr spcFirstLastPara="1" wrap="square" lIns="91425" tIns="45700" rIns="91425" bIns="45700" anchor="ctr" anchorCtr="0">
            <a:noAutofit/>
          </a:bodyPr>
          <a:lstStyle/>
          <a:p>
            <a:pPr marL="720000" marR="0" lvl="0" indent="0" algn="l" defTabSz="914400" rtl="0" eaLnBrk="1" fontAlgn="auto" latinLnBrk="0" hangingPunct="1">
              <a:lnSpc>
                <a:spcPct val="100000"/>
              </a:lnSpc>
              <a:spcBef>
                <a:spcPts val="0"/>
              </a:spcBef>
              <a:spcAft>
                <a:spcPts val="0"/>
              </a:spcAft>
              <a:buClr>
                <a:srgbClr val="FFFFFF"/>
              </a:buClr>
              <a:buSzPts val="2000"/>
              <a:buFont typeface="Arial"/>
              <a:buNone/>
              <a:tabLst/>
              <a:defRPr/>
            </a:pPr>
            <a:r>
              <a:rPr kumimoji="0" lang="pl-PL" sz="2000" b="0" i="0" u="none" strike="noStrike" kern="0" cap="none" spc="0" normalizeH="0" baseline="0" noProof="0" dirty="0">
                <a:ln>
                  <a:noFill/>
                </a:ln>
                <a:solidFill>
                  <a:srgbClr val="FFFFFF"/>
                </a:solidFill>
                <a:effectLst/>
                <a:uLnTx/>
                <a:uFillTx/>
                <a:latin typeface="Arial"/>
                <a:cs typeface="Arial"/>
                <a:sym typeface="Arial"/>
              </a:rPr>
              <a:t>Więcej szczegółowych informacji udzieli Państwu Uniwersyteckie Centrum Wsparcia Osób z Niepełnosprawnościami</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pic>
        <p:nvPicPr>
          <p:cNvPr id="17" name="Google Shape;250;p14" descr="Obraz przedstawia grupę studentów, w tym osoby z niepełnosprawnościami.">
            <a:extLst>
              <a:ext uri="{FF2B5EF4-FFF2-40B4-BE49-F238E27FC236}">
                <a16:creationId xmlns:a16="http://schemas.microsoft.com/office/drawing/2014/main" id="{57A0D303-0927-A3BA-8468-D7CBFA5218AE}"/>
              </a:ext>
            </a:extLst>
          </p:cNvPr>
          <p:cNvPicPr preferRelativeResize="0"/>
          <p:nvPr/>
        </p:nvPicPr>
        <p:blipFill rotWithShape="1">
          <a:blip r:embed="rId3">
            <a:alphaModFix/>
          </a:blip>
          <a:srcRect/>
          <a:stretch/>
        </p:blipFill>
        <p:spPr>
          <a:xfrm>
            <a:off x="447785" y="3537460"/>
            <a:ext cx="2836046" cy="2464154"/>
          </a:xfrm>
          <a:prstGeom prst="rect">
            <a:avLst/>
          </a:prstGeom>
          <a:noFill/>
          <a:ln>
            <a:noFill/>
          </a:ln>
        </p:spPr>
      </p:pic>
      <p:sp>
        <p:nvSpPr>
          <p:cNvPr id="10" name="Symbol zastępczy numeru slajdu 2">
            <a:extLst>
              <a:ext uri="{FF2B5EF4-FFF2-40B4-BE49-F238E27FC236}">
                <a16:creationId xmlns:a16="http://schemas.microsoft.com/office/drawing/2014/main" id="{694D70F3-31CC-1D8F-3AFD-B178C3ABE490}"/>
              </a:ext>
            </a:extLst>
          </p:cNvPr>
          <p:cNvSpPr txBox="1">
            <a:spLocks/>
          </p:cNvSpPr>
          <p:nvPr/>
        </p:nvSpPr>
        <p:spPr>
          <a:xfrm>
            <a:off x="11360215" y="6579000"/>
            <a:ext cx="828949" cy="279000"/>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6F15528-21DE-4FAA-801E-634DDDAF4B2B}" type="slidenum">
              <a:rPr lang="pl-PL" sz="1138">
                <a:solidFill>
                  <a:schemeClr val="tx1">
                    <a:tint val="75000"/>
                  </a:schemeClr>
                </a:solidFill>
              </a:rPr>
              <a:pPr algn="r"/>
              <a:t>66</a:t>
            </a:fld>
            <a:endParaRPr lang="pl-PL" sz="1138" dirty="0">
              <a:solidFill>
                <a:schemeClr val="tx1">
                  <a:tint val="75000"/>
                </a:schemeClr>
              </a:solidFill>
            </a:endParaRPr>
          </a:p>
        </p:txBody>
      </p:sp>
      <p:pic>
        <p:nvPicPr>
          <p:cNvPr id="18" name="Google Shape;249;p14">
            <a:extLst>
              <a:ext uri="{FF2B5EF4-FFF2-40B4-BE49-F238E27FC236}">
                <a16:creationId xmlns:a16="http://schemas.microsoft.com/office/drawing/2014/main" id="{CC8C07AC-8FC4-466A-B00A-BFC2BC72C49A}"/>
              </a:ext>
              <a:ext uri="{C183D7F6-B498-43B3-948B-1728B52AA6E4}">
                <adec:decorative xmlns:adec="http://schemas.microsoft.com/office/drawing/2017/decorative" val="1"/>
              </a:ext>
            </a:extLst>
          </p:cNvPr>
          <p:cNvPicPr preferRelativeResize="0"/>
          <p:nvPr/>
        </p:nvPicPr>
        <p:blipFill rotWithShape="1">
          <a:blip r:embed="rId4">
            <a:alphaModFix/>
            <a:biLevel thresh="25000"/>
          </a:blip>
          <a:srcRect/>
          <a:stretch/>
        </p:blipFill>
        <p:spPr>
          <a:xfrm>
            <a:off x="6111681" y="5004000"/>
            <a:ext cx="772617" cy="772617"/>
          </a:xfrm>
          <a:prstGeom prst="rect">
            <a:avLst/>
          </a:prstGeom>
          <a:noFill/>
          <a:ln>
            <a:noFill/>
          </a:ln>
        </p:spPr>
      </p:pic>
    </p:spTree>
    <p:extLst>
      <p:ext uri="{BB962C8B-B14F-4D97-AF65-F5344CB8AC3E}">
        <p14:creationId xmlns:p14="http://schemas.microsoft.com/office/powerpoint/2010/main" val="8703696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1463736-AACC-D4F6-5F70-38E6488CDD5A}"/>
              </a:ext>
            </a:extLst>
          </p:cNvPr>
          <p:cNvSpPr>
            <a:spLocks noGrp="1"/>
          </p:cNvSpPr>
          <p:nvPr>
            <p:ph type="title"/>
          </p:nvPr>
        </p:nvSpPr>
        <p:spPr>
          <a:xfrm>
            <a:off x="17050" y="5503"/>
            <a:ext cx="7698950" cy="768497"/>
          </a:xfrm>
        </p:spPr>
        <p:txBody>
          <a:bodyPr>
            <a:normAutofit/>
          </a:bodyPr>
          <a:lstStyle/>
          <a:p>
            <a:r>
              <a:rPr lang="pl-PL" sz="3600" b="1" dirty="0">
                <a:latin typeface="+mn-lt"/>
              </a:rPr>
              <a:t>Projektowanie uniwersalne – dla kogo?</a:t>
            </a:r>
            <a:endParaRPr lang="pl-PL" sz="3600" dirty="0">
              <a:latin typeface="+mn-lt"/>
            </a:endParaRPr>
          </a:p>
        </p:txBody>
      </p:sp>
      <p:sp>
        <p:nvSpPr>
          <p:cNvPr id="7" name="pole tekstowe 6">
            <a:extLst>
              <a:ext uri="{FF2B5EF4-FFF2-40B4-BE49-F238E27FC236}">
                <a16:creationId xmlns:a16="http://schemas.microsoft.com/office/drawing/2014/main" id="{2B5D76AD-1CC3-D8B8-F686-CD281EC0C898}"/>
              </a:ext>
            </a:extLst>
          </p:cNvPr>
          <p:cNvSpPr txBox="1"/>
          <p:nvPr/>
        </p:nvSpPr>
        <p:spPr>
          <a:xfrm>
            <a:off x="111000" y="657408"/>
            <a:ext cx="6207428" cy="5543184"/>
          </a:xfrm>
          <a:prstGeom prst="rect">
            <a:avLst/>
          </a:prstGeom>
          <a:noFill/>
        </p:spPr>
        <p:txBody>
          <a:bodyPr wrap="square">
            <a:spAutoFit/>
          </a:bodyPr>
          <a:lstStyle/>
          <a:p>
            <a:pPr>
              <a:lnSpc>
                <a:spcPct val="150000"/>
              </a:lnSpc>
            </a:pPr>
            <a:r>
              <a:rPr lang="pl-PL" sz="2000" kern="100" dirty="0">
                <a:ea typeface="Calibri" panose="020F0502020204030204" pitchFamily="34" charset="0"/>
                <a:cs typeface="Times New Roman" panose="02020603050405020304" pitchFamily="18" charset="0"/>
              </a:rPr>
              <a:t>Odbiorcy uniwersalnych rozwiązań to m.in.:</a:t>
            </a:r>
          </a:p>
          <a:p>
            <a:pPr marL="285750" indent="-285750">
              <a:lnSpc>
                <a:spcPct val="150000"/>
              </a:lnSpc>
              <a:buFont typeface="Wingdings" panose="05000000000000000000" pitchFamily="2" charset="2"/>
              <a:buChar char="§"/>
            </a:pPr>
            <a:r>
              <a:rPr lang="pl-PL" sz="2000" kern="100" dirty="0">
                <a:ea typeface="Calibri" panose="020F0502020204030204" pitchFamily="34" charset="0"/>
                <a:cs typeface="Times New Roman" panose="02020603050405020304" pitchFamily="18" charset="0"/>
              </a:rPr>
              <a:t>piesi; </a:t>
            </a:r>
          </a:p>
          <a:p>
            <a:pPr marL="285750" indent="-285750">
              <a:lnSpc>
                <a:spcPct val="150000"/>
              </a:lnSpc>
              <a:buFont typeface="Wingdings" panose="05000000000000000000" pitchFamily="2" charset="2"/>
              <a:buChar char="§"/>
            </a:pPr>
            <a:r>
              <a:rPr lang="pl-PL" sz="2000" kern="100" dirty="0">
                <a:ea typeface="Calibri" panose="020F0502020204030204" pitchFamily="34" charset="0"/>
                <a:cs typeface="Times New Roman" panose="02020603050405020304" pitchFamily="18" charset="0"/>
              </a:rPr>
              <a:t>kobiety;</a:t>
            </a:r>
          </a:p>
          <a:p>
            <a:pPr marL="285750" indent="-285750">
              <a:lnSpc>
                <a:spcPct val="150000"/>
              </a:lnSpc>
              <a:buFont typeface="Wingdings" panose="05000000000000000000" pitchFamily="2" charset="2"/>
              <a:buChar char="§"/>
            </a:pPr>
            <a:r>
              <a:rPr lang="pl-PL" sz="2000" kern="100" dirty="0">
                <a:ea typeface="Calibri" panose="020F0502020204030204" pitchFamily="34" charset="0"/>
                <a:cs typeface="Times New Roman" panose="02020603050405020304" pitchFamily="18" charset="0"/>
              </a:rPr>
              <a:t>podróżni (z bagażem); </a:t>
            </a:r>
          </a:p>
          <a:p>
            <a:pPr marL="285750" indent="-285750">
              <a:lnSpc>
                <a:spcPct val="150000"/>
              </a:lnSpc>
              <a:buFont typeface="Wingdings" panose="05000000000000000000" pitchFamily="2" charset="2"/>
              <a:buChar char="§"/>
            </a:pPr>
            <a:r>
              <a:rPr lang="pl-PL" sz="2000" kern="100" dirty="0">
                <a:ea typeface="Calibri" panose="020F0502020204030204" pitchFamily="34" charset="0"/>
                <a:cs typeface="Times New Roman" panose="02020603050405020304" pitchFamily="18" charset="0"/>
              </a:rPr>
              <a:t>turyści;</a:t>
            </a:r>
          </a:p>
          <a:p>
            <a:pPr marL="285750" indent="-285750">
              <a:lnSpc>
                <a:spcPct val="150000"/>
              </a:lnSpc>
              <a:buFont typeface="Wingdings" panose="05000000000000000000" pitchFamily="2" charset="2"/>
              <a:buChar char="§"/>
            </a:pPr>
            <a:r>
              <a:rPr lang="pl-PL" sz="2000" kern="100" dirty="0">
                <a:ea typeface="Calibri" panose="020F0502020204030204" pitchFamily="34" charset="0"/>
                <a:cs typeface="Times New Roman" panose="02020603050405020304" pitchFamily="18" charset="0"/>
              </a:rPr>
              <a:t>rodzice z wózkami dziecięcymi;</a:t>
            </a:r>
          </a:p>
          <a:p>
            <a:pPr marL="285750" indent="-285750">
              <a:lnSpc>
                <a:spcPct val="150000"/>
              </a:lnSpc>
              <a:buFont typeface="Wingdings" panose="05000000000000000000" pitchFamily="2" charset="2"/>
              <a:buChar char="§"/>
            </a:pPr>
            <a:r>
              <a:rPr lang="pl-PL" sz="2000" kern="100" dirty="0">
                <a:ea typeface="Calibri" panose="020F0502020204030204" pitchFamily="34" charset="0"/>
                <a:cs typeface="Times New Roman" panose="02020603050405020304" pitchFamily="18" charset="0"/>
              </a:rPr>
              <a:t>rowerzyści;</a:t>
            </a:r>
          </a:p>
          <a:p>
            <a:pPr marL="285750" indent="-285750">
              <a:lnSpc>
                <a:spcPct val="150000"/>
              </a:lnSpc>
              <a:buFont typeface="Wingdings" panose="05000000000000000000" pitchFamily="2" charset="2"/>
              <a:buChar char="§"/>
            </a:pPr>
            <a:r>
              <a:rPr lang="pl-PL" sz="2000" kern="100" dirty="0">
                <a:ea typeface="Calibri" panose="020F0502020204030204" pitchFamily="34" charset="0"/>
                <a:cs typeface="Times New Roman" panose="02020603050405020304" pitchFamily="18" charset="0"/>
              </a:rPr>
              <a:t>osoby starsze;</a:t>
            </a:r>
          </a:p>
          <a:p>
            <a:pPr marL="285750" indent="-285750">
              <a:lnSpc>
                <a:spcPct val="150000"/>
              </a:lnSpc>
              <a:buFont typeface="Wingdings" panose="05000000000000000000" pitchFamily="2" charset="2"/>
              <a:buChar char="§"/>
            </a:pPr>
            <a:r>
              <a:rPr lang="pl-PL" sz="2000" kern="100" dirty="0">
                <a:ea typeface="Calibri" panose="020F0502020204030204" pitchFamily="34" charset="0"/>
                <a:cs typeface="Times New Roman" panose="02020603050405020304" pitchFamily="18" charset="0"/>
              </a:rPr>
              <a:t>osoby z niepełnosprawnością ruchową;</a:t>
            </a:r>
          </a:p>
          <a:p>
            <a:pPr marL="285750" indent="-285750">
              <a:lnSpc>
                <a:spcPct val="150000"/>
              </a:lnSpc>
              <a:buFont typeface="Wingdings" panose="05000000000000000000" pitchFamily="2" charset="2"/>
              <a:buChar char="§"/>
            </a:pPr>
            <a:r>
              <a:rPr lang="pl-PL" sz="2000" kern="100" dirty="0">
                <a:ea typeface="Calibri" panose="020F0502020204030204" pitchFamily="34" charset="0"/>
                <a:cs typeface="Times New Roman" panose="02020603050405020304" pitchFamily="18" charset="0"/>
              </a:rPr>
              <a:t>osoby niepełnosprawnością sensoryczną (wzrok/słuch);</a:t>
            </a:r>
          </a:p>
          <a:p>
            <a:pPr marL="285750" indent="-285750">
              <a:lnSpc>
                <a:spcPct val="150000"/>
              </a:lnSpc>
              <a:buFont typeface="Wingdings" panose="05000000000000000000" pitchFamily="2" charset="2"/>
              <a:buChar char="§"/>
            </a:pPr>
            <a:r>
              <a:rPr lang="pl-PL" sz="2000" kern="100" dirty="0">
                <a:ea typeface="Calibri" panose="020F0502020204030204" pitchFamily="34" charset="0"/>
                <a:cs typeface="Times New Roman" panose="02020603050405020304" pitchFamily="18" charset="0"/>
              </a:rPr>
              <a:t>osoby z niepełnosprawnością intelektualną;</a:t>
            </a:r>
          </a:p>
          <a:p>
            <a:pPr marL="285750" indent="-285750">
              <a:lnSpc>
                <a:spcPct val="150000"/>
              </a:lnSpc>
              <a:buFont typeface="Wingdings" panose="05000000000000000000" pitchFamily="2" charset="2"/>
              <a:buChar char="§"/>
            </a:pPr>
            <a:r>
              <a:rPr lang="pl-PL" sz="2000" kern="100" dirty="0">
                <a:ea typeface="Calibri" panose="020F0502020204030204" pitchFamily="34" charset="0"/>
                <a:cs typeface="Times New Roman" panose="02020603050405020304" pitchFamily="18" charset="0"/>
              </a:rPr>
              <a:t>alergicy.</a:t>
            </a:r>
          </a:p>
        </p:txBody>
      </p:sp>
      <p:pic>
        <p:nvPicPr>
          <p:cNvPr id="4" name="Obraz 3" descr="Infografika dla kogo jest projektowanie uniwersalne? piktogramy różnych rodzajów szczególnych potrzeb np. kobiet w ciąży, seniorów itp">
            <a:extLst>
              <a:ext uri="{FF2B5EF4-FFF2-40B4-BE49-F238E27FC236}">
                <a16:creationId xmlns:a16="http://schemas.microsoft.com/office/drawing/2014/main" id="{8FA4E3BA-5AE2-8BD1-2869-00F1FB1AFE97}"/>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Effect>
                      <a14:saturation sat="400000"/>
                    </a14:imgEffect>
                    <a14:imgEffect>
                      <a14:brightnessContrast bright="20000" contrast="-20000"/>
                    </a14:imgEffect>
                  </a14:imgLayer>
                </a14:imgProps>
              </a:ext>
            </a:extLst>
          </a:blip>
          <a:stretch>
            <a:fillRect/>
          </a:stretch>
        </p:blipFill>
        <p:spPr>
          <a:xfrm>
            <a:off x="7369357" y="990950"/>
            <a:ext cx="4151412" cy="4352852"/>
          </a:xfrm>
          <a:prstGeom prst="rect">
            <a:avLst/>
          </a:prstGeom>
        </p:spPr>
      </p:pic>
      <p:sp>
        <p:nvSpPr>
          <p:cNvPr id="8" name="pole tekstowe 7">
            <a:extLst>
              <a:ext uri="{FF2B5EF4-FFF2-40B4-BE49-F238E27FC236}">
                <a16:creationId xmlns:a16="http://schemas.microsoft.com/office/drawing/2014/main" id="{CE8F07D2-E27B-136F-D50C-48FF94824C88}"/>
              </a:ext>
            </a:extLst>
          </p:cNvPr>
          <p:cNvSpPr txBox="1"/>
          <p:nvPr/>
        </p:nvSpPr>
        <p:spPr>
          <a:xfrm>
            <a:off x="5331000" y="5994000"/>
            <a:ext cx="6857263" cy="276999"/>
          </a:xfrm>
          <a:prstGeom prst="rect">
            <a:avLst/>
          </a:prstGeom>
          <a:noFill/>
        </p:spPr>
        <p:txBody>
          <a:bodyPr wrap="square">
            <a:spAutoFit/>
          </a:bodyPr>
          <a:lstStyle/>
          <a:p>
            <a:r>
              <a:rPr lang="pl-PL" sz="1200" dirty="0">
                <a:cs typeface="Arial" panose="020B0604020202020204" pitchFamily="34" charset="0"/>
              </a:rPr>
              <a:t>Źródło: </a:t>
            </a:r>
            <a:r>
              <a:rPr lang="pl-PL" sz="1200" dirty="0">
                <a:cs typeface="Arial" panose="020B0604020202020204" pitchFamily="34" charset="0"/>
                <a:hlinkClick r:id="rId4"/>
              </a:rPr>
              <a:t>https://www.slideshare.net/mapabarier/ap-zajac-ideauniwersalnegoprojektowaniajakowyzwanie</a:t>
            </a:r>
            <a:r>
              <a:rPr lang="pl-PL" sz="1200" dirty="0">
                <a:cs typeface="Arial" panose="020B0604020202020204" pitchFamily="34" charset="0"/>
              </a:rPr>
              <a:t> </a:t>
            </a:r>
          </a:p>
        </p:txBody>
      </p:sp>
      <p:sp>
        <p:nvSpPr>
          <p:cNvPr id="10" name="Symbol zastępczy numeru slajdu 9">
            <a:extLst>
              <a:ext uri="{FF2B5EF4-FFF2-40B4-BE49-F238E27FC236}">
                <a16:creationId xmlns:a16="http://schemas.microsoft.com/office/drawing/2014/main" id="{61D6E322-A2D5-2F53-F717-78DC80B0B475}"/>
              </a:ext>
            </a:extLst>
          </p:cNvPr>
          <p:cNvSpPr>
            <a:spLocks noGrp="1"/>
          </p:cNvSpPr>
          <p:nvPr>
            <p:ph type="sldNum" sz="quarter" idx="12"/>
          </p:nvPr>
        </p:nvSpPr>
        <p:spPr>
          <a:xfrm>
            <a:off x="9445063" y="6491795"/>
            <a:ext cx="2743200" cy="365125"/>
          </a:xfrm>
        </p:spPr>
        <p:txBody>
          <a:bodyPr/>
          <a:lstStyle/>
          <a:p>
            <a:fld id="{C0DE7FCD-74FC-4D3A-9665-54A6D3DBFCED}" type="slidenum">
              <a:rPr lang="pl-PL" smtClean="0"/>
              <a:t>7</a:t>
            </a:fld>
            <a:endParaRPr lang="pl-PL" dirty="0"/>
          </a:p>
        </p:txBody>
      </p:sp>
    </p:spTree>
    <p:extLst>
      <p:ext uri="{BB962C8B-B14F-4D97-AF65-F5344CB8AC3E}">
        <p14:creationId xmlns:p14="http://schemas.microsoft.com/office/powerpoint/2010/main" val="26998902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7534B3FD-9EEF-E8ED-7ABD-4CEA767C0728}"/>
              </a:ext>
            </a:extLst>
          </p:cNvPr>
          <p:cNvSpPr>
            <a:spLocks noGrp="1"/>
          </p:cNvSpPr>
          <p:nvPr>
            <p:ph type="title"/>
          </p:nvPr>
        </p:nvSpPr>
        <p:spPr>
          <a:xfrm>
            <a:off x="8143" y="-8383"/>
            <a:ext cx="9224962" cy="827383"/>
          </a:xfrm>
        </p:spPr>
        <p:txBody>
          <a:bodyPr>
            <a:normAutofit/>
          </a:bodyPr>
          <a:lstStyle/>
          <a:p>
            <a:r>
              <a:rPr lang="pl-PL" sz="3600" b="1" dirty="0">
                <a:latin typeface="+mn-lt"/>
              </a:rPr>
              <a:t>Przykłady projektowania uniwersalnego</a:t>
            </a:r>
          </a:p>
        </p:txBody>
      </p:sp>
      <p:sp>
        <p:nvSpPr>
          <p:cNvPr id="3" name="Symbol zastępczy zawartości 2">
            <a:extLst>
              <a:ext uri="{FF2B5EF4-FFF2-40B4-BE49-F238E27FC236}">
                <a16:creationId xmlns:a16="http://schemas.microsoft.com/office/drawing/2014/main" id="{56FD3716-AB90-DC40-CC94-6FB6EB23B92A}"/>
              </a:ext>
            </a:extLst>
          </p:cNvPr>
          <p:cNvSpPr>
            <a:spLocks noGrp="1"/>
          </p:cNvSpPr>
          <p:nvPr>
            <p:ph idx="1"/>
          </p:nvPr>
        </p:nvSpPr>
        <p:spPr>
          <a:xfrm>
            <a:off x="25183" y="954000"/>
            <a:ext cx="11830817" cy="4275000"/>
          </a:xfrm>
        </p:spPr>
        <p:txBody>
          <a:bodyPr>
            <a:noAutofit/>
          </a:bodyPr>
          <a:lstStyle/>
          <a:p>
            <a:pPr marL="358775" indent="-179388">
              <a:lnSpc>
                <a:spcPct val="150000"/>
              </a:lnSpc>
              <a:spcBef>
                <a:spcPts val="600"/>
              </a:spcBef>
              <a:buFont typeface="Wingdings" panose="05000000000000000000" pitchFamily="2" charset="2"/>
              <a:buChar char="§"/>
            </a:pPr>
            <a:r>
              <a:rPr lang="pl-PL" sz="2000" dirty="0"/>
              <a:t>jest to taki sposób projektowania produktów, środowiska, programów i usług, </a:t>
            </a:r>
            <a:r>
              <a:rPr lang="pl-PL" sz="2000" b="1" dirty="0"/>
              <a:t>aby służyły jak największej liczbie osób,</a:t>
            </a:r>
            <a:r>
              <a:rPr lang="pl-PL" sz="2000" dirty="0"/>
              <a:t> w tym seniorom, matkom i ojcom z wózkami dziecięcymi i wszystkim tym, którzy mają różne potrzeby funkcjonalne, wynikające np.: z otyłości, kontuzji, ciąży czy wzrostu;</a:t>
            </a:r>
          </a:p>
          <a:p>
            <a:pPr marL="358775" indent="-179388">
              <a:lnSpc>
                <a:spcPct val="150000"/>
              </a:lnSpc>
              <a:spcBef>
                <a:spcPts val="600"/>
              </a:spcBef>
              <a:buFont typeface="Wingdings" panose="05000000000000000000" pitchFamily="2" charset="2"/>
              <a:buChar char="§"/>
            </a:pPr>
            <a:r>
              <a:rPr lang="pl-PL" sz="2000" dirty="0"/>
              <a:t>uniwersalne projektowanie </a:t>
            </a:r>
            <a:r>
              <a:rPr lang="pl-PL" sz="2000" b="1" dirty="0"/>
              <a:t>nie wyklucza możliwości zapewniania dodatkowych udogodnień dla szczególnych grup </a:t>
            </a:r>
            <a:r>
              <a:rPr lang="pl-PL" sz="2000" dirty="0"/>
              <a:t>osób z niepełnosprawnościami, jeżeli jest to potrzebne.</a:t>
            </a:r>
          </a:p>
          <a:p>
            <a:pPr marL="358775" indent="-179388">
              <a:lnSpc>
                <a:spcPct val="150000"/>
              </a:lnSpc>
              <a:spcBef>
                <a:spcPts val="600"/>
              </a:spcBef>
            </a:pPr>
            <a:endParaRPr lang="pl-PL" sz="2000" dirty="0"/>
          </a:p>
        </p:txBody>
      </p:sp>
      <p:sp>
        <p:nvSpPr>
          <p:cNvPr id="6" name="Symbol zastępczy numeru slajdu 5">
            <a:extLst>
              <a:ext uri="{FF2B5EF4-FFF2-40B4-BE49-F238E27FC236}">
                <a16:creationId xmlns:a16="http://schemas.microsoft.com/office/drawing/2014/main" id="{4D8D766F-47D2-F835-3B52-CF4D1044ED7D}"/>
              </a:ext>
            </a:extLst>
          </p:cNvPr>
          <p:cNvSpPr>
            <a:spLocks noGrp="1"/>
          </p:cNvSpPr>
          <p:nvPr>
            <p:ph type="sldNum" sz="quarter" idx="12"/>
          </p:nvPr>
        </p:nvSpPr>
        <p:spPr>
          <a:xfrm>
            <a:off x="9448800" y="6492875"/>
            <a:ext cx="2743200" cy="365125"/>
          </a:xfrm>
        </p:spPr>
        <p:txBody>
          <a:bodyPr/>
          <a:lstStyle/>
          <a:p>
            <a:fld id="{C0DE7FCD-74FC-4D3A-9665-54A6D3DBFCED}" type="slidenum">
              <a:rPr lang="pl-PL" smtClean="0"/>
              <a:t>8</a:t>
            </a:fld>
            <a:endParaRPr lang="pl-PL" dirty="0"/>
          </a:p>
        </p:txBody>
      </p:sp>
    </p:spTree>
    <p:extLst>
      <p:ext uri="{BB962C8B-B14F-4D97-AF65-F5344CB8AC3E}">
        <p14:creationId xmlns:p14="http://schemas.microsoft.com/office/powerpoint/2010/main" val="29514220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350CF2-3ECC-36E8-4B87-5F18FE84DB6A}"/>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359F7D42-DE4F-DE93-E5DF-551A42D77B89}"/>
              </a:ext>
            </a:extLst>
          </p:cNvPr>
          <p:cNvSpPr>
            <a:spLocks noGrp="1"/>
          </p:cNvSpPr>
          <p:nvPr>
            <p:ph type="title"/>
          </p:nvPr>
        </p:nvSpPr>
        <p:spPr>
          <a:xfrm>
            <a:off x="0" y="16211"/>
            <a:ext cx="9362962" cy="802790"/>
          </a:xfrm>
        </p:spPr>
        <p:txBody>
          <a:bodyPr>
            <a:normAutofit/>
          </a:bodyPr>
          <a:lstStyle/>
          <a:p>
            <a:r>
              <a:rPr lang="pl-PL" sz="3600" b="1" dirty="0">
                <a:latin typeface="+mn-lt"/>
              </a:rPr>
              <a:t>Rozwiązania zaprojektowane uniwersalnie</a:t>
            </a:r>
          </a:p>
        </p:txBody>
      </p:sp>
      <p:pic>
        <p:nvPicPr>
          <p:cNvPr id="4" name="Obraz 3" descr="Zdjęcie prezentuje przykłady projektowania uniwersalnego w mieście. Drzwi automatyczne, dostępny transport, podjazdy dla wózków czy antypoślizgowa nawierzchnia.">
            <a:extLst>
              <a:ext uri="{FF2B5EF4-FFF2-40B4-BE49-F238E27FC236}">
                <a16:creationId xmlns:a16="http://schemas.microsoft.com/office/drawing/2014/main" id="{3A58FAFA-D3B9-5E37-B15E-AB1E77EE5334}"/>
              </a:ext>
            </a:extLst>
          </p:cNvPr>
          <p:cNvPicPr>
            <a:picLocks noChangeAspect="1"/>
          </p:cNvPicPr>
          <p:nvPr/>
        </p:nvPicPr>
        <p:blipFill>
          <a:blip r:embed="rId2"/>
          <a:stretch>
            <a:fillRect/>
          </a:stretch>
        </p:blipFill>
        <p:spPr>
          <a:xfrm>
            <a:off x="156000" y="684000"/>
            <a:ext cx="6429600" cy="5584174"/>
          </a:xfrm>
          <a:prstGeom prst="rect">
            <a:avLst/>
          </a:prstGeom>
        </p:spPr>
      </p:pic>
      <p:sp>
        <p:nvSpPr>
          <p:cNvPr id="8" name="pole tekstowe 7" descr="Przykłady rozwiązań zaprojektowanych uniwersalnie:&#10;Automatycznie otwieranie drzwi.&#10;Oświetlenie zapewniające bezpieczeństwo i poczucie pewności.&#10;Podjazdy dla wózków.&#10;Łatwy do zrozumienia schemat komunikacji miejskiej.&#10;Antypoślizgowa nawierzchnia chodników.&#10;Dostępny transport publiczny - niskopodłogowy.&#10;">
            <a:extLst>
              <a:ext uri="{FF2B5EF4-FFF2-40B4-BE49-F238E27FC236}">
                <a16:creationId xmlns:a16="http://schemas.microsoft.com/office/drawing/2014/main" id="{D7731DAC-81B5-10EA-ACEF-0858535F4FD1}"/>
              </a:ext>
            </a:extLst>
          </p:cNvPr>
          <p:cNvSpPr txBox="1"/>
          <p:nvPr/>
        </p:nvSpPr>
        <p:spPr>
          <a:xfrm>
            <a:off x="6681000" y="5806509"/>
            <a:ext cx="5261612" cy="461665"/>
          </a:xfrm>
          <a:prstGeom prst="rect">
            <a:avLst/>
          </a:prstGeom>
          <a:noFill/>
        </p:spPr>
        <p:txBody>
          <a:bodyPr wrap="square">
            <a:spAutoFit/>
          </a:bodyPr>
          <a:lstStyle/>
          <a:p>
            <a:r>
              <a:rPr lang="pl-PL" sz="1200" dirty="0">
                <a:cs typeface="Arial" panose="020B0604020202020204" pitchFamily="34" charset="0"/>
              </a:rPr>
              <a:t>Źródło: </a:t>
            </a:r>
            <a:r>
              <a:rPr lang="pl-PL" sz="1200" dirty="0">
                <a:cs typeface="Arial" panose="020B0604020202020204" pitchFamily="34" charset="0"/>
                <a:hlinkClick r:id="rId3"/>
              </a:rPr>
              <a:t>https://www.funduszeeuropejskie.gov.pl/strony/o-funduszach/fundusze-europejskie-bez-barier/informacja-dla-projektodawcow/</a:t>
            </a:r>
            <a:r>
              <a:rPr lang="pl-PL" sz="1200" dirty="0">
                <a:cs typeface="Arial" panose="020B0604020202020204" pitchFamily="34" charset="0"/>
              </a:rPr>
              <a:t> </a:t>
            </a:r>
          </a:p>
        </p:txBody>
      </p:sp>
      <p:sp>
        <p:nvSpPr>
          <p:cNvPr id="6" name="Symbol zastępczy numeru slajdu 5">
            <a:extLst>
              <a:ext uri="{FF2B5EF4-FFF2-40B4-BE49-F238E27FC236}">
                <a16:creationId xmlns:a16="http://schemas.microsoft.com/office/drawing/2014/main" id="{C65CACCB-9DDD-7560-FAF3-F30CD8EBFA00}"/>
              </a:ext>
            </a:extLst>
          </p:cNvPr>
          <p:cNvSpPr>
            <a:spLocks noGrp="1"/>
          </p:cNvSpPr>
          <p:nvPr>
            <p:ph type="sldNum" sz="quarter" idx="12"/>
          </p:nvPr>
        </p:nvSpPr>
        <p:spPr>
          <a:xfrm>
            <a:off x="9448800" y="6485984"/>
            <a:ext cx="2743200" cy="365125"/>
          </a:xfrm>
        </p:spPr>
        <p:txBody>
          <a:bodyPr/>
          <a:lstStyle/>
          <a:p>
            <a:fld id="{C0DE7FCD-74FC-4D3A-9665-54A6D3DBFCED}" type="slidenum">
              <a:rPr lang="pl-PL" smtClean="0"/>
              <a:t>9</a:t>
            </a:fld>
            <a:endParaRPr lang="pl-PL" dirty="0"/>
          </a:p>
        </p:txBody>
      </p:sp>
    </p:spTree>
    <p:extLst>
      <p:ext uri="{BB962C8B-B14F-4D97-AF65-F5344CB8AC3E}">
        <p14:creationId xmlns:p14="http://schemas.microsoft.com/office/powerpoint/2010/main" val="2282505614"/>
      </p:ext>
    </p:extLst>
  </p:cSld>
  <p:clrMapOvr>
    <a:masterClrMapping/>
  </p:clrMapOvr>
</p:sld>
</file>

<file path=ppt/theme/theme1.xml><?xml version="1.0" encoding="utf-8"?>
<a:theme xmlns:a="http://schemas.openxmlformats.org/drawingml/2006/main" name="Motyw pakietu Office 2013–2022">
  <a:themeElements>
    <a:clrScheme name="Motyw pakietu Office 2013–2022">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Motyw pakietu Office 2013–2022">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otyw pakietu Office 2013–2022">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24638</TotalTime>
  <Words>5297</Words>
  <Application>Microsoft Office PowerPoint</Application>
  <PresentationFormat>Panoramiczny</PresentationFormat>
  <Paragraphs>454</Paragraphs>
  <Slides>66</Slides>
  <Notes>3</Notes>
  <HiddenSlides>0</HiddenSlides>
  <MMClips>0</MMClips>
  <ScaleCrop>false</ScaleCrop>
  <HeadingPairs>
    <vt:vector size="8" baseType="variant">
      <vt:variant>
        <vt:lpstr>Używane czcionki</vt:lpstr>
      </vt:variant>
      <vt:variant>
        <vt:i4>6</vt:i4>
      </vt:variant>
      <vt:variant>
        <vt:lpstr>Motyw</vt:lpstr>
      </vt:variant>
      <vt:variant>
        <vt:i4>1</vt:i4>
      </vt:variant>
      <vt:variant>
        <vt:lpstr>Osadzone serwery OLE</vt:lpstr>
      </vt:variant>
      <vt:variant>
        <vt:i4>2</vt:i4>
      </vt:variant>
      <vt:variant>
        <vt:lpstr>Tytuły slajdów</vt:lpstr>
      </vt:variant>
      <vt:variant>
        <vt:i4>66</vt:i4>
      </vt:variant>
    </vt:vector>
  </HeadingPairs>
  <TitlesOfParts>
    <vt:vector size="75" baseType="lpstr">
      <vt:lpstr>Inter Medium</vt:lpstr>
      <vt:lpstr>Noto Sans Symbols</vt:lpstr>
      <vt:lpstr>Arial</vt:lpstr>
      <vt:lpstr>Calibri</vt:lpstr>
      <vt:lpstr>Calibri Light</vt:lpstr>
      <vt:lpstr>Wingdings</vt:lpstr>
      <vt:lpstr>Motyw pakietu Office 2013–2022</vt:lpstr>
      <vt:lpstr>Bitmap Image</vt:lpstr>
      <vt:lpstr>Obraz - mapa bitowa</vt:lpstr>
      <vt:lpstr>Projekt „Uniwersytet otwarty na potrzeby osób z niepełnosprawnościami” dofinansowany ze środków Programu Operacyjnego Wiedza Edukacja Rozwój POWR.03.05.00-00-A023/19</vt:lpstr>
      <vt:lpstr> Standardy dostępności- poziom podstawowy</vt:lpstr>
      <vt:lpstr>Definicja dostępności</vt:lpstr>
      <vt:lpstr>Przykłady dostępności</vt:lpstr>
      <vt:lpstr>Dostępny czyli:</vt:lpstr>
      <vt:lpstr>Projektowanie uniwersalne</vt:lpstr>
      <vt:lpstr>Projektowanie uniwersalne – dla kogo?</vt:lpstr>
      <vt:lpstr>Przykłady projektowania uniwersalnego</vt:lpstr>
      <vt:lpstr>Rozwiązania zaprojektowane uniwersalnie</vt:lpstr>
      <vt:lpstr>Zasady projektowania uniwersalnego (1 z 4)</vt:lpstr>
      <vt:lpstr>Zasady projektowania uniwersalnego (2 z 4)</vt:lpstr>
      <vt:lpstr>Zasady projektowania uniwersalnego (3 z 4)</vt:lpstr>
      <vt:lpstr>Zasady projektowania uniwersalnego (4 z 4)</vt:lpstr>
      <vt:lpstr>Mechanizm racjonalnych usprawnień (1 z 2)</vt:lpstr>
      <vt:lpstr>Mechanizm racjonalnych usprawnień (2 z 2)</vt:lpstr>
      <vt:lpstr>Dobre praktyki - racjonalne usprawnienia</vt:lpstr>
      <vt:lpstr>Porównanie założeń dla dostępności  </vt:lpstr>
      <vt:lpstr>Dostęp alternatywny </vt:lpstr>
      <vt:lpstr>Rozwiązania kompensujące - wzrok</vt:lpstr>
      <vt:lpstr>Rozwiązania kompensujące - słuch</vt:lpstr>
      <vt:lpstr>Rozwiązania kompensujące - ruch</vt:lpstr>
      <vt:lpstr>Dostępność architektoniczna</vt:lpstr>
      <vt:lpstr>Standardy dostępności – Przestrzeń (1 z 2)</vt:lpstr>
      <vt:lpstr>Standardy dostępności – Przestrzeń (2 z 2)</vt:lpstr>
      <vt:lpstr>Informacje o budynku i oznaczenia</vt:lpstr>
      <vt:lpstr>Podjazdy (1 z 5)</vt:lpstr>
      <vt:lpstr>Podjazdy (2 z 5)</vt:lpstr>
      <vt:lpstr>Podjazdy (3 z 5)</vt:lpstr>
      <vt:lpstr>Podjazdy (4 z 5)</vt:lpstr>
      <vt:lpstr>Podjazdy (5 z 5)</vt:lpstr>
      <vt:lpstr>Tablice informacyjne w budynkach</vt:lpstr>
      <vt:lpstr>Standardy projektowania przestrzeni (1 z 2)</vt:lpstr>
      <vt:lpstr>Standardy projektowania przestrzeni (2 z 2)</vt:lpstr>
      <vt:lpstr>Przestrzeń manewrowa</vt:lpstr>
      <vt:lpstr>Ciągi Komunikacyjne</vt:lpstr>
      <vt:lpstr>Stanowisko pracy</vt:lpstr>
      <vt:lpstr>Bariery w poruszaniu się</vt:lpstr>
      <vt:lpstr>Przykład dostępnych schodów</vt:lpstr>
      <vt:lpstr>Dostępność informacyjno-komunikacyjna</vt:lpstr>
      <vt:lpstr>Systemy oznaczeń alternatywnych </vt:lpstr>
      <vt:lpstr>Systemy oznaczeń   </vt:lpstr>
      <vt:lpstr>Proste teksty (1 z 2)</vt:lpstr>
      <vt:lpstr>Proste teksty (2 z 2)</vt:lpstr>
      <vt:lpstr>Indeks czytelności FOG (1 z 2)</vt:lpstr>
      <vt:lpstr>Indeks czytelności FOG (2 z 2)</vt:lpstr>
      <vt:lpstr>Rozwiązania ułatwiające słyszenie (1 z 2)</vt:lpstr>
      <vt:lpstr>Rozwiązania ułatwiające słyszenie (2 z 2)</vt:lpstr>
      <vt:lpstr>Pomieszczenia cichej pracy w bibliotece</vt:lpstr>
      <vt:lpstr>Alternatywne formy komunikacji (1 z 2)</vt:lpstr>
      <vt:lpstr>Alternatywne formy komunikacji (2 z 2)</vt:lpstr>
      <vt:lpstr>Udogodnienia dla studentów (1 z 9)</vt:lpstr>
      <vt:lpstr>Udogodnienia dla studentów (2 z 9)</vt:lpstr>
      <vt:lpstr>Udogodnienia dla studentów (3 z 9) </vt:lpstr>
      <vt:lpstr>Udogodnienia dla studentów (4 z 9)</vt:lpstr>
      <vt:lpstr>Udogodnienia dla studentów (5 z 9)</vt:lpstr>
      <vt:lpstr>Udogodnienia dla studentów (6 z 9) </vt:lpstr>
      <vt:lpstr>Udogodnienia dla studentów (7 z 9)</vt:lpstr>
      <vt:lpstr>Udogodnienia dla studentów (8 z 9)</vt:lpstr>
      <vt:lpstr>Udogodnienia dla studentów (9 z 9)</vt:lpstr>
      <vt:lpstr>Dostępność cyfrowa</vt:lpstr>
      <vt:lpstr>Web Content Accessibility Guidelines</vt:lpstr>
      <vt:lpstr>Tekst alternatywny</vt:lpstr>
      <vt:lpstr>Dostępność multimediów (1 z 2)</vt:lpstr>
      <vt:lpstr>Dostępność multimediów (2 z 2)</vt:lpstr>
      <vt:lpstr>Publikacja informacji dostępnych cyfrowo</vt:lpstr>
      <vt:lpstr>Podsumowanie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Administracja i Zarządzanie Moduł 3. Standardy dostępności podstawy</dc:title>
  <dc:creator>Monika Knefel</dc:creator>
  <cp:keywords>Szkolenie; Standardy dostępności</cp:keywords>
  <cp:lastModifiedBy>Sebastian Grabek</cp:lastModifiedBy>
  <cp:revision>298</cp:revision>
  <cp:lastPrinted>2024-01-16T11:53:28Z</cp:lastPrinted>
  <dcterms:created xsi:type="dcterms:W3CDTF">2024-01-08T18:10:14Z</dcterms:created>
  <dcterms:modified xsi:type="dcterms:W3CDTF">2026-02-25T07:36:56Z</dcterms:modified>
</cp:coreProperties>
</file>