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3" r:id="rId1"/>
  </p:sldMasterIdLst>
  <p:notesMasterIdLst>
    <p:notesMasterId r:id="rId24"/>
  </p:notesMasterIdLst>
  <p:sldIdLst>
    <p:sldId id="1851" r:id="rId2"/>
    <p:sldId id="2025" r:id="rId3"/>
    <p:sldId id="1876" r:id="rId4"/>
    <p:sldId id="1969" r:id="rId5"/>
    <p:sldId id="1970" r:id="rId6"/>
    <p:sldId id="1976" r:id="rId7"/>
    <p:sldId id="1971" r:id="rId8"/>
    <p:sldId id="2082" r:id="rId9"/>
    <p:sldId id="2083" r:id="rId10"/>
    <p:sldId id="2084" r:id="rId11"/>
    <p:sldId id="472" r:id="rId12"/>
    <p:sldId id="2085" r:id="rId13"/>
    <p:sldId id="473" r:id="rId14"/>
    <p:sldId id="474" r:id="rId15"/>
    <p:sldId id="333" r:id="rId16"/>
    <p:sldId id="2069" r:id="rId17"/>
    <p:sldId id="327" r:id="rId18"/>
    <p:sldId id="595" r:id="rId19"/>
    <p:sldId id="596" r:id="rId20"/>
    <p:sldId id="597" r:id="rId21"/>
    <p:sldId id="467" r:id="rId22"/>
    <p:sldId id="269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EE9C06-AEA2-ED5C-D637-7DF43127134D}" v="152" dt="2024-05-02T10:09:01.246"/>
  </p1510:revLst>
</p1510:revInfo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Styl pośredni 1 — Ak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Styl ciemny 1 — Ak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Styl pośredni 4 — Ak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98" autoAdjust="0"/>
    <p:restoredTop sz="96222" autoAdjust="0"/>
  </p:normalViewPr>
  <p:slideViewPr>
    <p:cSldViewPr snapToGrid="0">
      <p:cViewPr varScale="1">
        <p:scale>
          <a:sx n="146" d="100"/>
          <a:sy n="146" d="100"/>
        </p:scale>
        <p:origin x="594" y="120"/>
      </p:cViewPr>
      <p:guideLst/>
    </p:cSldViewPr>
  </p:slideViewPr>
  <p:outlineViewPr>
    <p:cViewPr>
      <p:scale>
        <a:sx n="33" d="100"/>
        <a:sy n="33" d="100"/>
      </p:scale>
      <p:origin x="0" y="-3394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EF8C33-F731-4628-836D-0A69BC7424E9}" type="datetimeFigureOut">
              <a:rPr lang="pl-PL" smtClean="0"/>
              <a:t>25.02.2026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42CB28-2A32-4D7A-8147-1104F3CB456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94851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19100" y="1239838"/>
            <a:ext cx="5954713" cy="3351212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85440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D2F9AB-3C90-481E-8C34-4F549BF455D7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4547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D2F9AB-3C90-481E-8C34-4F549BF455D7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8568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D2F9AB-3C90-481E-8C34-4F549BF455D7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79452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D2F9AB-3C90-481E-8C34-4F549BF455D7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218920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D2F9AB-3C90-481E-8C34-4F549BF455D7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605153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0" dirty="0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D2F9AB-3C90-481E-8C34-4F549BF455D7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955132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2" name="Google Shape;24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pl-PL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7FCD-74FC-4D3A-9665-54A6D3DBFCED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474FB079-E67E-D00E-5C03-AEE2A2A239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3747" y="6365234"/>
            <a:ext cx="720196" cy="49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832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7FCD-74FC-4D3A-9665-54A6D3DBFCE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17678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7FCD-74FC-4D3A-9665-54A6D3DBFCE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94680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8_Dwie kolumny tekst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 hasCustomPrompt="1"/>
          </p:nvPr>
        </p:nvSpPr>
        <p:spPr>
          <a:xfrm>
            <a:off x="630000" y="666000"/>
            <a:ext cx="8891513" cy="41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lnSpc>
                <a:spcPct val="72000"/>
              </a:lnSpc>
              <a:defRPr sz="2925" b="0" i="0">
                <a:solidFill>
                  <a:schemeClr val="tx1"/>
                </a:solidFill>
                <a:latin typeface="+mj-lt"/>
                <a:cs typeface="Verdana"/>
              </a:defRPr>
            </a:lvl1pPr>
          </a:lstStyle>
          <a:p>
            <a:r>
              <a:rPr lang="pl-PL"/>
              <a:t>Dwie kolumny tekstu</a:t>
            </a:r>
            <a:endParaRPr/>
          </a:p>
        </p:txBody>
      </p:sp>
      <p:sp>
        <p:nvSpPr>
          <p:cNvPr id="11" name="Symbol zastępczy tekstu 10">
            <a:extLst>
              <a:ext uri="{FF2B5EF4-FFF2-40B4-BE49-F238E27FC236}">
                <a16:creationId xmlns:a16="http://schemas.microsoft.com/office/drawing/2014/main" id="{823AF364-767B-CF37-7010-E018E019BB4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0000" y="1143000"/>
            <a:ext cx="8892000" cy="369332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950">
                <a:solidFill>
                  <a:schemeClr val="tx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1pPr>
            <a:lvl2pPr marL="0" algn="l">
              <a:defRPr sz="1950">
                <a:solidFill>
                  <a:schemeClr val="tx1"/>
                </a:solidFill>
                <a:latin typeface="+mn-lt"/>
              </a:defRPr>
            </a:lvl2pPr>
            <a:lvl3pPr marL="0" algn="l">
              <a:defRPr sz="1950">
                <a:solidFill>
                  <a:schemeClr val="tx1"/>
                </a:solidFill>
                <a:latin typeface="+mn-lt"/>
              </a:defRPr>
            </a:lvl3pPr>
            <a:lvl4pPr marL="0" algn="l">
              <a:defRPr sz="1950">
                <a:solidFill>
                  <a:schemeClr val="tx1"/>
                </a:solidFill>
                <a:latin typeface="+mn-lt"/>
              </a:defRPr>
            </a:lvl4pPr>
            <a:lvl5pPr marL="0" algn="l">
              <a:defRPr sz="195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pl-PL"/>
              <a:t>Z wyróżnionym tekstem</a:t>
            </a:r>
          </a:p>
        </p:txBody>
      </p:sp>
      <p:sp>
        <p:nvSpPr>
          <p:cNvPr id="13" name="Symbol zastępczy tekstu 12">
            <a:extLst>
              <a:ext uri="{FF2B5EF4-FFF2-40B4-BE49-F238E27FC236}">
                <a16:creationId xmlns:a16="http://schemas.microsoft.com/office/drawing/2014/main" id="{0FCD88CD-B185-DA18-F703-3B57ACD8E0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2016000"/>
            <a:ext cx="5328000" cy="2057400"/>
          </a:xfrm>
          <a:prstGeom prst="rect">
            <a:avLst/>
          </a:prstGeom>
        </p:spPr>
        <p:txBody>
          <a:bodyPr lIns="0" tIns="0" rIns="0" bIns="0" numCol="1" spcCol="540000">
            <a:noAutofit/>
          </a:bodyPr>
          <a:lstStyle>
            <a:lvl1pPr marL="0" indent="0" algn="l">
              <a:lnSpc>
                <a:spcPct val="115000"/>
              </a:lnSpc>
              <a:spcBef>
                <a:spcPts val="2113"/>
              </a:spcBef>
              <a:buFontTx/>
              <a:buNone/>
              <a:tabLst>
                <a:tab pos="292500" algn="l"/>
              </a:tabLst>
              <a:defRPr sz="1463">
                <a:solidFill>
                  <a:schemeClr val="tx1"/>
                </a:solidFill>
                <a:latin typeface="+mn-lt"/>
              </a:defRPr>
            </a:lvl1pPr>
            <a:lvl2pPr marL="232538" indent="-232172" algn="l">
              <a:lnSpc>
                <a:spcPct val="115000"/>
              </a:lnSpc>
              <a:spcBef>
                <a:spcPts val="2031"/>
              </a:spcBef>
              <a:buClr>
                <a:schemeClr val="tx1"/>
              </a:buClr>
              <a:buSzPct val="120000"/>
              <a:buFont typeface="Wingdings" panose="05000000000000000000" pitchFamily="2" charset="2"/>
              <a:buChar char="§"/>
              <a:tabLst>
                <a:tab pos="263250" algn="l"/>
              </a:tabLst>
              <a:defRPr sz="1463">
                <a:solidFill>
                  <a:schemeClr val="tx1"/>
                </a:solidFill>
                <a:latin typeface="+mn-lt"/>
              </a:defRPr>
            </a:lvl2pPr>
            <a:lvl3pPr marL="204750" indent="-204750" algn="l">
              <a:lnSpc>
                <a:spcPct val="115000"/>
              </a:lnSpc>
              <a:defRPr sz="1463">
                <a:solidFill>
                  <a:schemeClr val="tx1"/>
                </a:solidFill>
                <a:latin typeface="+mn-lt"/>
              </a:defRPr>
            </a:lvl3pPr>
            <a:lvl4pPr marL="204750" indent="-204750" algn="l">
              <a:lnSpc>
                <a:spcPct val="115000"/>
              </a:lnSpc>
              <a:defRPr sz="1463">
                <a:solidFill>
                  <a:schemeClr val="tx1"/>
                </a:solidFill>
                <a:latin typeface="+mn-lt"/>
              </a:defRPr>
            </a:lvl4pPr>
            <a:lvl5pPr marL="204750" indent="-204750" algn="l">
              <a:lnSpc>
                <a:spcPct val="115000"/>
              </a:lnSpc>
              <a:defRPr sz="1463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pl-PL"/>
              <a:t>Dwa poziomy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12">
            <a:extLst>
              <a:ext uri="{FF2B5EF4-FFF2-40B4-BE49-F238E27FC236}">
                <a16:creationId xmlns:a16="http://schemas.microsoft.com/office/drawing/2014/main" id="{B4E20F8F-4E0B-A9A4-FD35-F3A0B1A39B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33401" y="2016000"/>
            <a:ext cx="5328000" cy="3771900"/>
          </a:xfrm>
          <a:prstGeom prst="rect">
            <a:avLst/>
          </a:prstGeom>
        </p:spPr>
        <p:txBody>
          <a:bodyPr lIns="0" tIns="0" rIns="0" bIns="0" numCol="1" spcCol="540000">
            <a:noAutofit/>
          </a:bodyPr>
          <a:lstStyle>
            <a:lvl1pPr marL="0" indent="0" algn="l">
              <a:lnSpc>
                <a:spcPct val="115000"/>
              </a:lnSpc>
              <a:spcBef>
                <a:spcPts val="2113"/>
              </a:spcBef>
              <a:buFontTx/>
              <a:buNone/>
              <a:tabLst>
                <a:tab pos="292500" algn="l"/>
              </a:tabLst>
              <a:defRPr sz="1463">
                <a:solidFill>
                  <a:schemeClr val="tx1"/>
                </a:solidFill>
                <a:latin typeface="+mn-lt"/>
              </a:defRPr>
            </a:lvl1pPr>
            <a:lvl2pPr marL="232538" indent="-232172" algn="l">
              <a:lnSpc>
                <a:spcPct val="115000"/>
              </a:lnSpc>
              <a:spcBef>
                <a:spcPts val="2031"/>
              </a:spcBef>
              <a:buClr>
                <a:schemeClr val="tx1"/>
              </a:buClr>
              <a:buSzPct val="120000"/>
              <a:buFont typeface="Wingdings" panose="05000000000000000000" pitchFamily="2" charset="2"/>
              <a:buChar char="§"/>
              <a:tabLst>
                <a:tab pos="263250" algn="l"/>
              </a:tabLst>
              <a:defRPr sz="1463">
                <a:solidFill>
                  <a:schemeClr val="tx1"/>
                </a:solidFill>
                <a:latin typeface="+mn-lt"/>
              </a:defRPr>
            </a:lvl2pPr>
            <a:lvl3pPr marL="204750" indent="-204750" algn="l">
              <a:lnSpc>
                <a:spcPct val="115000"/>
              </a:lnSpc>
              <a:defRPr sz="1463">
                <a:solidFill>
                  <a:schemeClr val="tx1"/>
                </a:solidFill>
                <a:latin typeface="+mn-lt"/>
              </a:defRPr>
            </a:lvl3pPr>
            <a:lvl4pPr marL="204750" indent="-204750" algn="l">
              <a:lnSpc>
                <a:spcPct val="115000"/>
              </a:lnSpc>
              <a:defRPr sz="1463">
                <a:solidFill>
                  <a:schemeClr val="tx1"/>
                </a:solidFill>
                <a:latin typeface="+mn-lt"/>
              </a:defRPr>
            </a:lvl4pPr>
            <a:lvl5pPr marL="204750" indent="-204750" algn="l">
              <a:lnSpc>
                <a:spcPct val="115000"/>
              </a:lnSpc>
              <a:defRPr sz="1463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pl-PL"/>
              <a:t>Dwa poziomy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 </a:t>
            </a:r>
          </a:p>
        </p:txBody>
      </p:sp>
      <p:sp>
        <p:nvSpPr>
          <p:cNvPr id="7" name="Symbol zastępczy tekstu 6">
            <a:extLst>
              <a:ext uri="{FF2B5EF4-FFF2-40B4-BE49-F238E27FC236}">
                <a16:creationId xmlns:a16="http://schemas.microsoft.com/office/drawing/2014/main" id="{BB0FCE05-85CB-435E-B9A8-E94C720C83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05000" y="4572000"/>
            <a:ext cx="4038601" cy="12192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lnSpc>
                <a:spcPct val="95000"/>
              </a:lnSpc>
              <a:defRPr sz="2275">
                <a:solidFill>
                  <a:schemeClr val="accent1"/>
                </a:solidFill>
                <a:latin typeface="+mj-lt"/>
              </a:defRPr>
            </a:lvl1pPr>
            <a:lvl2pPr marL="0" algn="l">
              <a:lnSpc>
                <a:spcPct val="95000"/>
              </a:lnSpc>
              <a:defRPr sz="2275">
                <a:solidFill>
                  <a:schemeClr val="accent1"/>
                </a:solidFill>
                <a:latin typeface="+mj-lt"/>
              </a:defRPr>
            </a:lvl2pPr>
            <a:lvl3pPr marL="0" algn="l">
              <a:lnSpc>
                <a:spcPct val="95000"/>
              </a:lnSpc>
              <a:defRPr sz="2275">
                <a:solidFill>
                  <a:schemeClr val="accent1"/>
                </a:solidFill>
                <a:latin typeface="+mj-lt"/>
              </a:defRPr>
            </a:lvl3pPr>
            <a:lvl4pPr marL="0" algn="l">
              <a:lnSpc>
                <a:spcPct val="95000"/>
              </a:lnSpc>
              <a:defRPr sz="2275">
                <a:solidFill>
                  <a:schemeClr val="accent1"/>
                </a:solidFill>
                <a:latin typeface="+mj-lt"/>
              </a:defRPr>
            </a:lvl4pPr>
            <a:lvl5pPr marL="0" algn="l">
              <a:lnSpc>
                <a:spcPct val="95000"/>
              </a:lnSpc>
              <a:defRPr sz="2275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pl-PL"/>
              <a:t>Wstaw tekst</a:t>
            </a:r>
          </a:p>
        </p:txBody>
      </p:sp>
      <p:sp>
        <p:nvSpPr>
          <p:cNvPr id="10" name="Symbol zastępczy obrazu 9">
            <a:extLst>
              <a:ext uri="{FF2B5EF4-FFF2-40B4-BE49-F238E27FC236}">
                <a16:creationId xmlns:a16="http://schemas.microsoft.com/office/drawing/2014/main" id="{CE0AE354-4B88-389C-B175-517C5CAA56F2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74327" y="4427444"/>
            <a:ext cx="881785" cy="716056"/>
          </a:xfrm>
          <a:prstGeom prst="rect">
            <a:avLst/>
          </a:prstGeom>
          <a:noFill/>
        </p:spPr>
        <p:txBody>
          <a:bodyPr anchor="ctr" anchorCtr="1">
            <a:noAutofit/>
          </a:bodyPr>
          <a:lstStyle>
            <a:lvl1pPr algn="ctr">
              <a:defRPr sz="975">
                <a:solidFill>
                  <a:schemeClr val="accent1"/>
                </a:solidFill>
              </a:defRPr>
            </a:lvl1pPr>
          </a:lstStyle>
          <a:p>
            <a:r>
              <a:rPr lang="pl-PL"/>
              <a:t>Wstaw piktogram</a:t>
            </a:r>
          </a:p>
        </p:txBody>
      </p:sp>
      <p:sp>
        <p:nvSpPr>
          <p:cNvPr id="15" name="Symbol zastępczy numeru slajdu 14">
            <a:extLst>
              <a:ext uri="{FF2B5EF4-FFF2-40B4-BE49-F238E27FC236}">
                <a16:creationId xmlns:a16="http://schemas.microsoft.com/office/drawing/2014/main" id="{E3EBF873-8535-43D3-8CF7-1DCF5E8A767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62157" y="6377941"/>
            <a:ext cx="1020245" cy="215444"/>
          </a:xfrm>
        </p:spPr>
        <p:txBody>
          <a:bodyPr/>
          <a:lstStyle>
            <a:lvl1pPr algn="r">
              <a:defRPr sz="1138">
                <a:latin typeface="+mn-lt"/>
              </a:defRPr>
            </a:lvl1pPr>
          </a:lstStyle>
          <a:p>
            <a:fld id="{B6F15528-21DE-4FAA-801E-634DDDAF4B2B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77854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7FCD-74FC-4D3A-9665-54A6D3DBFCE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81256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7FCD-74FC-4D3A-9665-54A6D3DBFCE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68586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7FCD-74FC-4D3A-9665-54A6D3DBFCE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71628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7FCD-74FC-4D3A-9665-54A6D3DBFCE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03044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7FCD-74FC-4D3A-9665-54A6D3DBFCE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03413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7FCD-74FC-4D3A-9665-54A6D3DBFCE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44215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7FCD-74FC-4D3A-9665-54A6D3DBFCE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59222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7FCD-74FC-4D3A-9665-54A6D3DBFCE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02669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2/25/2026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E7FCD-74FC-4D3A-9665-54A6D3DBFCED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Obraz 6" descr="&quot; &quot;">
            <a:extLst>
              <a:ext uri="{FF2B5EF4-FFF2-40B4-BE49-F238E27FC236}">
                <a16:creationId xmlns:a16="http://schemas.microsoft.com/office/drawing/2014/main" id="{65BF19DB-71E6-9F91-98D2-5350A276DD6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893" y="6125552"/>
            <a:ext cx="7000954" cy="826724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81CB863F-B53B-7AB0-C705-ACE01F7234C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916" y="6365234"/>
            <a:ext cx="720196" cy="492766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5B60D366-90BA-D3ED-2173-BCF198B18077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192" y="6356353"/>
            <a:ext cx="939631" cy="48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866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nik.gov.pl/plik/id,18209,vp,20806.pdf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gov.pl/attachment/c0832831-6277-456e-b69e-7f879291bb2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gov.pl/attachment/c0832831-6277-456e-b69e-7f879291bb2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niepelnosprawni.gov.pl/container/publikacje/edukacja/Praktyczny%20poradnik%20savoir-vivre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gov.pl/attachment/c0832831-6277-456e-b69e-7f879291bb24" TargetMode="Externa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hyperlink" Target="https://www.nik.gov.pl/plik/id,18209,vp,20806.pdf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tytuł 2">
            <a:extLst>
              <a:ext uri="{FF2B5EF4-FFF2-40B4-BE49-F238E27FC236}">
                <a16:creationId xmlns:a16="http://schemas.microsoft.com/office/drawing/2014/main" id="{03B11D36-B853-6DA4-4099-C970D0B8E91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051" y="0"/>
            <a:ext cx="12153949" cy="163760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pl-PL" sz="2800" b="1" dirty="0"/>
              <a:t>Projekt „Uniwersytet otwarty na potrzeby osób z niepełnosprawnościami” dofinansowany ze środków Programu Operacyjnego Wiedza Edukacja Rozwój POWR.03.05.00-00-A023/19</a:t>
            </a:r>
          </a:p>
        </p:txBody>
      </p:sp>
      <p:sp>
        <p:nvSpPr>
          <p:cNvPr id="2" name="Tytuł 6" descr="&quot; &quot;">
            <a:extLst>
              <a:ext uri="{FF2B5EF4-FFF2-40B4-BE49-F238E27FC236}">
                <a16:creationId xmlns:a16="http://schemas.microsoft.com/office/drawing/2014/main" id="{3907A4B9-15EB-0915-6FC0-4BE79AB55E90}"/>
              </a:ext>
            </a:extLst>
          </p:cNvPr>
          <p:cNvSpPr txBox="1">
            <a:spLocks/>
          </p:cNvSpPr>
          <p:nvPr/>
        </p:nvSpPr>
        <p:spPr>
          <a:xfrm>
            <a:off x="0" y="2013617"/>
            <a:ext cx="12192000" cy="2168455"/>
          </a:xfrm>
          <a:prstGeom prst="rect">
            <a:avLst/>
          </a:prstGeom>
          <a:solidFill>
            <a:srgbClr val="004992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7313"/>
            <a:r>
              <a:rPr lang="pl-PL" sz="5400" b="1" dirty="0">
                <a:solidFill>
                  <a:schemeClr val="bg1"/>
                </a:solidFill>
              </a:rPr>
              <a:t>Dostępność przestrzeni akademickiej dla osób z niepełnosprawnościami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2FA740D-3E7D-450F-4431-432FBBECD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C0DE7FCD-74FC-4D3A-9665-54A6D3DBFCED}" type="slidenum">
              <a:rPr lang="pl-PL" smtClean="0"/>
              <a:t>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85697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99401E1-0E39-E02B-E6DC-91A1903C7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5046154" cy="655981"/>
          </a:xfrm>
        </p:spPr>
        <p:txBody>
          <a:bodyPr>
            <a:normAutofit/>
          </a:bodyPr>
          <a:lstStyle/>
          <a:p>
            <a:r>
              <a:rPr lang="pl-PL" sz="3600" b="1" dirty="0"/>
              <a:t>Inne dobre praktyki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6E5FE0A-A073-8DF4-BFF4-363EEAE3C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08145"/>
            <a:ext cx="6668589" cy="407780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56870" lvl="1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2000" dirty="0"/>
              <a:t>udział osób z niepełnosprawnościami w społeczności akademickiej;</a:t>
            </a:r>
          </a:p>
          <a:p>
            <a:pPr marL="356870" lvl="1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2000" dirty="0"/>
              <a:t>przyjazne zasady rekrutacji osób z niepełnosprawnościami;</a:t>
            </a:r>
            <a:endParaRPr lang="pl-PL" sz="2000" dirty="0">
              <a:cs typeface="Arial"/>
            </a:endParaRPr>
          </a:p>
          <a:p>
            <a:pPr marL="356870" lvl="1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2000" dirty="0"/>
              <a:t>rozpoznawanie przez uczelnie potrzeb osób </a:t>
            </a:r>
            <a:br>
              <a:rPr lang="pl-PL" sz="2000" dirty="0"/>
            </a:br>
            <a:r>
              <a:rPr lang="pl-PL" sz="2000" dirty="0"/>
              <a:t>z niepełnosprawnościami;</a:t>
            </a:r>
            <a:endParaRPr lang="pl-PL" sz="2000" dirty="0">
              <a:cs typeface="Arial"/>
            </a:endParaRPr>
          </a:p>
          <a:p>
            <a:pPr marL="356870" lvl="1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2000" dirty="0"/>
              <a:t>wymiana doświadczeń między uczelniami;</a:t>
            </a:r>
            <a:endParaRPr lang="pl-PL" sz="2000" dirty="0">
              <a:cs typeface="Arial"/>
            </a:endParaRPr>
          </a:p>
          <a:p>
            <a:pPr marL="356870" lvl="1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2000" dirty="0"/>
              <a:t>aktywizacja i integracja studentów.</a:t>
            </a:r>
            <a:endParaRPr lang="pl-PL" sz="2000" dirty="0">
              <a:cs typeface="Arial"/>
            </a:endParaRPr>
          </a:p>
        </p:txBody>
      </p:sp>
      <p:pic>
        <p:nvPicPr>
          <p:cNvPr id="7" name="Obraz 6" descr="Infografika prezentująca dobre praktyki wspierania studentów z niepełnosprawnościami  wg raportu NIK">
            <a:extLst>
              <a:ext uri="{FF2B5EF4-FFF2-40B4-BE49-F238E27FC236}">
                <a16:creationId xmlns:a16="http://schemas.microsoft.com/office/drawing/2014/main" id="{04C824BE-775F-48F2-BD1E-3D96CDCD2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589" y="442795"/>
            <a:ext cx="5402400" cy="4624682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6DF48B08-EC34-B7DF-951B-5EEB3F4C0931}"/>
              </a:ext>
            </a:extLst>
          </p:cNvPr>
          <p:cNvSpPr txBox="1"/>
          <p:nvPr/>
        </p:nvSpPr>
        <p:spPr>
          <a:xfrm>
            <a:off x="6668589" y="5067477"/>
            <a:ext cx="447029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 dirty="0">
                <a:cs typeface="Arial" panose="020B0604020202020204" pitchFamily="34" charset="0"/>
              </a:rPr>
              <a:t>Źródło: </a:t>
            </a:r>
            <a:r>
              <a:rPr lang="pl-PL" sz="1400" dirty="0">
                <a:cs typeface="Arial" panose="020B0604020202020204" pitchFamily="34" charset="0"/>
                <a:hlinkClick r:id="rId4"/>
              </a:rPr>
              <a:t>https://www.nik.gov.pl/plik/id,18209,vp,20806.pdf</a:t>
            </a:r>
            <a:r>
              <a:rPr lang="pl-PL" sz="1400" dirty="0"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D1711EE5-6F70-4175-4A41-0BD6FE3EB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C0DE7FCD-74FC-4D3A-9665-54A6D3DBFCED}" type="slidenum">
              <a:rPr lang="pl-PL" smtClean="0"/>
              <a:t>10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997063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>
            <a:extLst>
              <a:ext uri="{FF2B5EF4-FFF2-40B4-BE49-F238E27FC236}">
                <a16:creationId xmlns:a16="http://schemas.microsoft.com/office/drawing/2014/main" id="{03776994-0A65-E5DC-D25A-B0745C0EA65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2252" y="0"/>
            <a:ext cx="9289111" cy="79017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eaLnBrk="1" hangingPunct="1">
              <a:lnSpc>
                <a:spcPct val="72000"/>
              </a:lnSpc>
              <a:defRPr sz="7200" b="0" i="0">
                <a:solidFill>
                  <a:schemeClr val="tx1"/>
                </a:solidFill>
                <a:latin typeface="+mj-lt"/>
                <a:ea typeface="+mj-ea"/>
                <a:cs typeface="Verdana"/>
              </a:defRPr>
            </a:lvl1pPr>
          </a:lstStyle>
          <a:p>
            <a:pPr defTabSz="371521">
              <a:lnSpc>
                <a:spcPct val="100000"/>
              </a:lnSpc>
              <a:spcBef>
                <a:spcPts val="0"/>
              </a:spcBef>
              <a:defRPr/>
            </a:pPr>
            <a:r>
              <a:rPr lang="pl-PL" sz="3600" b="1" kern="0" dirty="0"/>
              <a:t>Jak aktywizować studentów? (1 z 4) </a:t>
            </a:r>
            <a:br>
              <a:rPr lang="pl-PL" sz="3600" b="1" kern="0" dirty="0"/>
            </a:br>
            <a:endParaRPr lang="pl-PL" sz="3600" b="1" kern="0" dirty="0"/>
          </a:p>
        </p:txBody>
      </p:sp>
      <p:sp>
        <p:nvSpPr>
          <p:cNvPr id="11" name="Symbol zastępczy tekstu 4">
            <a:extLst>
              <a:ext uri="{FF2B5EF4-FFF2-40B4-BE49-F238E27FC236}">
                <a16:creationId xmlns:a16="http://schemas.microsoft.com/office/drawing/2014/main" id="{54184887-4E56-3837-8D47-5D384E3B42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526" y="793823"/>
            <a:ext cx="11854365" cy="4065560"/>
          </a:xfrm>
        </p:spPr>
        <p:txBody>
          <a:bodyPr vert="horz" lIns="0" tIns="0" rIns="0" bIns="0" numCol="1" spcCol="540000" rtlCol="0" anchor="t"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tabLst>
                <a:tab pos="358775" algn="l"/>
              </a:tabLst>
            </a:pPr>
            <a:r>
              <a:rPr lang="pl-PL" sz="2000" dirty="0">
                <a:latin typeface="+mn-lt"/>
              </a:rPr>
              <a:t>Aktywizacja studentów  jest niezwykle ważna, aby zapewnić im pełne uczestnictwo w życiu akademickim można stosować:</a:t>
            </a:r>
          </a:p>
          <a:p>
            <a:pPr marL="534988" indent="-2667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tabLst>
                <a:tab pos="358775" algn="l"/>
              </a:tabLst>
            </a:pPr>
            <a:r>
              <a:rPr lang="pl-PL" sz="2000" b="1" dirty="0">
                <a:latin typeface="+mn-lt"/>
              </a:rPr>
              <a:t>Technologie asystujące</a:t>
            </a:r>
            <a:r>
              <a:rPr lang="pl-PL" sz="2000" dirty="0">
                <a:latin typeface="+mn-lt"/>
              </a:rPr>
              <a:t>: aplikacje i oprogramowanie specjalistyczne mogą pomóc studentom  w pełniejszym udziale w zajęciach z lektoratu. Istnieje szereg aplikacji wspomagających zwłaszcza osoby z dysfunkcjami wzroku i słuchu, które są kluczowe w nauczaniu języków obcych i komunikacji.</a:t>
            </a:r>
          </a:p>
          <a:p>
            <a:pPr marL="534988" indent="-2667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tabLst>
                <a:tab pos="358775" algn="l"/>
              </a:tabLst>
            </a:pPr>
            <a:r>
              <a:rPr lang="pl-PL" sz="2000" b="1" dirty="0">
                <a:latin typeface="+mn-lt"/>
              </a:rPr>
              <a:t>Współpraca studencka: </a:t>
            </a:r>
            <a:r>
              <a:rPr lang="pl-PL" sz="2000" dirty="0">
                <a:latin typeface="+mn-lt"/>
              </a:rPr>
              <a:t>zachęcanie do współpracy między studentami bez i z niepełnosprawnościami może prowadzić do integracji i wzajemnego wsparcia.</a:t>
            </a:r>
            <a:endParaRPr lang="pl-PL" altLang="pl-PL" sz="2000" dirty="0">
              <a:latin typeface="+mn-lt"/>
              <a:cs typeface="Arial"/>
            </a:endParaRPr>
          </a:p>
        </p:txBody>
      </p:sp>
      <p:sp>
        <p:nvSpPr>
          <p:cNvPr id="2" name="Prostokąt 1" descr="&quot; &quot;">
            <a:extLst>
              <a:ext uri="{FF2B5EF4-FFF2-40B4-BE49-F238E27FC236}">
                <a16:creationId xmlns:a16="http://schemas.microsoft.com/office/drawing/2014/main" id="{040B1A0F-D33A-34D2-D638-212A24A5CBE5}"/>
              </a:ext>
            </a:extLst>
          </p:cNvPr>
          <p:cNvSpPr/>
          <p:nvPr/>
        </p:nvSpPr>
        <p:spPr>
          <a:xfrm>
            <a:off x="5290457" y="5331222"/>
            <a:ext cx="6901543" cy="891135"/>
          </a:xfrm>
          <a:prstGeom prst="rect">
            <a:avLst/>
          </a:prstGeom>
          <a:solidFill>
            <a:srgbClr val="0049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6000"/>
            <a:r>
              <a:rPr lang="pl-PL" sz="2000" dirty="0"/>
              <a:t>Promowanie dobrych praktyk, zwłaszcza w zakresie wolontariatu i pomocy osobom ze szczególnymi potrzebami uwrażliwia oraz rozwija postawy młodych ludzi.</a:t>
            </a:r>
            <a:endParaRPr lang="en-US" sz="2000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4A2D50B-8E16-3C26-E7EC-3E6AE956776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pPr/>
              <a:t>11</a:t>
            </a:fld>
            <a:endParaRPr 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F24777E4-F676-28F9-A824-EAB1A87430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696" y="5331222"/>
            <a:ext cx="772617" cy="77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2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1D3035-5D92-9361-3E6E-5C4FD4057C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>
            <a:extLst>
              <a:ext uri="{FF2B5EF4-FFF2-40B4-BE49-F238E27FC236}">
                <a16:creationId xmlns:a16="http://schemas.microsoft.com/office/drawing/2014/main" id="{C816DF39-436F-6B32-1A70-74C7CA67264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783" y="0"/>
            <a:ext cx="9296255" cy="77570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eaLnBrk="1" hangingPunct="1">
              <a:lnSpc>
                <a:spcPct val="72000"/>
              </a:lnSpc>
              <a:defRPr sz="7200" b="0" i="0">
                <a:solidFill>
                  <a:schemeClr val="tx1"/>
                </a:solidFill>
                <a:latin typeface="+mj-lt"/>
                <a:ea typeface="+mj-ea"/>
                <a:cs typeface="Verdana"/>
              </a:defRPr>
            </a:lvl1pPr>
          </a:lstStyle>
          <a:p>
            <a:pPr defTabSz="371521">
              <a:lnSpc>
                <a:spcPct val="100000"/>
              </a:lnSpc>
              <a:spcBef>
                <a:spcPts val="0"/>
              </a:spcBef>
              <a:defRPr/>
            </a:pPr>
            <a:r>
              <a:rPr lang="pl-PL" sz="3600" b="1" kern="0" dirty="0"/>
              <a:t>Jak aktywizować studentów? (2 z 4) </a:t>
            </a:r>
            <a:br>
              <a:rPr lang="pl-PL" sz="3600" b="1" kern="0" dirty="0"/>
            </a:br>
            <a:endParaRPr lang="pl-PL" sz="3600" b="1" kern="0" dirty="0"/>
          </a:p>
        </p:txBody>
      </p:sp>
      <p:sp>
        <p:nvSpPr>
          <p:cNvPr id="11" name="Symbol zastępczy tekstu 4">
            <a:extLst>
              <a:ext uri="{FF2B5EF4-FFF2-40B4-BE49-F238E27FC236}">
                <a16:creationId xmlns:a16="http://schemas.microsoft.com/office/drawing/2014/main" id="{84B3D073-A3F8-90EA-44A3-FED0569452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977515"/>
            <a:ext cx="11900263" cy="3394491"/>
          </a:xfrm>
        </p:spPr>
        <p:txBody>
          <a:bodyPr vert="horz" lIns="0" tIns="0" rIns="0" bIns="0" numCol="1" spcCol="540000" rtlCol="0" anchor="t">
            <a:noAutofit/>
          </a:bodyPr>
          <a:lstStyle/>
          <a:p>
            <a:pPr marL="636588" indent="-277813">
              <a:lnSpc>
                <a:spcPct val="140000"/>
              </a:lnSpc>
              <a:spcBef>
                <a:spcPts val="600"/>
              </a:spcBef>
              <a:buFont typeface="+mj-lt"/>
              <a:buAutoNum type="arabicPeriod" startAt="3"/>
            </a:pPr>
            <a:r>
              <a:rPr lang="pl-PL" sz="2000" b="1" dirty="0">
                <a:latin typeface="+mn-lt"/>
              </a:rPr>
              <a:t>Szkolenia dla lektorów, wykładowców i personelu akademickiego</a:t>
            </a:r>
            <a:r>
              <a:rPr lang="pl-PL" sz="2000" dirty="0">
                <a:latin typeface="+mn-lt"/>
              </a:rPr>
              <a:t>: wprowadzenie szkoleń dla nauczycieli </a:t>
            </a:r>
            <a:br>
              <a:rPr lang="pl-PL" sz="2000" dirty="0">
                <a:latin typeface="+mn-lt"/>
              </a:rPr>
            </a:br>
            <a:r>
              <a:rPr lang="pl-PL" sz="2000" dirty="0">
                <a:latin typeface="+mn-lt"/>
              </a:rPr>
              <a:t>i personelu akademickiego na temat różnych niepełnosprawności i odpowiednich strategii nauczania może pomóc w tworzeniu bardziej dostępnych i inkluzywnych środowisk edukacyjnych.</a:t>
            </a:r>
          </a:p>
          <a:p>
            <a:pPr marL="636588" indent="-277813">
              <a:lnSpc>
                <a:spcPct val="140000"/>
              </a:lnSpc>
              <a:spcBef>
                <a:spcPts val="600"/>
              </a:spcBef>
              <a:buFont typeface="+mj-lt"/>
              <a:buAutoNum type="arabicPeriod" startAt="3"/>
            </a:pPr>
            <a:r>
              <a:rPr lang="pl-PL" sz="2000" b="1" dirty="0">
                <a:latin typeface="+mn-lt"/>
              </a:rPr>
              <a:t>Udogodnienia architektoniczne</a:t>
            </a:r>
            <a:r>
              <a:rPr lang="pl-PL" sz="2000" dirty="0">
                <a:latin typeface="+mn-lt"/>
              </a:rPr>
              <a:t>: dostępne udogodnienia architektoniczne, takie jak windy, podjazdy dla wózków czy toalety, są kluczowe dla zapewnienia pełnego uczestnictwa studentów z niepełnosprawnościami w życiu uniwersyteckim.</a:t>
            </a:r>
            <a:endParaRPr lang="pl-PL" altLang="pl-PL" sz="2000" dirty="0">
              <a:latin typeface="+mn-lt"/>
              <a:cs typeface="Arial"/>
            </a:endParaRPr>
          </a:p>
          <a:p>
            <a:pPr marL="179705" indent="0">
              <a:lnSpc>
                <a:spcPct val="140000"/>
              </a:lnSpc>
              <a:spcBef>
                <a:spcPts val="600"/>
              </a:spcBef>
              <a:buNone/>
            </a:pPr>
            <a:endParaRPr lang="pl-PL" sz="2000" b="1" dirty="0">
              <a:latin typeface="+mn-lt"/>
              <a:cs typeface="Arial"/>
            </a:endParaRPr>
          </a:p>
          <a:p>
            <a:pPr marL="450850" indent="-271145">
              <a:lnSpc>
                <a:spcPct val="140000"/>
              </a:lnSpc>
              <a:spcBef>
                <a:spcPts val="600"/>
              </a:spcBef>
            </a:pPr>
            <a:endParaRPr lang="pl-PL" sz="2000" dirty="0">
              <a:latin typeface="+mn-lt"/>
              <a:cs typeface="Arial"/>
            </a:endParaRPr>
          </a:p>
        </p:txBody>
      </p:sp>
      <p:sp>
        <p:nvSpPr>
          <p:cNvPr id="2" name="Prostokąt 1" descr="&quot; &quot;">
            <a:extLst>
              <a:ext uri="{FF2B5EF4-FFF2-40B4-BE49-F238E27FC236}">
                <a16:creationId xmlns:a16="http://schemas.microsoft.com/office/drawing/2014/main" id="{597AF171-6209-8FA3-AB0A-6BADC28117C5}"/>
              </a:ext>
            </a:extLst>
          </p:cNvPr>
          <p:cNvSpPr/>
          <p:nvPr/>
        </p:nvSpPr>
        <p:spPr>
          <a:xfrm>
            <a:off x="4765564" y="4861105"/>
            <a:ext cx="7426436" cy="1139084"/>
          </a:xfrm>
          <a:prstGeom prst="rect">
            <a:avLst/>
          </a:prstGeom>
          <a:solidFill>
            <a:srgbClr val="0049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6000"/>
            <a:r>
              <a:rPr lang="pl-PL" sz="2000" dirty="0"/>
              <a:t>Rekomenduje się tworzenie inicjatyw, w których osoby z różnymi umiejętnościami i potrzebami będą wspólnie pracować razem nad projektem czy zadaniem</a:t>
            </a:r>
            <a:endParaRPr lang="en-US" sz="2000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E94C6BF-922E-DBCC-44BC-E81FF412E31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171755" y="6642556"/>
            <a:ext cx="1020245" cy="215444"/>
          </a:xfrm>
        </p:spPr>
        <p:txBody>
          <a:bodyPr/>
          <a:lstStyle/>
          <a:p>
            <a:fld id="{B6F15528-21DE-4FAA-801E-634DDDAF4B2B}" type="slidenum">
              <a:rPr lang="pl-PL" smtClean="0"/>
              <a:pPr/>
              <a:t>12</a:t>
            </a:fld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BAB5443A-9B12-E6A2-A680-A03728507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671" y="4991735"/>
            <a:ext cx="772617" cy="77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815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>
            <a:extLst>
              <a:ext uri="{FF2B5EF4-FFF2-40B4-BE49-F238E27FC236}">
                <a16:creationId xmlns:a16="http://schemas.microsoft.com/office/drawing/2014/main" id="{03776994-0A65-E5DC-D25A-B0745C0EA65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5315" y="-2842"/>
            <a:ext cx="9263934" cy="60698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eaLnBrk="1" hangingPunct="1">
              <a:lnSpc>
                <a:spcPct val="72000"/>
              </a:lnSpc>
              <a:defRPr sz="7200" b="0" i="0">
                <a:solidFill>
                  <a:schemeClr val="tx1"/>
                </a:solidFill>
                <a:latin typeface="+mj-lt"/>
                <a:ea typeface="+mj-ea"/>
                <a:cs typeface="Verdana"/>
              </a:defRPr>
            </a:lvl1pPr>
          </a:lstStyle>
          <a:p>
            <a:pPr defTabSz="371521">
              <a:lnSpc>
                <a:spcPct val="100000"/>
              </a:lnSpc>
              <a:spcBef>
                <a:spcPts val="0"/>
              </a:spcBef>
              <a:defRPr/>
            </a:pPr>
            <a:r>
              <a:rPr lang="pl-PL" sz="3600" b="1" kern="0" dirty="0"/>
              <a:t>Jak aktywizować studentów? (3 z 4)</a:t>
            </a:r>
          </a:p>
        </p:txBody>
      </p:sp>
      <p:sp>
        <p:nvSpPr>
          <p:cNvPr id="11" name="Symbol zastępczy tekstu 4">
            <a:extLst>
              <a:ext uri="{FF2B5EF4-FFF2-40B4-BE49-F238E27FC236}">
                <a16:creationId xmlns:a16="http://schemas.microsoft.com/office/drawing/2014/main" id="{54184887-4E56-3837-8D47-5D384E3B42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314" y="956576"/>
            <a:ext cx="11619411" cy="3255322"/>
          </a:xfrm>
        </p:spPr>
        <p:txBody>
          <a:bodyPr>
            <a:noAutofit/>
          </a:bodyPr>
          <a:lstStyle/>
          <a:p>
            <a:pPr marL="520700" indent="-252413">
              <a:lnSpc>
                <a:spcPct val="140000"/>
              </a:lnSpc>
              <a:spcBef>
                <a:spcPts val="600"/>
              </a:spcBef>
              <a:buFont typeface="+mj-lt"/>
              <a:buAutoNum type="arabicPeriod" startAt="5"/>
            </a:pPr>
            <a:r>
              <a:rPr lang="pl-PL" sz="2000" b="1" dirty="0">
                <a:latin typeface="+mn-lt"/>
              </a:rPr>
              <a:t>Mentoring i wsparcie </a:t>
            </a:r>
            <a:r>
              <a:rPr lang="pl-PL" sz="2000" b="1" dirty="0" err="1">
                <a:latin typeface="+mn-lt"/>
              </a:rPr>
              <a:t>coachingowe</a:t>
            </a:r>
            <a:r>
              <a:rPr lang="pl-PL" sz="2000" b="1" dirty="0">
                <a:latin typeface="+mn-lt"/>
              </a:rPr>
              <a:t>: </a:t>
            </a:r>
            <a:r>
              <a:rPr lang="pl-PL" sz="2000" dirty="0">
                <a:latin typeface="+mn-lt"/>
              </a:rPr>
              <a:t>zapewnienie mentorów, </a:t>
            </a:r>
            <a:r>
              <a:rPr lang="pl-PL" sz="2000" dirty="0" err="1">
                <a:latin typeface="+mn-lt"/>
              </a:rPr>
              <a:t>coachów</a:t>
            </a:r>
            <a:r>
              <a:rPr lang="pl-PL" sz="2000" dirty="0">
                <a:latin typeface="+mn-lt"/>
              </a:rPr>
              <a:t> lub opiekunów dla studentów </a:t>
            </a:r>
            <a:br>
              <a:rPr lang="pl-PL" sz="2000" dirty="0">
                <a:latin typeface="+mn-lt"/>
              </a:rPr>
            </a:br>
            <a:r>
              <a:rPr lang="pl-PL" sz="2000" dirty="0">
                <a:latin typeface="+mn-lt"/>
              </a:rPr>
              <a:t>z niepełnosprawnościami może być bardzo pomocne. Mentorzy mogą pomagać w integracji społecznej, udzielaniu wsparcia i doradztwa, jak radzić sobie w trudnych sytuacjach. </a:t>
            </a:r>
            <a:r>
              <a:rPr lang="pl-PL" sz="2000" dirty="0" err="1">
                <a:latin typeface="+mn-lt"/>
              </a:rPr>
              <a:t>Coache</a:t>
            </a:r>
            <a:r>
              <a:rPr lang="pl-PL" sz="2000" dirty="0">
                <a:latin typeface="+mn-lt"/>
              </a:rPr>
              <a:t> mogą pomagać </a:t>
            </a:r>
            <a:br>
              <a:rPr lang="pl-PL" sz="2000" dirty="0">
                <a:latin typeface="+mn-lt"/>
              </a:rPr>
            </a:br>
            <a:r>
              <a:rPr lang="pl-PL" sz="2000" dirty="0">
                <a:latin typeface="+mn-lt"/>
              </a:rPr>
              <a:t>w motywowaniu i osiąganiu celów.</a:t>
            </a:r>
          </a:p>
          <a:p>
            <a:pPr marL="520700" indent="-252413">
              <a:lnSpc>
                <a:spcPct val="140000"/>
              </a:lnSpc>
              <a:spcBef>
                <a:spcPts val="600"/>
              </a:spcBef>
              <a:buFont typeface="+mj-lt"/>
              <a:buAutoNum type="arabicPeriod" startAt="5"/>
            </a:pPr>
            <a:r>
              <a:rPr lang="pl-PL" sz="2000" b="1" dirty="0">
                <a:latin typeface="+mn-lt"/>
              </a:rPr>
              <a:t>Spotkania informacyjne: </a:t>
            </a:r>
            <a:r>
              <a:rPr lang="pl-PL" sz="2000" dirty="0">
                <a:latin typeface="+mn-lt"/>
              </a:rPr>
              <a:t>regularne spotkania informacyjne dla studentów z niepełnosprawnościami mogą służyć jako platforma do omówienia ich potrzeb, problemów i sugestii. Mogą również być miejscem, </a:t>
            </a:r>
            <a:br>
              <a:rPr lang="pl-PL" sz="2000" dirty="0">
                <a:latin typeface="+mn-lt"/>
              </a:rPr>
            </a:br>
            <a:r>
              <a:rPr lang="pl-PL" sz="2000" dirty="0">
                <a:latin typeface="+mn-lt"/>
              </a:rPr>
              <a:t>w którym studenci mogą wymieniać się doświadczeniami i wspierać się nawzajem.</a:t>
            </a:r>
          </a:p>
        </p:txBody>
      </p:sp>
      <p:sp>
        <p:nvSpPr>
          <p:cNvPr id="6" name="Prostokąt 5" descr="&quot; &quot;">
            <a:extLst>
              <a:ext uri="{FF2B5EF4-FFF2-40B4-BE49-F238E27FC236}">
                <a16:creationId xmlns:a16="http://schemas.microsoft.com/office/drawing/2014/main" id="{1F12437D-0287-AC5B-D4E2-CDBE5D6F63C8}"/>
              </a:ext>
            </a:extLst>
          </p:cNvPr>
          <p:cNvSpPr/>
          <p:nvPr/>
        </p:nvSpPr>
        <p:spPr>
          <a:xfrm>
            <a:off x="6022114" y="5447211"/>
            <a:ext cx="6169886" cy="826598"/>
          </a:xfrm>
          <a:prstGeom prst="rect">
            <a:avLst/>
          </a:prstGeom>
          <a:solidFill>
            <a:srgbClr val="0049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0"/>
            <a:r>
              <a:rPr lang="pl-PL" sz="2000" dirty="0"/>
              <a:t>Zwłaszcza coaching osób z niepełnosprawnościami jest efektywnym narzędziem wsparcia</a:t>
            </a:r>
            <a:endParaRPr lang="en-US" sz="2000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69F6B96-78F2-15CE-2864-5AD61E80F69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171755" y="6642556"/>
            <a:ext cx="1020245" cy="215444"/>
          </a:xfrm>
        </p:spPr>
        <p:txBody>
          <a:bodyPr/>
          <a:lstStyle/>
          <a:p>
            <a:fld id="{B6F15528-21DE-4FAA-801E-634DDDAF4B2B}" type="slidenum">
              <a:rPr lang="pl-PL" smtClean="0"/>
              <a:pPr/>
              <a:t>13</a:t>
            </a:fld>
            <a:endParaRPr lang="pl-PL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5DA768FA-12B9-7142-2E36-38F52C8D79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114" y="5494410"/>
            <a:ext cx="772617" cy="75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934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>
            <a:extLst>
              <a:ext uri="{FF2B5EF4-FFF2-40B4-BE49-F238E27FC236}">
                <a16:creationId xmlns:a16="http://schemas.microsoft.com/office/drawing/2014/main" id="{03776994-0A65-E5DC-D25A-B0745C0EA65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5179" y="7495"/>
            <a:ext cx="9282183" cy="67180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eaLnBrk="1" hangingPunct="1">
              <a:lnSpc>
                <a:spcPct val="72000"/>
              </a:lnSpc>
              <a:defRPr sz="7200" b="0" i="0">
                <a:solidFill>
                  <a:schemeClr val="tx1"/>
                </a:solidFill>
                <a:latin typeface="+mj-lt"/>
                <a:ea typeface="+mj-ea"/>
                <a:cs typeface="Verdana"/>
              </a:defRPr>
            </a:lvl1pPr>
          </a:lstStyle>
          <a:p>
            <a:pPr defTabSz="371521">
              <a:lnSpc>
                <a:spcPct val="100000"/>
              </a:lnSpc>
              <a:spcBef>
                <a:spcPts val="0"/>
              </a:spcBef>
              <a:defRPr/>
            </a:pPr>
            <a:r>
              <a:rPr lang="pl-PL" sz="3600" b="1" kern="0" dirty="0"/>
              <a:t>Jak aktywizować studentów? (4 z 4)</a:t>
            </a:r>
          </a:p>
        </p:txBody>
      </p:sp>
      <p:sp>
        <p:nvSpPr>
          <p:cNvPr id="2" name="Symbol zastępczy tekstu 4">
            <a:extLst>
              <a:ext uri="{FF2B5EF4-FFF2-40B4-BE49-F238E27FC236}">
                <a16:creationId xmlns:a16="http://schemas.microsoft.com/office/drawing/2014/main" id="{1C79B131-FF72-1603-02EF-9028804A9F86}"/>
              </a:ext>
            </a:extLst>
          </p:cNvPr>
          <p:cNvSpPr txBox="1">
            <a:spLocks/>
          </p:cNvSpPr>
          <p:nvPr/>
        </p:nvSpPr>
        <p:spPr>
          <a:xfrm>
            <a:off x="75179" y="1168789"/>
            <a:ext cx="11929587" cy="3394491"/>
          </a:xfrm>
          <a:prstGeom prst="rect">
            <a:avLst/>
          </a:prstGeom>
        </p:spPr>
        <p:txBody>
          <a:bodyPr lIns="0" tIns="0" rIns="0" bIns="0" numCol="1" spcCol="540000">
            <a:noAutofit/>
          </a:bodyPr>
          <a:lstStyle>
            <a:lvl1pPr marL="0" indent="0" algn="l" eaLnBrk="1" hangingPunct="1">
              <a:lnSpc>
                <a:spcPct val="115000"/>
              </a:lnSpc>
              <a:spcBef>
                <a:spcPts val="5200"/>
              </a:spcBef>
              <a:buFontTx/>
              <a:buNone/>
              <a:tabLst>
                <a:tab pos="720000" algn="l"/>
              </a:tabLst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2400" indent="-571500" algn="l" eaLnBrk="1" hangingPunct="1">
              <a:lnSpc>
                <a:spcPct val="115000"/>
              </a:lnSpc>
              <a:spcBef>
                <a:spcPts val="5000"/>
              </a:spcBef>
              <a:buClr>
                <a:schemeClr val="tx1"/>
              </a:buClr>
              <a:buSzPct val="120000"/>
              <a:buFont typeface="Wingdings" panose="05000000000000000000" pitchFamily="2" charset="2"/>
              <a:buChar char="§"/>
              <a:tabLst>
                <a:tab pos="648000" algn="l"/>
              </a:tabLst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04000" indent="-504000" algn="l" eaLnBrk="1" hangingPunct="1">
              <a:lnSpc>
                <a:spcPct val="115000"/>
              </a:lnSpc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504000" algn="l" eaLnBrk="1" hangingPunct="1">
              <a:lnSpc>
                <a:spcPct val="115000"/>
              </a:lnSpc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04000" indent="-504000" algn="l" eaLnBrk="1" hangingPunct="1">
              <a:lnSpc>
                <a:spcPct val="115000"/>
              </a:lnSpc>
              <a:defRPr sz="3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2739" eaLnBrk="1" hangingPunct="1">
              <a:defRPr>
                <a:latin typeface="+mn-lt"/>
                <a:ea typeface="+mn-ea"/>
                <a:cs typeface="+mn-cs"/>
              </a:defRPr>
            </a:lvl6pPr>
            <a:lvl7pPr marL="3327285" eaLnBrk="1" hangingPunct="1">
              <a:defRPr>
                <a:latin typeface="+mn-lt"/>
                <a:ea typeface="+mn-ea"/>
                <a:cs typeface="+mn-cs"/>
              </a:defRPr>
            </a:lvl7pPr>
            <a:lvl8pPr marL="3881833" eaLnBrk="1" hangingPunct="1">
              <a:defRPr>
                <a:latin typeface="+mn-lt"/>
                <a:ea typeface="+mn-ea"/>
                <a:cs typeface="+mn-cs"/>
              </a:defRPr>
            </a:lvl8pPr>
            <a:lvl9pPr marL="4436381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marL="450850" indent="-271463" defTabSz="914400">
              <a:lnSpc>
                <a:spcPct val="150000"/>
              </a:lnSpc>
              <a:spcBef>
                <a:spcPts val="0"/>
              </a:spcBef>
              <a:spcAft>
                <a:spcPts val="2400"/>
              </a:spcAft>
              <a:tabLst>
                <a:tab pos="292500" algn="l"/>
              </a:tabLst>
            </a:pPr>
            <a:r>
              <a:rPr lang="pl-PL" sz="2000" b="1" dirty="0"/>
              <a:t>7. Grupy tematyczne w </a:t>
            </a:r>
            <a:r>
              <a:rPr lang="en-AU" sz="2000" b="1" noProof="0" dirty="0"/>
              <a:t>social media</a:t>
            </a:r>
            <a:r>
              <a:rPr lang="pl-PL" sz="2000" b="1" dirty="0"/>
              <a:t>: </a:t>
            </a:r>
            <a:r>
              <a:rPr lang="pl-PL" sz="2000" dirty="0"/>
              <a:t>są narzędziem komunikacji pozwalającym na przełamanie barier </a:t>
            </a:r>
            <a:br>
              <a:rPr lang="pl-PL" sz="2000" dirty="0"/>
            </a:br>
            <a:r>
              <a:rPr lang="pl-PL" sz="2000" dirty="0"/>
              <a:t>w komunikacji,  poznaniem osób o podobnych problemach i nawiązaniem relacji.</a:t>
            </a:r>
          </a:p>
          <a:p>
            <a:pPr marL="176213" defTabSz="914400">
              <a:lnSpc>
                <a:spcPct val="150000"/>
              </a:lnSpc>
              <a:spcBef>
                <a:spcPts val="0"/>
              </a:spcBef>
              <a:tabLst>
                <a:tab pos="292500" algn="l"/>
              </a:tabLst>
            </a:pPr>
            <a:r>
              <a:rPr lang="pl-PL" sz="2000" dirty="0"/>
              <a:t>Te metody mogą być skutecznym sposobem na aktywizację studentów z niepełnosprawnościami i zapewnienie im pełniejszego uczestniczenia w życiu akademickim. Ważne jest, aby uwzględniać indywidualne potrzeby każdego studenta i dążyć do tworzenia bardziej dostępnych i </a:t>
            </a:r>
            <a:r>
              <a:rPr lang="pl-PL" sz="2000" dirty="0" err="1"/>
              <a:t>inkluzywnych</a:t>
            </a:r>
            <a:r>
              <a:rPr lang="pl-PL" sz="2000" dirty="0"/>
              <a:t> środowisk edukacyjnych.</a:t>
            </a:r>
            <a:endParaRPr lang="pl-PL" altLang="pl-PL" sz="2000" dirty="0">
              <a:cs typeface="Arial"/>
            </a:endParaRPr>
          </a:p>
          <a:p>
            <a:pPr marL="450850" indent="-271463" defTabSz="914400">
              <a:lnSpc>
                <a:spcPct val="150000"/>
              </a:lnSpc>
              <a:spcBef>
                <a:spcPts val="0"/>
              </a:spcBef>
              <a:tabLst>
                <a:tab pos="292500" algn="l"/>
              </a:tabLst>
            </a:pPr>
            <a:endParaRPr lang="pl-PL" sz="2000" dirty="0"/>
          </a:p>
        </p:txBody>
      </p:sp>
      <p:sp>
        <p:nvSpPr>
          <p:cNvPr id="3" name="Prostokąt 2" descr="&quot; &quot;">
            <a:extLst>
              <a:ext uri="{FF2B5EF4-FFF2-40B4-BE49-F238E27FC236}">
                <a16:creationId xmlns:a16="http://schemas.microsoft.com/office/drawing/2014/main" id="{98F55AC0-BCF9-4660-10AB-92AE1AA7F326}"/>
              </a:ext>
            </a:extLst>
          </p:cNvPr>
          <p:cNvSpPr/>
          <p:nvPr/>
        </p:nvSpPr>
        <p:spPr>
          <a:xfrm>
            <a:off x="4245864" y="5247412"/>
            <a:ext cx="7946136" cy="883597"/>
          </a:xfrm>
          <a:prstGeom prst="rect">
            <a:avLst/>
          </a:prstGeom>
          <a:solidFill>
            <a:srgbClr val="0049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6000"/>
            <a:r>
              <a:rPr lang="pl-PL" sz="2000" dirty="0"/>
              <a:t>Organizacja konkursów i stosowanie systemów wyróżnień, wzmacnia motywacje do aktywności w życiu akademickim </a:t>
            </a:r>
            <a:endParaRPr lang="en-US" sz="2000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45002089-32D8-EB01-1CB5-44E946B5AC3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171755" y="6642556"/>
            <a:ext cx="1020245" cy="215444"/>
          </a:xfrm>
        </p:spPr>
        <p:txBody>
          <a:bodyPr/>
          <a:lstStyle/>
          <a:p>
            <a:fld id="{B6F15528-21DE-4FAA-801E-634DDDAF4B2B}" type="slidenum">
              <a:rPr lang="pl-PL" smtClean="0"/>
              <a:pPr/>
              <a:t>14</a:t>
            </a:fld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586F1815-3915-9018-82DB-85AE7364D1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393" y="5247412"/>
            <a:ext cx="772617" cy="77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68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071E00-ABE1-44FD-92BD-2769C2C9C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49" y="29181"/>
            <a:ext cx="4549749" cy="598477"/>
          </a:xfrm>
        </p:spPr>
        <p:txBody>
          <a:bodyPr vert="horz" lIns="74295" tIns="37148" rIns="74295" bIns="37148" rtlCol="0" anchor="b">
            <a:noAutofit/>
          </a:bodyPr>
          <a:lstStyle/>
          <a:p>
            <a:pPr rtl="0"/>
            <a:r>
              <a:rPr lang="pl-PL" sz="3600" b="1" dirty="0"/>
              <a:t>Normy etyczne</a:t>
            </a:r>
          </a:p>
        </p:txBody>
      </p:sp>
      <p:sp>
        <p:nvSpPr>
          <p:cNvPr id="3" name="Zawartość — symbol zastępczy 2">
            <a:extLst>
              <a:ext uri="{FF2B5EF4-FFF2-40B4-BE49-F238E27FC236}">
                <a16:creationId xmlns:a16="http://schemas.microsoft.com/office/drawing/2014/main" id="{6A7BD30D-629F-49D4-AE04-2D99B365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116874"/>
            <a:ext cx="7974874" cy="2501538"/>
          </a:xfrm>
        </p:spPr>
        <p:txBody>
          <a:bodyPr vert="horz" lIns="74295" tIns="37148" rIns="74295" bIns="37148" rtlCol="0" anchor="t">
            <a:noAutofit/>
          </a:bodyPr>
          <a:lstStyle/>
          <a:p>
            <a:pPr marL="357188" indent="-1778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>
                <a:cs typeface="Arial" panose="020B0604020202020204" pitchFamily="34" charset="0"/>
              </a:rPr>
              <a:t>unikajmy negatywnych określeń w stylu „cierpiący” czy „chory”, mówmy „osoba z depresją” zamiast „osoba cierpiąca na depresję”. </a:t>
            </a:r>
          </a:p>
          <a:p>
            <a:pPr marL="357188" indent="-1778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>
                <a:cs typeface="Arial" panose="020B0604020202020204" pitchFamily="34" charset="0"/>
              </a:rPr>
              <a:t>swobodnie używajmy wyrażeń idiomatycznych. Całkowicie dopuszczalne jest żegnanie się z osobą niewidomą słowami „dobrze było cię widzieć” albo „do zobaczenia” – osoby te same używają takich zwrotów.</a:t>
            </a:r>
            <a:endParaRPr lang="pl-PL" sz="2000" dirty="0"/>
          </a:p>
        </p:txBody>
      </p:sp>
      <p:pic>
        <p:nvPicPr>
          <p:cNvPr id="13" name="Obraz 12" descr="Scenka sytuacyjna przy wyjściu recepcyjnym, recepcjonistka zastanawia się widząc osobę niewidomą z psem,&#10;*Czy wypada powiedzieć do widzenia?. Komentarz: Zawsze używaj słów i zwrotów, które funkcjonują w codziennym kontakcie-nie bój się powiedzieć. Osobie niewidomej „do zobaczenia”&#10;">
            <a:extLst>
              <a:ext uri="{FF2B5EF4-FFF2-40B4-BE49-F238E27FC236}">
                <a16:creationId xmlns:a16="http://schemas.microsoft.com/office/drawing/2014/main" id="{AB63335C-59C8-DCE6-E74D-91CF890E29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3967" y="105138"/>
            <a:ext cx="3571532" cy="5771180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4A7EDD19-2FED-2712-BBE3-ACECCFE28957}"/>
              </a:ext>
            </a:extLst>
          </p:cNvPr>
          <p:cNvSpPr txBox="1"/>
          <p:nvPr/>
        </p:nvSpPr>
        <p:spPr>
          <a:xfrm>
            <a:off x="121261" y="5933666"/>
            <a:ext cx="61995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 dirty="0"/>
              <a:t>Źródło: </a:t>
            </a:r>
            <a:r>
              <a:rPr lang="pl-PL" sz="1400" dirty="0">
                <a:hlinkClick r:id="rId4"/>
              </a:rPr>
              <a:t>https://www.gov.pl/attachment/c0832831-6277-456e-b69e-7f879291bb24</a:t>
            </a:r>
            <a:r>
              <a:rPr lang="pl-PL" sz="1400" dirty="0"/>
              <a:t>  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3A24756-7B4B-6F2C-520E-A320D322B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C0DE7FCD-74FC-4D3A-9665-54A6D3DBFCED}" type="slidenum">
              <a:rPr lang="pl-PL" smtClean="0"/>
              <a:t>15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63186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071E00-ABE1-44FD-92BD-2769C2C9C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22693"/>
            <a:ext cx="7514580" cy="613268"/>
          </a:xfrm>
        </p:spPr>
        <p:txBody>
          <a:bodyPr vert="horz" lIns="74295" tIns="37148" rIns="74295" bIns="37148" rtlCol="0" anchor="b">
            <a:noAutofit/>
          </a:bodyPr>
          <a:lstStyle/>
          <a:p>
            <a:r>
              <a:rPr lang="pl-PL" sz="3600" b="1" dirty="0">
                <a:solidFill>
                  <a:schemeClr val="tx1">
                    <a:lumMod val="95000"/>
                  </a:schemeClr>
                </a:solidFill>
                <a:cs typeface="Arial" panose="020B0604020202020204" pitchFamily="34" charset="0"/>
              </a:rPr>
              <a:t>Zanim pomożesz - zapytaj</a:t>
            </a:r>
            <a:endParaRPr lang="pl-PL" sz="3600" b="1" dirty="0"/>
          </a:p>
        </p:txBody>
      </p:sp>
      <p:sp>
        <p:nvSpPr>
          <p:cNvPr id="3" name="Zawartość — symbol zastępczy 2">
            <a:extLst>
              <a:ext uri="{FF2B5EF4-FFF2-40B4-BE49-F238E27FC236}">
                <a16:creationId xmlns:a16="http://schemas.microsoft.com/office/drawing/2014/main" id="{6A7BD30D-629F-49D4-AE04-2D99B365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723132"/>
            <a:ext cx="7765869" cy="3835805"/>
          </a:xfrm>
        </p:spPr>
        <p:txBody>
          <a:bodyPr vert="horz" lIns="74295" tIns="37148" rIns="74295" bIns="37148" rtlCol="0" anchor="t">
            <a:noAutofit/>
          </a:bodyPr>
          <a:lstStyle/>
          <a:p>
            <a:pPr marL="358775" indent="-179388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800" dirty="0">
                <a:solidFill>
                  <a:schemeClr val="tx1">
                    <a:lumMod val="95000"/>
                  </a:schemeClr>
                </a:solidFill>
                <a:cs typeface="Arial" panose="020B0604020202020204" pitchFamily="34" charset="0"/>
              </a:rPr>
              <a:t>sam fakt bycia osobą z niepełnosprawnością nie oznacza, że dana osoba potrzebuje pomocy; </a:t>
            </a:r>
          </a:p>
          <a:p>
            <a:pPr marL="358775" indent="-179388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800" dirty="0">
                <a:solidFill>
                  <a:schemeClr val="tx1">
                    <a:lumMod val="95000"/>
                  </a:schemeClr>
                </a:solidFill>
                <a:cs typeface="Arial" panose="020B0604020202020204" pitchFamily="34" charset="0"/>
              </a:rPr>
              <a:t>jeżeli znajduje się ona w przyjaznym otoczeniu, zwykle sama da sobie świetnie radę; </a:t>
            </a:r>
          </a:p>
          <a:p>
            <a:pPr marL="358775" indent="-179388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800" dirty="0">
                <a:solidFill>
                  <a:schemeClr val="tx1">
                    <a:lumMod val="95000"/>
                  </a:schemeClr>
                </a:solidFill>
                <a:cs typeface="Arial" panose="020B0604020202020204" pitchFamily="34" charset="0"/>
              </a:rPr>
              <a:t>dorośli z niepełnosprawnościami chcą być traktowani jak niezależni ludzie; </a:t>
            </a:r>
          </a:p>
          <a:p>
            <a:pPr marL="358775" indent="-179388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800" dirty="0">
                <a:solidFill>
                  <a:schemeClr val="tx1">
                    <a:lumMod val="95000"/>
                  </a:schemeClr>
                </a:solidFill>
                <a:cs typeface="Arial" panose="020B0604020202020204" pitchFamily="34" charset="0"/>
              </a:rPr>
              <a:t>pomoc należy oferować jedynie wówczas, gdy wydaje się, że dana osoba może jej potrzebować; </a:t>
            </a:r>
          </a:p>
          <a:p>
            <a:pPr marL="358775" indent="-179388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800" dirty="0">
                <a:solidFill>
                  <a:schemeClr val="tx1">
                    <a:lumMod val="95000"/>
                  </a:schemeClr>
                </a:solidFill>
                <a:cs typeface="Arial" panose="020B0604020202020204" pitchFamily="34" charset="0"/>
              </a:rPr>
              <a:t>jeżeli tak jest w istocie, zapytaj zanim zaczniesz jej udzielać.</a:t>
            </a:r>
            <a:endParaRPr lang="pl-PL" sz="1800" dirty="0"/>
          </a:p>
        </p:txBody>
      </p:sp>
      <p:pic>
        <p:nvPicPr>
          <p:cNvPr id="6" name="Obraz 5" descr="Zdjęcie z grupą studentów z dwoma psami: psem przewodnikiem i psem terapeutycznym, np. dla osób introwertycznych w celu ułatwienia nawiązania kontaktu z innymi osobami.">
            <a:extLst>
              <a:ext uri="{FF2B5EF4-FFF2-40B4-BE49-F238E27FC236}">
                <a16:creationId xmlns:a16="http://schemas.microsoft.com/office/drawing/2014/main" id="{6C0A9ED4-F76F-E350-355C-9E0060C9C6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8216" y="205417"/>
            <a:ext cx="4037074" cy="4101360"/>
          </a:xfrm>
          <a:prstGeom prst="rect">
            <a:avLst/>
          </a:prstGeom>
        </p:spPr>
      </p:pic>
      <p:sp>
        <p:nvSpPr>
          <p:cNvPr id="7" name="Prostokąt 6" descr="&quot; &quot;">
            <a:extLst>
              <a:ext uri="{FF2B5EF4-FFF2-40B4-BE49-F238E27FC236}">
                <a16:creationId xmlns:a16="http://schemas.microsoft.com/office/drawing/2014/main" id="{00D5E231-3AAB-0113-8994-8A7B360EDE44}"/>
              </a:ext>
            </a:extLst>
          </p:cNvPr>
          <p:cNvSpPr/>
          <p:nvPr/>
        </p:nvSpPr>
        <p:spPr>
          <a:xfrm>
            <a:off x="5669283" y="5449422"/>
            <a:ext cx="6522717" cy="772618"/>
          </a:xfrm>
          <a:prstGeom prst="rect">
            <a:avLst/>
          </a:prstGeom>
          <a:solidFill>
            <a:srgbClr val="0049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0"/>
            <a:r>
              <a:rPr lang="pl-PL" sz="2000" dirty="0">
                <a:cs typeface="Arial" panose="020B0604020202020204" pitchFamily="34" charset="0"/>
              </a:rPr>
              <a:t>Pies może pełnić także rolę terapeutyczną, nie tylko jako przewodnik osoby niewidomej lub słabowidzącej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EF55C10-1ECD-F1F6-2115-7A4DEB549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4"/>
            <a:ext cx="2743200" cy="365125"/>
          </a:xfrm>
        </p:spPr>
        <p:txBody>
          <a:bodyPr/>
          <a:lstStyle/>
          <a:p>
            <a:fld id="{C0DE7FCD-74FC-4D3A-9665-54A6D3DBFCED}" type="slidenum">
              <a:rPr lang="pl-PL" smtClean="0"/>
              <a:t>16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C82DCE6E-F5BC-D97E-2127-6D10CB6E23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83" y="5449422"/>
            <a:ext cx="772617" cy="77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4095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071E00-ABE1-44FD-92BD-2769C2C9C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364832" cy="607423"/>
          </a:xfrm>
        </p:spPr>
        <p:txBody>
          <a:bodyPr vert="horz" lIns="74295" tIns="37148" rIns="74295" bIns="37148" rtlCol="0" anchor="b">
            <a:noAutofit/>
          </a:bodyPr>
          <a:lstStyle/>
          <a:p>
            <a:pPr rtl="0"/>
            <a:r>
              <a:rPr lang="pl-PL" sz="3600" b="1" dirty="0">
                <a:cs typeface="Arial" panose="020B0604020202020204" pitchFamily="34" charset="0"/>
              </a:rPr>
              <a:t>Bądź taktowny inicjując kontakt fizyczny</a:t>
            </a:r>
            <a:endParaRPr lang="pl-PL" sz="3600" b="1" dirty="0"/>
          </a:p>
        </p:txBody>
      </p:sp>
      <p:sp>
        <p:nvSpPr>
          <p:cNvPr id="3" name="Zawartość — symbol zastępczy 2">
            <a:extLst>
              <a:ext uri="{FF2B5EF4-FFF2-40B4-BE49-F238E27FC236}">
                <a16:creationId xmlns:a16="http://schemas.microsoft.com/office/drawing/2014/main" id="{6A7BD30D-629F-49D4-AE04-2D99B365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-1" y="875022"/>
            <a:ext cx="7876903" cy="3007899"/>
          </a:xfrm>
        </p:spPr>
        <p:txBody>
          <a:bodyPr vert="horz" lIns="74295" tIns="37148" rIns="74295" bIns="37148" rtlCol="0" anchor="t">
            <a:noAutofit/>
          </a:bodyPr>
          <a:lstStyle/>
          <a:p>
            <a:pPr marL="357188" indent="-1778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>
                <a:cs typeface="Arial" panose="020B0604020202020204" pitchFamily="34" charset="0"/>
              </a:rPr>
              <a:t>niektóre osoby z niepełnosprawnościami utrzymują równowagę dzięki swoim rękom, dlatego chwytanie ich za nie, nawet w celu udzielenia pomocy, może tę równowagę zakłócić; </a:t>
            </a:r>
          </a:p>
          <a:p>
            <a:pPr marL="357188" indent="-1778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>
                <a:cs typeface="Arial" panose="020B0604020202020204" pitchFamily="34" charset="0"/>
              </a:rPr>
              <a:t>unikaj dotykania wózka, skutera czy laski. Osoby z niepełnosprawnością uważają je za część ich przestrzeni osobistej.</a:t>
            </a:r>
          </a:p>
        </p:txBody>
      </p:sp>
      <p:pic>
        <p:nvPicPr>
          <p:cNvPr id="6" name="Obraz 5" descr="zdjęcie studenta siedzącego na wózku">
            <a:extLst>
              <a:ext uri="{FF2B5EF4-FFF2-40B4-BE49-F238E27FC236}">
                <a16:creationId xmlns:a16="http://schemas.microsoft.com/office/drawing/2014/main" id="{E846421E-1340-30FD-778D-082F1185A8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2846" y="136525"/>
            <a:ext cx="3913075" cy="3827742"/>
          </a:xfrm>
          <a:prstGeom prst="rect">
            <a:avLst/>
          </a:prstGeom>
        </p:spPr>
      </p:pic>
      <p:sp>
        <p:nvSpPr>
          <p:cNvPr id="5" name="Prostokąt 4" descr="&quot; &quot;">
            <a:extLst>
              <a:ext uri="{FF2B5EF4-FFF2-40B4-BE49-F238E27FC236}">
                <a16:creationId xmlns:a16="http://schemas.microsoft.com/office/drawing/2014/main" id="{6D257CD3-AC19-F144-A89F-42A6DCB2C8B2}"/>
              </a:ext>
            </a:extLst>
          </p:cNvPr>
          <p:cNvSpPr/>
          <p:nvPr/>
        </p:nvSpPr>
        <p:spPr>
          <a:xfrm>
            <a:off x="1981198" y="5231674"/>
            <a:ext cx="10210802" cy="960121"/>
          </a:xfrm>
          <a:prstGeom prst="rect">
            <a:avLst/>
          </a:prstGeom>
          <a:solidFill>
            <a:srgbClr val="0049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719455"/>
            <a:r>
              <a:rPr lang="pl-PL" sz="2000" dirty="0">
                <a:cs typeface="Arial"/>
              </a:rPr>
              <a:t>Jeśli laska osoby niewidomej lub kule zostały odłożone w miejscu gdzie przeszkadzają, nie powinno się ich przestawiać! Należy poprosić właściciela o ich przestawienie w bezpieczne miejsce w jego zasięgu</a:t>
            </a:r>
            <a:endParaRPr lang="pl-PL" dirty="0">
              <a:cs typeface="Arial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6FD3230-02AD-003C-DCF3-8E5812AF1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C0DE7FCD-74FC-4D3A-9665-54A6D3DBFCED}" type="slidenum">
              <a:rPr lang="pl-PL" smtClean="0"/>
              <a:t>17</a:t>
            </a:fld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09B21D8D-1DD9-E004-8429-3851890D27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198" y="5231674"/>
            <a:ext cx="772617" cy="77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4078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071E00-ABE1-44FD-92BD-2769C2C9C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729"/>
            <a:ext cx="7631281" cy="595225"/>
          </a:xfrm>
        </p:spPr>
        <p:txBody>
          <a:bodyPr vert="horz" lIns="74295" tIns="37148" rIns="74295" bIns="37148" rtlCol="0" anchor="b">
            <a:noAutofit/>
          </a:bodyPr>
          <a:lstStyle/>
          <a:p>
            <a:pPr rtl="0"/>
            <a:r>
              <a:rPr lang="pl-PL" sz="3600" b="1" dirty="0">
                <a:solidFill>
                  <a:schemeClr val="tx1">
                    <a:lumMod val="95000"/>
                  </a:schemeClr>
                </a:solidFill>
                <a:cs typeface="Arial" panose="020B0604020202020204" pitchFamily="34" charset="0"/>
              </a:rPr>
              <a:t>Pomyśl zanim coś powiesz</a:t>
            </a:r>
            <a:endParaRPr lang="pl-PL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awartość — symbol zastępczy 2">
            <a:extLst>
              <a:ext uri="{FF2B5EF4-FFF2-40B4-BE49-F238E27FC236}">
                <a16:creationId xmlns:a16="http://schemas.microsoft.com/office/drawing/2014/main" id="{6A7BD30D-629F-49D4-AE04-2D99B365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-1" y="953588"/>
            <a:ext cx="8360229" cy="4936987"/>
          </a:xfrm>
        </p:spPr>
        <p:txBody>
          <a:bodyPr vert="horz" lIns="74295" tIns="37148" rIns="74295" bIns="37148" rtlCol="0" anchor="t">
            <a:noAutofit/>
          </a:bodyPr>
          <a:lstStyle/>
          <a:p>
            <a:pPr marL="357188" indent="-1778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>
                <a:cs typeface="Arial" panose="020B0604020202020204" pitchFamily="34" charset="0"/>
              </a:rPr>
              <a:t>zawsze zwracaj się bezpośrednio do osoby z niepełnosprawnością, nie do jej towarzysza, pomocnika, ani tłumacza języka migowego;</a:t>
            </a:r>
          </a:p>
          <a:p>
            <a:pPr marL="357188" indent="-1778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>
                <a:cs typeface="Arial" panose="020B0604020202020204" pitchFamily="34" charset="0"/>
              </a:rPr>
              <a:t>szanuj jej prywatność. Jeżeli będziesz wypytywał o jej przypadłość, może się ona poczuć jakbyś sprowadzał ją wyłącznie do jej niepełnosprawności, </a:t>
            </a:r>
            <a:br>
              <a:rPr lang="pl-PL" sz="2000" dirty="0">
                <a:cs typeface="Arial" panose="020B0604020202020204" pitchFamily="34" charset="0"/>
              </a:rPr>
            </a:br>
            <a:r>
              <a:rPr lang="pl-PL" sz="2000" dirty="0">
                <a:cs typeface="Arial" panose="020B0604020202020204" pitchFamily="34" charset="0"/>
              </a:rPr>
              <a:t>a nie widział w niej człowieka (jednak wiele osób z niepełnosprawnością nie ma nic przeciwko naturalnej ciekawości);</a:t>
            </a:r>
          </a:p>
          <a:p>
            <a:pPr marL="357188" indent="-1778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>
                <a:cs typeface="Arial" panose="020B0604020202020204" pitchFamily="34" charset="0"/>
              </a:rPr>
              <a:t>prowadzenie zwykłej rozmowy z osobą z niepełnosprawnością powinno być naturalne, należy zwracać się do niej jak do każdej innej osoby.</a:t>
            </a:r>
          </a:p>
          <a:p>
            <a:pPr marL="357188" indent="-177800">
              <a:lnSpc>
                <a:spcPct val="150000"/>
              </a:lnSpc>
              <a:spcBef>
                <a:spcPts val="600"/>
              </a:spcBef>
              <a:buNone/>
            </a:pPr>
            <a:endParaRPr lang="pl-PL" sz="2000" dirty="0">
              <a:cs typeface="Arial" panose="020B0604020202020204" pitchFamily="34" charset="0"/>
            </a:endParaRPr>
          </a:p>
        </p:txBody>
      </p:sp>
      <p:pic>
        <p:nvPicPr>
          <p:cNvPr id="11" name="Obraz 10" descr="Grafika ze scenką w parku rozrywki, gdy dziecko pyta ojca: &quot;Tato, dlaczego ten pan porusza się na wózku?, komentarz, jak dziecku wytłumaczyć fakt poruszania się na wózku? Naturalnie powiedzieć że osoba ta ma chore nogi dlatego porusza się na wózku. ">
            <a:extLst>
              <a:ext uri="{FF2B5EF4-FFF2-40B4-BE49-F238E27FC236}">
                <a16:creationId xmlns:a16="http://schemas.microsoft.com/office/drawing/2014/main" id="{804725AF-7BF9-FB98-A151-E970BBE0F9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9432" y="136525"/>
            <a:ext cx="3598200" cy="5754050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B6B2BEAE-61D1-7AAF-C8B1-78556670D4C4}"/>
              </a:ext>
            </a:extLst>
          </p:cNvPr>
          <p:cNvSpPr txBox="1"/>
          <p:nvPr/>
        </p:nvSpPr>
        <p:spPr>
          <a:xfrm>
            <a:off x="1685925" y="6110132"/>
            <a:ext cx="4953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000" dirty="0"/>
              <a:t>Źródło: </a:t>
            </a:r>
            <a:r>
              <a:rPr lang="pl-PL" sz="1000" dirty="0">
                <a:hlinkClick r:id="rId4"/>
              </a:rPr>
              <a:t>https://www.gov.pl/attachment/c0832831-6277-456e-b69e-7f879291bb24</a:t>
            </a:r>
            <a:r>
              <a:rPr lang="pl-PL" sz="1000" dirty="0"/>
              <a:t>  </a:t>
            </a: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94ADF2F-4CF3-BA78-ED9B-54AC32D5E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500679"/>
            <a:ext cx="2743200" cy="365125"/>
          </a:xfrm>
        </p:spPr>
        <p:txBody>
          <a:bodyPr/>
          <a:lstStyle/>
          <a:p>
            <a:fld id="{C0DE7FCD-74FC-4D3A-9665-54A6D3DBFCED}" type="slidenum">
              <a:rPr lang="pl-PL" smtClean="0"/>
              <a:t>18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751366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071E00-ABE1-44FD-92BD-2769C2C9C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61" y="18734"/>
            <a:ext cx="6516932" cy="569095"/>
          </a:xfrm>
        </p:spPr>
        <p:txBody>
          <a:bodyPr vert="horz" lIns="74295" tIns="37148" rIns="74295" bIns="37148" rtlCol="0" anchor="b">
            <a:noAutofit/>
          </a:bodyPr>
          <a:lstStyle/>
          <a:p>
            <a:pPr rtl="0"/>
            <a:r>
              <a:rPr lang="pl-PL" sz="3600" b="1" dirty="0">
                <a:cs typeface="Arial" panose="020B0604020202020204" pitchFamily="34" charset="0"/>
              </a:rPr>
              <a:t>Nie rób żadnych założeń</a:t>
            </a:r>
            <a:endParaRPr lang="pl-PL" sz="3600" dirty="0">
              <a:cs typeface="Arial" panose="020B0604020202020204" pitchFamily="34" charset="0"/>
            </a:endParaRPr>
          </a:p>
        </p:txBody>
      </p:sp>
      <p:sp>
        <p:nvSpPr>
          <p:cNvPr id="3" name="Zawartość — symbol zastępczy 2">
            <a:extLst>
              <a:ext uri="{FF2B5EF4-FFF2-40B4-BE49-F238E27FC236}">
                <a16:creationId xmlns:a16="http://schemas.microsoft.com/office/drawing/2014/main" id="{6A7BD30D-629F-49D4-AE04-2D99B365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-1" y="845746"/>
            <a:ext cx="8745584" cy="2452625"/>
          </a:xfrm>
        </p:spPr>
        <p:txBody>
          <a:bodyPr vert="horz" lIns="74295" tIns="37148" rIns="74295" bIns="37148" rtlCol="0" anchor="t">
            <a:noAutofit/>
          </a:bodyPr>
          <a:lstStyle/>
          <a:p>
            <a:pPr marL="357188" indent="-1778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/>
              <a:t>osoby z niepełnosprawnością same najlepiej wiedzą co mogą zrobić a czego nie;</a:t>
            </a:r>
          </a:p>
          <a:p>
            <a:pPr marL="357188" indent="-1778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/>
              <a:t>nie podejmuj za nie decyzji co do uczestnictwa w jakiejkolwiek czynności; </a:t>
            </a:r>
          </a:p>
          <a:p>
            <a:pPr marL="357188" indent="-1778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/>
              <a:t>w zależności od sytuacji, wykluczanie osób z niepełnosprawnością </a:t>
            </a:r>
            <a:br>
              <a:rPr lang="pl-PL" sz="2000" dirty="0"/>
            </a:br>
            <a:r>
              <a:rPr lang="pl-PL" sz="2000" dirty="0"/>
              <a:t>z jakiegokolwiek działania na podstawie założeń o ich ograniczeniach może stanowić pogwałcenie ich praw.</a:t>
            </a:r>
          </a:p>
          <a:p>
            <a:pPr marL="105750" indent="-2857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pl-PL" sz="1800" dirty="0">
              <a:cs typeface="Arial" panose="020B0604020202020204" pitchFamily="34" charset="0"/>
            </a:endParaRPr>
          </a:p>
        </p:txBody>
      </p:sp>
      <p:pic>
        <p:nvPicPr>
          <p:cNvPr id="6" name="Obraz 5" descr="Zdjęcie grupy studentów, w tym z niepełnosprawnościami">
            <a:extLst>
              <a:ext uri="{FF2B5EF4-FFF2-40B4-BE49-F238E27FC236}">
                <a16:creationId xmlns:a16="http://schemas.microsoft.com/office/drawing/2014/main" id="{DFAEC7FB-5B15-B3D7-19C7-568CEB9F6D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5396" y="159639"/>
            <a:ext cx="3165843" cy="3090941"/>
          </a:xfrm>
          <a:prstGeom prst="rect">
            <a:avLst/>
          </a:prstGeom>
        </p:spPr>
      </p:pic>
      <p:sp>
        <p:nvSpPr>
          <p:cNvPr id="5" name="Prostokąt 4" descr="&quot; &quot;">
            <a:extLst>
              <a:ext uri="{FF2B5EF4-FFF2-40B4-BE49-F238E27FC236}">
                <a16:creationId xmlns:a16="http://schemas.microsoft.com/office/drawing/2014/main" id="{6AE13435-3ABA-5A58-35E9-008772E6CC71}"/>
              </a:ext>
            </a:extLst>
          </p:cNvPr>
          <p:cNvSpPr/>
          <p:nvPr/>
        </p:nvSpPr>
        <p:spPr>
          <a:xfrm>
            <a:off x="4439603" y="4940177"/>
            <a:ext cx="7752397" cy="1264445"/>
          </a:xfrm>
          <a:prstGeom prst="rect">
            <a:avLst/>
          </a:prstGeom>
          <a:solidFill>
            <a:srgbClr val="0049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0"/>
            <a:r>
              <a:rPr lang="pl-PL" sz="2000" dirty="0">
                <a:cs typeface="Arial" panose="020B0604020202020204" pitchFamily="34" charset="0"/>
              </a:rPr>
              <a:t>Planując różnego rodzaju aktywności dla studentów nie należy </a:t>
            </a:r>
            <a:br>
              <a:rPr lang="pl-PL" sz="2000" dirty="0">
                <a:cs typeface="Arial" panose="020B0604020202020204" pitchFamily="34" charset="0"/>
              </a:rPr>
            </a:br>
            <a:r>
              <a:rPr lang="pl-PL" sz="2000" dirty="0">
                <a:cs typeface="Arial" panose="020B0604020202020204" pitchFamily="34" charset="0"/>
              </a:rPr>
              <a:t>z góry zakładać, że student ze szczególnymi potrzebami nie będzie </a:t>
            </a:r>
            <a:br>
              <a:rPr lang="pl-PL" sz="2000" dirty="0">
                <a:cs typeface="Arial" panose="020B0604020202020204" pitchFamily="34" charset="0"/>
              </a:rPr>
            </a:br>
            <a:r>
              <a:rPr lang="pl-PL" sz="2000" dirty="0">
                <a:cs typeface="Arial" panose="020B0604020202020204" pitchFamily="34" charset="0"/>
              </a:rPr>
              <a:t>w nich uczestniczył. Należy z nim porozmawiać i zaproponować alternatywne formy aktywności.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2AE8A60-B38E-2B5E-4D82-84C233A97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C0DE7FCD-74FC-4D3A-9665-54A6D3DBFCED}" type="slidenum">
              <a:rPr lang="pl-PL" smtClean="0"/>
              <a:t>19</a:t>
            </a:fld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775DB111-550C-75E4-67E1-A3B0E50901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603" y="5109994"/>
            <a:ext cx="772617" cy="77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672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 descr="&quot; &quot; ">
            <a:extLst>
              <a:ext uri="{FF2B5EF4-FFF2-40B4-BE49-F238E27FC236}">
                <a16:creationId xmlns:a16="http://schemas.microsoft.com/office/drawing/2014/main" id="{1FE5A80F-038A-F6B0-6274-9F67DF29D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995301"/>
            <a:ext cx="12192001" cy="1979934"/>
          </a:xfrm>
          <a:prstGeom prst="rect">
            <a:avLst/>
          </a:prstGeom>
          <a:solidFill>
            <a:srgbClr val="00499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87313">
              <a:lnSpc>
                <a:spcPct val="100000"/>
              </a:lnSpc>
              <a:spcBef>
                <a:spcPts val="0"/>
              </a:spcBef>
              <a:defRPr/>
            </a:pPr>
            <a:r>
              <a:rPr lang="pl-PL" sz="5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Zasady wsparcia edukacyjnego </a:t>
            </a:r>
            <a:r>
              <a:rPr lang="pl-PL" sz="5400" b="1" kern="0" dirty="0">
                <a:solidFill>
                  <a:schemeClr val="bg1"/>
                </a:solidFill>
                <a:latin typeface="+mj-lt"/>
              </a:rPr>
              <a:t>i nauczanie studentów z niepełnosprawnościami</a:t>
            </a:r>
            <a:endParaRPr lang="pl-PL" sz="54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DD6E16A2-B03E-E639-D00B-ED4450D90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C0DE7FCD-74FC-4D3A-9665-54A6D3DBFCED}" type="slidenum">
              <a:rPr lang="pl-PL" smtClean="0"/>
              <a:t>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11387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071E00-ABE1-44FD-92BD-2769C2C9C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76" y="0"/>
            <a:ext cx="5633830" cy="560901"/>
          </a:xfrm>
        </p:spPr>
        <p:txBody>
          <a:bodyPr vert="horz" lIns="74295" tIns="37148" rIns="74295" bIns="37148" rtlCol="0" anchor="b">
            <a:noAutofit/>
          </a:bodyPr>
          <a:lstStyle/>
          <a:p>
            <a:r>
              <a:rPr lang="pl-PL" sz="3600" b="1" dirty="0">
                <a:cs typeface="Arial" panose="020B0604020202020204" pitchFamily="34" charset="0"/>
              </a:rPr>
              <a:t>Reaguj uprzejmie na prośby  </a:t>
            </a:r>
            <a:endParaRPr lang="pl-PL" sz="3600" dirty="0">
              <a:cs typeface="Arial" panose="020B0604020202020204" pitchFamily="34" charset="0"/>
            </a:endParaRPr>
          </a:p>
        </p:txBody>
      </p:sp>
      <p:sp>
        <p:nvSpPr>
          <p:cNvPr id="3" name="Zawartość — symbol zastępczy 2">
            <a:extLst>
              <a:ext uri="{FF2B5EF4-FFF2-40B4-BE49-F238E27FC236}">
                <a16:creationId xmlns:a16="http://schemas.microsoft.com/office/drawing/2014/main" id="{6A7BD30D-629F-49D4-AE04-2D99B365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814702"/>
            <a:ext cx="7863840" cy="4164911"/>
          </a:xfrm>
        </p:spPr>
        <p:txBody>
          <a:bodyPr vert="horz" lIns="74295" tIns="37148" rIns="74295" bIns="37148" rtlCol="0" anchor="t">
            <a:noAutofit/>
          </a:bodyPr>
          <a:lstStyle/>
          <a:p>
            <a:pPr marL="356870" indent="-1778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/>
              <a:t>jeżeli osoby z niepełnosprawnością proszą cię o dokonanie pewnych przystosowań w twojej działalności, to nie jest to skarga. </a:t>
            </a:r>
          </a:p>
          <a:p>
            <a:pPr marL="356870" indent="-1778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/>
              <a:t>świadczy to o tym, że czują się w twojej organizacji na tyle swobodnie, aby mówić o swoich potrzebach; </a:t>
            </a:r>
            <a:endParaRPr lang="pl-PL" sz="2000" dirty="0">
              <a:cs typeface="Arial"/>
            </a:endParaRPr>
          </a:p>
          <a:p>
            <a:pPr marL="356870" indent="-177800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pl-PL" sz="2000" dirty="0"/>
              <a:t>jeżeli twoja reakcja będzie pozytywna, na pewno będą do ciebie wracać i powiedzą swoim znajomym, jak dobrze zostali obsłużeni.</a:t>
            </a:r>
            <a:r>
              <a:rPr lang="pl-P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„</a:t>
            </a:r>
          </a:p>
          <a:p>
            <a:pPr marL="17907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pl-PL" sz="2000" dirty="0">
                <a:solidFill>
                  <a:schemeClr val="accent1"/>
                </a:solidFill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Praktyczny poradnik savoir-vivre wobec osób niepełnosprawnych”</a:t>
            </a:r>
            <a:endParaRPr lang="pl-PL" sz="20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pic>
        <p:nvPicPr>
          <p:cNvPr id="12" name="Obraz 11" descr="Infografika dotycząca pomocy osobie na wózku przy zapaleniu światła do toalety, komentarz: Zapytaj, czy możesz pomóc i w jaki sposób.">
            <a:extLst>
              <a:ext uri="{FF2B5EF4-FFF2-40B4-BE49-F238E27FC236}">
                <a16:creationId xmlns:a16="http://schemas.microsoft.com/office/drawing/2014/main" id="{D6660642-4EDA-D17B-6AC5-08E1D1967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4716" y="136525"/>
            <a:ext cx="3740733" cy="4996897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49600CF1-10C1-869C-F730-9E8CDC970467}"/>
              </a:ext>
            </a:extLst>
          </p:cNvPr>
          <p:cNvSpPr txBox="1"/>
          <p:nvPr/>
        </p:nvSpPr>
        <p:spPr>
          <a:xfrm>
            <a:off x="8274716" y="5404090"/>
            <a:ext cx="39172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 dirty="0"/>
              <a:t>Źródło: </a:t>
            </a:r>
            <a:r>
              <a:rPr lang="pl-PL" sz="1400" dirty="0">
                <a:hlinkClick r:id="rId5"/>
              </a:rPr>
              <a:t>https://www.gov.pl/attachment/c0832831-6277-456e-b69e-7f879291bb24</a:t>
            </a:r>
            <a:r>
              <a:rPr lang="pl-PL" sz="1400" dirty="0"/>
              <a:t> 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D8D3C52-6557-34E1-826F-38EC8178C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C0DE7FCD-74FC-4D3A-9665-54A6D3DBFCED}" type="slidenum">
              <a:rPr lang="pl-PL" smtClean="0"/>
              <a:t>20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044079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1">
            <a:extLst>
              <a:ext uri="{FF2B5EF4-FFF2-40B4-BE49-F238E27FC236}">
                <a16:creationId xmlns:a16="http://schemas.microsoft.com/office/drawing/2014/main" id="{C5CDB881-5185-0EEE-5DF7-92DAA1E4E3D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2976" y="0"/>
            <a:ext cx="9974006" cy="58284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eaLnBrk="1" hangingPunct="1">
              <a:lnSpc>
                <a:spcPct val="72000"/>
              </a:lnSpc>
              <a:defRPr sz="7200" b="0" i="0">
                <a:solidFill>
                  <a:schemeClr val="tx1"/>
                </a:solidFill>
                <a:latin typeface="+mj-lt"/>
                <a:ea typeface="+mj-ea"/>
                <a:cs typeface="Verdana"/>
              </a:defRPr>
            </a:lvl1pPr>
          </a:lstStyle>
          <a:p>
            <a:pPr defTabSz="371521">
              <a:lnSpc>
                <a:spcPct val="100000"/>
              </a:lnSpc>
              <a:spcBef>
                <a:spcPts val="0"/>
              </a:spcBef>
              <a:defRPr/>
            </a:pPr>
            <a:r>
              <a:rPr lang="pl-PL" sz="3600" b="1" kern="0" dirty="0"/>
              <a:t>Podsumowanie 1 z 2</a:t>
            </a:r>
          </a:p>
        </p:txBody>
      </p:sp>
      <p:sp>
        <p:nvSpPr>
          <p:cNvPr id="11" name="Symbol zastępczy tekstu 4">
            <a:extLst>
              <a:ext uri="{FF2B5EF4-FFF2-40B4-BE49-F238E27FC236}">
                <a16:creationId xmlns:a16="http://schemas.microsoft.com/office/drawing/2014/main" id="{54184887-4E56-3837-8D47-5D384E3B42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640914"/>
            <a:ext cx="11945983" cy="5550880"/>
          </a:xfrm>
        </p:spPr>
        <p:txBody>
          <a:bodyPr vert="horz" lIns="0" tIns="0" rIns="0" bIns="0" numCol="1" spcCol="540000" rtlCol="0" anchor="t">
            <a:noAutofit/>
          </a:bodyPr>
          <a:lstStyle/>
          <a:p>
            <a:pPr marL="464820" indent="-2857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tabLst>
                <a:tab pos="292100" algn="l"/>
                <a:tab pos="450850" algn="l"/>
              </a:tabLst>
            </a:pPr>
            <a:r>
              <a:rPr lang="pl-PL" sz="2000" dirty="0">
                <a:latin typeface="+mn-lt"/>
              </a:rPr>
              <a:t>rozwiązania proponowane studentom ze szczególnymi potrzebami i niepełnosprawnościami reguluje Załącznik nr 1 do Regulaminu Studiów;</a:t>
            </a:r>
          </a:p>
          <a:p>
            <a:pPr marL="464820" indent="-2857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tabLst>
                <a:tab pos="292100" algn="l"/>
                <a:tab pos="450850" algn="l"/>
              </a:tabLst>
            </a:pPr>
            <a:r>
              <a:rPr lang="pl-PL" sz="2000" dirty="0">
                <a:latin typeface="+mn-lt"/>
              </a:rPr>
              <a:t>dla studentów, którzy ze względu na niepełnosprawność nie będą w stanie zaliczyć np. ustnej formy egzaminu, należy przygotować alternatywną formę; </a:t>
            </a:r>
            <a:endParaRPr lang="en-US" sz="2000" dirty="0">
              <a:latin typeface="+mn-lt"/>
              <a:cs typeface="Arial"/>
            </a:endParaRPr>
          </a:p>
          <a:p>
            <a:pPr marL="464820" indent="-2857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tabLst>
                <a:tab pos="292100" algn="l"/>
                <a:tab pos="450850" algn="l"/>
              </a:tabLst>
            </a:pPr>
            <a:r>
              <a:rPr lang="pl-PL" sz="2000" dirty="0">
                <a:latin typeface="+mn-lt"/>
              </a:rPr>
              <a:t>poziom akademicki nie może być zaniżany, wiedza merytoryczna powinna być oceniana według tej samej skali, przy dostosowanym sposobie weryfikacji; </a:t>
            </a:r>
            <a:endParaRPr lang="pl-PL" sz="2000" dirty="0">
              <a:latin typeface="+mn-lt"/>
              <a:cs typeface="Arial"/>
            </a:endParaRPr>
          </a:p>
          <a:p>
            <a:pPr marL="464820" indent="-2857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tabLst>
                <a:tab pos="292100" algn="l"/>
                <a:tab pos="450850" algn="l"/>
              </a:tabLst>
            </a:pPr>
            <a:r>
              <a:rPr lang="pl-PL" sz="2000" dirty="0">
                <a:latin typeface="+mn-lt"/>
              </a:rPr>
              <a:t>posiadanie przez studenta opinii z Uniwersyteckiego Centrum Wsparcia Osób z Niepełnosprawnościami </a:t>
            </a:r>
            <a:br>
              <a:rPr lang="pl-PL" sz="2000" dirty="0">
                <a:latin typeface="+mn-lt"/>
              </a:rPr>
            </a:br>
            <a:r>
              <a:rPr lang="pl-PL" sz="2000" dirty="0">
                <a:latin typeface="+mn-lt"/>
              </a:rPr>
              <a:t>z rekomendacją wsparcia np. wydłużony czas trwania egzaminu stanowi znaczne ułatwienie dla egzaminującego;</a:t>
            </a:r>
            <a:endParaRPr lang="pl-PL" sz="2000" dirty="0">
              <a:latin typeface="+mn-lt"/>
              <a:cs typeface="Arial"/>
            </a:endParaRPr>
          </a:p>
          <a:p>
            <a:pPr marL="464820" indent="-2857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tabLst>
                <a:tab pos="292100" algn="l"/>
                <a:tab pos="450850" algn="l"/>
              </a:tabLst>
            </a:pPr>
            <a:r>
              <a:rPr lang="pl-PL" sz="2000" dirty="0">
                <a:latin typeface="+mn-lt"/>
              </a:rPr>
              <a:t>zgłoszenie przez studenta szczególnych potrzeb zawsze wymaga indywidualnego podejścia, gdyż sytuacja zdrowotna każdego studenta może być inna i zmieniać się w czasie.</a:t>
            </a:r>
            <a:endParaRPr lang="pl-PL" altLang="pl-PL" sz="2000" dirty="0">
              <a:latin typeface="+mn-lt"/>
            </a:endParaRP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60DA3744-1448-8129-AC6C-C803066B0CF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171755" y="6642556"/>
            <a:ext cx="1020245" cy="215444"/>
          </a:xfrm>
        </p:spPr>
        <p:txBody>
          <a:bodyPr/>
          <a:lstStyle/>
          <a:p>
            <a:fld id="{B6F15528-21DE-4FAA-801E-634DDDAF4B2B}" type="slidenum">
              <a:rPr lang="pl-PL" smtClean="0"/>
              <a:pPr/>
              <a:t>21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983686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>
            <a:extLst>
              <a:ext uri="{FF2B5EF4-FFF2-40B4-BE49-F238E27FC236}">
                <a16:creationId xmlns:a16="http://schemas.microsoft.com/office/drawing/2014/main" id="{93A102D2-7615-154E-0868-3D9E08EE134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2976" y="0"/>
            <a:ext cx="9974006" cy="58284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eaLnBrk="1" hangingPunct="1">
              <a:lnSpc>
                <a:spcPct val="72000"/>
              </a:lnSpc>
              <a:defRPr sz="7200" b="0" i="0">
                <a:solidFill>
                  <a:schemeClr val="tx1"/>
                </a:solidFill>
                <a:latin typeface="+mj-lt"/>
                <a:ea typeface="+mj-ea"/>
                <a:cs typeface="Verdana"/>
              </a:defRPr>
            </a:lvl1pPr>
          </a:lstStyle>
          <a:p>
            <a:pPr defTabSz="371521">
              <a:lnSpc>
                <a:spcPct val="100000"/>
              </a:lnSpc>
              <a:spcBef>
                <a:spcPts val="0"/>
              </a:spcBef>
              <a:defRPr/>
            </a:pPr>
            <a:r>
              <a:rPr lang="pl-PL" sz="3600" b="1" kern="0" dirty="0"/>
              <a:t>Podsumowanie 2 z 2</a:t>
            </a:r>
          </a:p>
        </p:txBody>
      </p:sp>
      <p:sp>
        <p:nvSpPr>
          <p:cNvPr id="246" name="Google Shape;246;p14"/>
          <p:cNvSpPr txBox="1">
            <a:spLocks noGrp="1"/>
          </p:cNvSpPr>
          <p:nvPr>
            <p:ph type="body" idx="4294967295"/>
          </p:nvPr>
        </p:nvSpPr>
        <p:spPr>
          <a:xfrm>
            <a:off x="-28573" y="856386"/>
            <a:ext cx="12192000" cy="1076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275" tIns="37125" rIns="74275" bIns="37125" anchor="ctr" anchorCtr="0">
            <a:noAutofit/>
          </a:bodyPr>
          <a:lstStyle/>
          <a:p>
            <a:pPr marL="363538" indent="-180975">
              <a:lnSpc>
                <a:spcPct val="150000"/>
              </a:lnSpc>
              <a:spcBef>
                <a:spcPts val="0"/>
              </a:spcBef>
              <a:buSzPts val="1800"/>
              <a:buFont typeface="Noto Sans Symbols"/>
              <a:buChar char="▪"/>
            </a:pP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pamiętaj, że u każdego z nas może pojawić się szczególna potrzeba w dowolnym momencie życia i każdy z nas może potrzebować wówczas różnego rodzaju wsparcia. </a:t>
            </a:r>
            <a:endParaRPr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7" name="Google Shape;247;p14"/>
          <p:cNvSpPr txBox="1"/>
          <p:nvPr/>
        </p:nvSpPr>
        <p:spPr>
          <a:xfrm>
            <a:off x="4311207" y="3061417"/>
            <a:ext cx="5097707" cy="965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275" tIns="37125" rIns="74275" bIns="37125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pl-PL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Dziękujemy za uwagę</a:t>
            </a: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250" name="Google Shape;250;p14" descr="Obraz przedstawia grupę studentów, w tym osoby z niepełnosprawnościami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7785" y="3537460"/>
            <a:ext cx="2836046" cy="2464154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14" descr="&quot; &quot;"/>
          <p:cNvSpPr/>
          <p:nvPr/>
        </p:nvSpPr>
        <p:spPr>
          <a:xfrm>
            <a:off x="6065619" y="4862949"/>
            <a:ext cx="6133010" cy="1229583"/>
          </a:xfrm>
          <a:prstGeom prst="rect">
            <a:avLst/>
          </a:prstGeom>
          <a:solidFill>
            <a:srgbClr val="00499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7200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tabLst/>
              <a:defRPr/>
            </a:pPr>
            <a:r>
              <a:rPr kumimoji="0" lang="pl-PL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Więcej szczegółowych informacji udzieli Państwu Uniwersyteckie Centrum Wsparcia Osób z Niepełnosprawnościami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1" name="Google Shape;251;p14"/>
          <p:cNvSpPr txBox="1"/>
          <p:nvPr/>
        </p:nvSpPr>
        <p:spPr>
          <a:xfrm>
            <a:off x="9934577" y="6492875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pl-PL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22</a:t>
            </a:fld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49" name="Google Shape;249;p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  <a:biLevel thresh="25000"/>
          </a:blip>
          <a:srcRect/>
          <a:stretch/>
        </p:blipFill>
        <p:spPr>
          <a:xfrm>
            <a:off x="6111681" y="5004000"/>
            <a:ext cx="772617" cy="772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99401E1-0E39-E02B-E6DC-91A1903C7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9362528" cy="760396"/>
          </a:xfrm>
        </p:spPr>
        <p:txBody>
          <a:bodyPr>
            <a:noAutofit/>
          </a:bodyPr>
          <a:lstStyle/>
          <a:p>
            <a:r>
              <a:rPr lang="pl-PL" sz="3600" b="1" dirty="0"/>
              <a:t>Zasady wsparcia edukacyjnego (1 z 4)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6E5FE0A-A073-8DF4-BFF4-363EEAE3C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08202"/>
            <a:ext cx="11521440" cy="3413541"/>
          </a:xfrm>
        </p:spPr>
        <p:txBody>
          <a:bodyPr>
            <a:normAutofit/>
          </a:bodyPr>
          <a:lstStyle/>
          <a:p>
            <a:pPr marL="357188" lvl="1" indent="-174625">
              <a:lnSpc>
                <a:spcPct val="15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pl-PL" sz="2000" dirty="0"/>
              <a:t>uchwała Prezydium Konferencja Rektorów Akademickich Szkół Polskich (KRASP) z dnia 2 Czerwca 2016 r. </a:t>
            </a:r>
            <a:br>
              <a:rPr lang="pl-PL" sz="2000" dirty="0"/>
            </a:br>
            <a:r>
              <a:rPr lang="pl-PL" sz="2000" b="1" dirty="0"/>
              <a:t>w sprawie wyrównywania szans edukacyjnych studentów z niepełnosprawnościami w dostępie do kształcenia w szkołach wyższych.</a:t>
            </a:r>
          </a:p>
          <a:p>
            <a:pPr marL="357188" lvl="1" indent="-174625">
              <a:lnSpc>
                <a:spcPct val="15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pl-PL" sz="2000" dirty="0"/>
              <a:t>realizacja postanowień określonych w art. 24 Konwencji ONZ o Prawach Osób Niepełnosprawnych, art. 70 pkt. 4 Konstytucji Rzeczypospolitej Polskiej oraz art. 13 i 94 ustawy - Prawo o szkolnictwie wyższym. </a:t>
            </a:r>
          </a:p>
          <a:p>
            <a:pPr marL="357188" lvl="1" indent="-174625">
              <a:lnSpc>
                <a:spcPct val="15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pl-PL" sz="2000" dirty="0"/>
              <a:t>wskazówki przedstawione w formie </a:t>
            </a:r>
            <a:r>
              <a:rPr lang="pl-PL" sz="2000" b="1" dirty="0"/>
              <a:t>7 zasad wsparcia edukacyjnego studentów z niepełnosprawnościami.</a:t>
            </a:r>
            <a:endParaRPr lang="pl-PL" sz="2000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C965BBB0-7801-7745-1A20-441ED7DF4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4"/>
            <a:ext cx="2743200" cy="365125"/>
          </a:xfrm>
        </p:spPr>
        <p:txBody>
          <a:bodyPr/>
          <a:lstStyle/>
          <a:p>
            <a:fld id="{C0DE7FCD-74FC-4D3A-9665-54A6D3DBFCED}" type="slidenum">
              <a:rPr lang="pl-PL" smtClean="0"/>
              <a:t>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23475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99401E1-0E39-E02B-E6DC-91A1903C7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354312" cy="737816"/>
          </a:xfrm>
        </p:spPr>
        <p:txBody>
          <a:bodyPr>
            <a:noAutofit/>
          </a:bodyPr>
          <a:lstStyle/>
          <a:p>
            <a:r>
              <a:rPr lang="pl-PL" sz="3600" b="1" dirty="0"/>
              <a:t>Zasady wsparcia edukacyjnego (2 z 4)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6E5FE0A-A073-8DF4-BFF4-363EEAE3C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92800"/>
            <a:ext cx="11800573" cy="3486695"/>
          </a:xfrm>
        </p:spPr>
        <p:txBody>
          <a:bodyPr>
            <a:normAutofit/>
          </a:bodyPr>
          <a:lstStyle/>
          <a:p>
            <a:pPr marL="447675" lvl="1" indent="-265113">
              <a:lnSpc>
                <a:spcPct val="150000"/>
              </a:lnSpc>
              <a:spcBef>
                <a:spcPts val="600"/>
              </a:spcBef>
              <a:buAutoNum type="arabicPeriod"/>
            </a:pPr>
            <a:r>
              <a:rPr lang="pl-PL" sz="2000" b="1" dirty="0"/>
              <a:t>Indywidualizacja </a:t>
            </a:r>
            <a:r>
              <a:rPr lang="pl-PL" sz="2000" dirty="0"/>
              <a:t>– adaptacje procesu studiowania osoby z niepełnosprawnością i dostosowane do jej indywidualnych potrzeb edukacyjnych, wynikających ze specyfiki stanu zdrowia oraz specyfiki zajęć, w tym warunków, w jakich się one odbywają.</a:t>
            </a:r>
          </a:p>
          <a:p>
            <a:pPr marL="447675" lvl="1" indent="-265113">
              <a:lnSpc>
                <a:spcPct val="150000"/>
              </a:lnSpc>
              <a:spcBef>
                <a:spcPts val="600"/>
              </a:spcBef>
              <a:buAutoNum type="arabicPeriod"/>
            </a:pPr>
            <a:r>
              <a:rPr lang="pl-PL" sz="2000" b="1" dirty="0"/>
              <a:t>Podmiotowość </a:t>
            </a:r>
            <a:r>
              <a:rPr lang="pl-PL" sz="2000" dirty="0"/>
              <a:t>– uwzględnienie autonomii osoby z niepełnosprawnością i prawa do decydowania o sobie.</a:t>
            </a:r>
          </a:p>
          <a:p>
            <a:pPr marL="447675" lvl="1" indent="-265113">
              <a:lnSpc>
                <a:spcPct val="150000"/>
              </a:lnSpc>
              <a:spcBef>
                <a:spcPts val="600"/>
              </a:spcBef>
              <a:buAutoNum type="arabicPeriod"/>
            </a:pPr>
            <a:r>
              <a:rPr lang="pl-PL" sz="2000" b="1" dirty="0"/>
              <a:t>Rozwijanie potencjału osoby z niepełnosprawnością w związku z realizowanym przez nią procesem kształcenia </a:t>
            </a:r>
            <a:r>
              <a:rPr lang="pl-PL" sz="2000" dirty="0"/>
              <a:t>- dobór takich adaptacji, które pozwalałyby studentowi nabywać wiedzę i rozwijać praktyczne umiejętności.</a:t>
            </a:r>
          </a:p>
        </p:txBody>
      </p:sp>
      <p:sp>
        <p:nvSpPr>
          <p:cNvPr id="5" name="Prostokąt 4" descr="&quot; &quot;">
            <a:extLst>
              <a:ext uri="{FF2B5EF4-FFF2-40B4-BE49-F238E27FC236}">
                <a16:creationId xmlns:a16="http://schemas.microsoft.com/office/drawing/2014/main" id="{56515535-5DF6-E6D3-6999-4AAA56C5A791}"/>
              </a:ext>
            </a:extLst>
          </p:cNvPr>
          <p:cNvSpPr/>
          <p:nvPr/>
        </p:nvSpPr>
        <p:spPr>
          <a:xfrm>
            <a:off x="3620060" y="5019308"/>
            <a:ext cx="8571940" cy="945891"/>
          </a:xfrm>
          <a:prstGeom prst="rect">
            <a:avLst/>
          </a:prstGeom>
          <a:solidFill>
            <a:srgbClr val="0049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19982"/>
            <a:r>
              <a:rPr lang="pl-PL" sz="2000" dirty="0"/>
              <a:t>W oparciu o alternatywne rozwiązania, dostosowane do indywidualnych potrzeb i możliwości studenta</a:t>
            </a:r>
            <a:endParaRPr lang="en-US" sz="2000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DF702BC-FC19-BDBB-0247-F820289F6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C0DE7FCD-74FC-4D3A-9665-54A6D3DBFCED}" type="slidenum">
              <a:rPr lang="pl-PL" smtClean="0"/>
              <a:t>4</a:t>
            </a:fld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97FFF4AF-80F9-0591-8EA9-D2479C9D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060" y="5105944"/>
            <a:ext cx="772617" cy="77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822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99401E1-0E39-E02B-E6DC-91A1903C7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9375542" cy="789272"/>
          </a:xfrm>
        </p:spPr>
        <p:txBody>
          <a:bodyPr>
            <a:noAutofit/>
          </a:bodyPr>
          <a:lstStyle/>
          <a:p>
            <a:r>
              <a:rPr lang="pl-PL" sz="3600" b="1" dirty="0"/>
              <a:t>Zasady wsparcia edukacyjnego (3 z 4)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6E5FE0A-A073-8DF4-BFF4-363EEAE3C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22674"/>
            <a:ext cx="11877575" cy="3100686"/>
          </a:xfrm>
        </p:spPr>
        <p:txBody>
          <a:bodyPr>
            <a:normAutofit/>
          </a:bodyPr>
          <a:lstStyle/>
          <a:p>
            <a:pPr marL="447675" lvl="1" indent="-265113">
              <a:lnSpc>
                <a:spcPct val="150000"/>
              </a:lnSpc>
              <a:spcBef>
                <a:spcPts val="600"/>
              </a:spcBef>
              <a:buNone/>
            </a:pPr>
            <a:r>
              <a:rPr lang="pl-PL" sz="2000" b="1" dirty="0"/>
              <a:t>4. Racjonalność dostosowania </a:t>
            </a:r>
            <a:r>
              <a:rPr lang="pl-PL" sz="2000" dirty="0"/>
              <a:t>– proponowanie adaptacji racjonalnych ekonomicznie, skutecznie wyrównujących szanse osoby z niepełnosprawnością oraz gwarantujących zachowanie standardu akademickiego.</a:t>
            </a:r>
            <a:r>
              <a:rPr lang="pl-PL" sz="2000" b="1" dirty="0"/>
              <a:t> </a:t>
            </a:r>
          </a:p>
          <a:p>
            <a:pPr marL="447675" lvl="1" indent="-265113">
              <a:lnSpc>
                <a:spcPct val="150000"/>
              </a:lnSpc>
              <a:spcBef>
                <a:spcPts val="600"/>
              </a:spcBef>
              <a:buNone/>
            </a:pPr>
            <a:r>
              <a:rPr lang="pl-PL" sz="2000" b="1" dirty="0"/>
              <a:t>5. Utrzymanie standardu akademickiego </a:t>
            </a:r>
            <a:r>
              <a:rPr lang="pl-PL" sz="2000" dirty="0"/>
              <a:t>– przygotowanie adaptacji przy jednoczesnym utrzymaniu kryteriów merytorycznych obowiązujących wszystkich studentów.</a:t>
            </a:r>
          </a:p>
        </p:txBody>
      </p:sp>
      <p:sp>
        <p:nvSpPr>
          <p:cNvPr id="5" name="Prostokąt 4" descr="&quot; &quot;">
            <a:extLst>
              <a:ext uri="{FF2B5EF4-FFF2-40B4-BE49-F238E27FC236}">
                <a16:creationId xmlns:a16="http://schemas.microsoft.com/office/drawing/2014/main" id="{56515535-5DF6-E6D3-6999-4AAA56C5A791}"/>
              </a:ext>
            </a:extLst>
          </p:cNvPr>
          <p:cNvSpPr/>
          <p:nvPr/>
        </p:nvSpPr>
        <p:spPr>
          <a:xfrm>
            <a:off x="2816458" y="4916726"/>
            <a:ext cx="9375542" cy="1197821"/>
          </a:xfrm>
          <a:prstGeom prst="rect">
            <a:avLst/>
          </a:prstGeom>
          <a:solidFill>
            <a:srgbClr val="0049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19982"/>
            <a:r>
              <a:rPr lang="pl-PL" sz="2000" dirty="0"/>
              <a:t>UWAGA ! dostosowujemy metodę/sposób weryfikacji wiedzy/umiejętności do potrzeb studenta, ale nie poziom merytoryczny! </a:t>
            </a:r>
          </a:p>
          <a:p>
            <a:pPr marL="719982"/>
            <a:r>
              <a:rPr lang="pl-PL" sz="2000" b="1" dirty="0"/>
              <a:t>Dla wszystkich studentów poziom ocenianej wiedzy powinien być taki sam.</a:t>
            </a:r>
            <a:endParaRPr lang="en-US" sz="2000" b="1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88CF5E2-6C46-E41E-1245-FECFADE56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C0DE7FCD-74FC-4D3A-9665-54A6D3DBFCED}" type="slidenum">
              <a:rPr lang="pl-PL" smtClean="0"/>
              <a:t>5</a:t>
            </a:fld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97FFF4AF-80F9-0591-8EA9-D2479C9D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458" y="5001795"/>
            <a:ext cx="772617" cy="77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673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99401E1-0E39-E02B-E6DC-91A1903C7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9371244" cy="804956"/>
          </a:xfrm>
        </p:spPr>
        <p:txBody>
          <a:bodyPr>
            <a:noAutofit/>
          </a:bodyPr>
          <a:lstStyle/>
          <a:p>
            <a:r>
              <a:rPr lang="pl-PL" sz="3600" b="1" dirty="0"/>
              <a:t>Zasady wsparcia edukacyjnego (4 z 4)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6E5FE0A-A073-8DF4-BFF4-363EEAE3C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131" y="833330"/>
            <a:ext cx="11886725" cy="344413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47675" indent="-264795">
              <a:lnSpc>
                <a:spcPct val="150000"/>
              </a:lnSpc>
              <a:spcBef>
                <a:spcPts val="600"/>
              </a:spcBef>
              <a:buNone/>
            </a:pPr>
            <a:r>
              <a:rPr lang="pl-PL" sz="2000" b="1" dirty="0"/>
              <a:t>6. Adaptacje najbliższe standardowemu przebiegowi zajęć </a:t>
            </a:r>
            <a:r>
              <a:rPr lang="pl-PL" sz="2000" dirty="0"/>
              <a:t>– a więc takie, które nie mają charakteru przywileju dla osoby z niepełnosprawnością, ale w sposób racjonalny wyrównywałyby jej szanse w zakresie możliwości realizacji procesu kształcenia uznanego za optymalny na danych zajęciach.</a:t>
            </a:r>
          </a:p>
          <a:p>
            <a:pPr marL="447675" indent="-264795">
              <a:lnSpc>
                <a:spcPct val="150000"/>
              </a:lnSpc>
              <a:spcBef>
                <a:spcPts val="600"/>
              </a:spcBef>
              <a:buNone/>
            </a:pPr>
            <a:r>
              <a:rPr lang="pl-PL" sz="2000" b="1" dirty="0"/>
              <a:t>7. Równe prawa i obowiązki </a:t>
            </a:r>
            <a:r>
              <a:rPr lang="pl-PL" sz="2000" dirty="0"/>
              <a:t>– dbałość nie tylko o realizowanie równych praw dla osoby z niepełnosprawnością, ale również egzekwowanie (dzięki zapewnieniu tych praw) wypełniania obowiązków studenckich na takim samym poziomie, jak w przypadku studentów bez niepełnosprawności.</a:t>
            </a:r>
            <a:endParaRPr lang="pl-PL" sz="2000" dirty="0">
              <a:cs typeface="Arial"/>
            </a:endParaRPr>
          </a:p>
          <a:p>
            <a:pPr marL="447675" lvl="1" indent="-264795">
              <a:lnSpc>
                <a:spcPct val="170000"/>
              </a:lnSpc>
            </a:pPr>
            <a:endParaRPr lang="pl-PL" sz="2000" dirty="0">
              <a:cs typeface="Arial"/>
            </a:endParaRPr>
          </a:p>
          <a:p>
            <a:pPr marL="447675" lvl="1" indent="-264795">
              <a:lnSpc>
                <a:spcPct val="170000"/>
              </a:lnSpc>
            </a:pPr>
            <a:endParaRPr lang="pl-PL" sz="2000" dirty="0">
              <a:cs typeface="Arial"/>
            </a:endParaRPr>
          </a:p>
        </p:txBody>
      </p:sp>
      <p:sp>
        <p:nvSpPr>
          <p:cNvPr id="5" name="Prostokąt 4" descr="&quot; &quot;">
            <a:extLst>
              <a:ext uri="{FF2B5EF4-FFF2-40B4-BE49-F238E27FC236}">
                <a16:creationId xmlns:a16="http://schemas.microsoft.com/office/drawing/2014/main" id="{56515535-5DF6-E6D3-6999-4AAA56C5A791}"/>
              </a:ext>
            </a:extLst>
          </p:cNvPr>
          <p:cNvSpPr/>
          <p:nvPr/>
        </p:nvSpPr>
        <p:spPr>
          <a:xfrm>
            <a:off x="5171924" y="5038003"/>
            <a:ext cx="7020076" cy="986667"/>
          </a:xfrm>
          <a:prstGeom prst="rect">
            <a:avLst/>
          </a:prstGeom>
          <a:solidFill>
            <a:srgbClr val="0049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719455"/>
            <a:r>
              <a:rPr lang="pl-PL" sz="2000" dirty="0"/>
              <a:t>Student nie powinien być zwalniany z wykonywania zadań, sposób zaliczenia powinien być dostosowany</a:t>
            </a:r>
            <a:endParaRPr lang="en-US" sz="2000" dirty="0">
              <a:cs typeface="Arial"/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3CCDD14-ACB6-E40F-72AA-3632731BA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C0DE7FCD-74FC-4D3A-9665-54A6D3DBFCED}" type="slidenum">
              <a:rPr lang="pl-PL" smtClean="0"/>
              <a:t>6</a:t>
            </a:fld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97FFF4AF-80F9-0591-8EA9-D2479C9D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923" y="5145027"/>
            <a:ext cx="772617" cy="77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982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99401E1-0E39-E02B-E6DC-91A1903C7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384296" cy="661582"/>
          </a:xfrm>
        </p:spPr>
        <p:txBody>
          <a:bodyPr>
            <a:noAutofit/>
          </a:bodyPr>
          <a:lstStyle/>
          <a:p>
            <a:r>
              <a:rPr lang="pl-PL" sz="3600" b="1" dirty="0"/>
              <a:t>Przykłady wsparcia szczególnych potrzeb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6E5FE0A-A073-8DF4-BFF4-363EEAE3C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51168"/>
            <a:ext cx="11952514" cy="516784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47675" lvl="1" indent="-264795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/>
              <a:t>wydłużenie czasu trwania egzaminu, czasu na przygotowanie prac zaliczeniowych lub zaliczenia ich na konsultacjach, gdy sytuacja zdrowotna uniemożliwia uczestnictwo w zajęciach;</a:t>
            </a:r>
          </a:p>
          <a:p>
            <a:pPr marL="447675" lvl="1" indent="-264795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/>
              <a:t>możliwość korzystania z krótkich przerw podczas egzaminu;</a:t>
            </a:r>
            <a:endParaRPr lang="pl-PL" sz="2000" dirty="0">
              <a:cs typeface="Arial"/>
            </a:endParaRPr>
          </a:p>
          <a:p>
            <a:pPr marL="447675" lvl="1" indent="-264795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/>
              <a:t>możliwość korzystania z dodatkowych urządzeń wspomagających;</a:t>
            </a:r>
            <a:endParaRPr lang="pl-PL" sz="2000" dirty="0">
              <a:cs typeface="Arial"/>
            </a:endParaRPr>
          </a:p>
          <a:p>
            <a:pPr marL="447675" lvl="1" indent="-264795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/>
              <a:t>możliwość zmiany formy zaliczenia/egzaminu (np. z pisemnej na ustną lub odwrotnie);</a:t>
            </a:r>
            <a:endParaRPr lang="pl-PL" sz="2000" dirty="0">
              <a:cs typeface="Arial"/>
            </a:endParaRPr>
          </a:p>
          <a:p>
            <a:pPr marL="447675" lvl="1" indent="-264795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/>
              <a:t>możliwość otrzymania arkusza egzaminacyjnego w powiększonej czcionce;</a:t>
            </a:r>
            <a:endParaRPr lang="pl-PL" sz="2000" dirty="0">
              <a:cs typeface="Arial"/>
            </a:endParaRPr>
          </a:p>
          <a:p>
            <a:pPr marL="447675" lvl="1" indent="-264795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/>
              <a:t>możliwość zaliczenia materiału w trybie indywidualnym, gdy sytuacja zdrowotna uniemożliwia uczestnictwo </a:t>
            </a:r>
            <a:br>
              <a:rPr lang="pl-PL" sz="2000" dirty="0"/>
            </a:br>
            <a:r>
              <a:rPr lang="pl-PL" sz="2000" dirty="0"/>
              <a:t>w zajęciach;</a:t>
            </a:r>
            <a:endParaRPr lang="pl-PL" sz="2000" dirty="0">
              <a:cs typeface="Arial"/>
            </a:endParaRPr>
          </a:p>
          <a:p>
            <a:pPr marL="447675" lvl="1" indent="-264795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2000" dirty="0"/>
              <a:t>możliwość zmiany terminu zaliczenia/egzaminu podyktowanej aktualną sytuacją zdrowotną studenta.</a:t>
            </a:r>
            <a:endParaRPr lang="pl-PL" sz="2000" dirty="0">
              <a:cs typeface="Arial"/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B96E855-4C26-33F2-BC9C-74AA2C083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C0DE7FCD-74FC-4D3A-9665-54A6D3DBFCED}" type="slidenum">
              <a:rPr lang="pl-PL" smtClean="0"/>
              <a:t>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00352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99401E1-0E39-E02B-E6DC-91A1903C7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29" y="22604"/>
            <a:ext cx="5350934" cy="662782"/>
          </a:xfrm>
        </p:spPr>
        <p:txBody>
          <a:bodyPr>
            <a:normAutofit/>
          </a:bodyPr>
          <a:lstStyle/>
          <a:p>
            <a:r>
              <a:rPr lang="pl-PL" sz="3600" b="1" dirty="0"/>
              <a:t>Dobre praktyki (1 z 2)</a:t>
            </a:r>
          </a:p>
        </p:txBody>
      </p:sp>
      <p:pic>
        <p:nvPicPr>
          <p:cNvPr id="10" name="Obraz 9" descr="Infografika z głównymi obszarami wsparcia jak działania informacyjne, poprawy warunków kształcenia, pomocy i rozpoznawania potrzeb, problemów i oczekiwań">
            <a:extLst>
              <a:ext uri="{FF2B5EF4-FFF2-40B4-BE49-F238E27FC236}">
                <a16:creationId xmlns:a16="http://schemas.microsoft.com/office/drawing/2014/main" id="{7F4AB50C-63AB-C42F-6FD6-1382AD7BA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67" y="685386"/>
            <a:ext cx="5635216" cy="5171439"/>
          </a:xfrm>
          <a:prstGeom prst="rect">
            <a:avLst/>
          </a:prstGeom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6E5FE0A-A073-8DF4-BFF4-363EEAE3C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6229" y="1355594"/>
            <a:ext cx="5635216" cy="1753366"/>
          </a:xfrm>
        </p:spPr>
        <p:txBody>
          <a:bodyPr>
            <a:normAutofit/>
          </a:bodyPr>
          <a:lstStyle/>
          <a:p>
            <a:pPr marL="357188" lvl="1" indent="-174625">
              <a:lnSpc>
                <a:spcPct val="170000"/>
              </a:lnSpc>
              <a:buFont typeface="Wingdings" panose="05000000000000000000" pitchFamily="2" charset="2"/>
              <a:buChar char="§"/>
            </a:pPr>
            <a:r>
              <a:rPr lang="pl-PL" sz="2000" dirty="0"/>
              <a:t>Procedura wydawania studentom opinii przez CWOZN z rekomendacją wsparcia, na podstawie złożonych dokumentów np. większa czcionka;</a:t>
            </a:r>
          </a:p>
          <a:p>
            <a:pPr marL="357188" indent="-174625">
              <a:lnSpc>
                <a:spcPct val="170000"/>
              </a:lnSpc>
              <a:spcBef>
                <a:spcPts val="600"/>
              </a:spcBef>
              <a:buNone/>
            </a:pPr>
            <a:endParaRPr lang="pl-PL" sz="2000" dirty="0"/>
          </a:p>
        </p:txBody>
      </p:sp>
      <p:sp>
        <p:nvSpPr>
          <p:cNvPr id="5" name="Prostokąt 4" descr="&quot; &quot;">
            <a:extLst>
              <a:ext uri="{FF2B5EF4-FFF2-40B4-BE49-F238E27FC236}">
                <a16:creationId xmlns:a16="http://schemas.microsoft.com/office/drawing/2014/main" id="{56515535-5DF6-E6D3-6999-4AAA56C5A791}"/>
              </a:ext>
            </a:extLst>
          </p:cNvPr>
          <p:cNvSpPr/>
          <p:nvPr/>
        </p:nvSpPr>
        <p:spPr>
          <a:xfrm>
            <a:off x="6426926" y="5016434"/>
            <a:ext cx="5765074" cy="1008485"/>
          </a:xfrm>
          <a:prstGeom prst="rect">
            <a:avLst/>
          </a:prstGeom>
          <a:solidFill>
            <a:srgbClr val="0049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19982"/>
            <a:r>
              <a:rPr lang="pl-PL" sz="2000" dirty="0"/>
              <a:t>Takie rozwiązanie usprawnia organizację współpracy ze studentem, gdyż dokładnie wiadomo jakie wsparcie należy się studentowi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EE75CECA-FC91-B0B6-AA3D-79BAD1A91525}"/>
              </a:ext>
            </a:extLst>
          </p:cNvPr>
          <p:cNvSpPr txBox="1"/>
          <p:nvPr/>
        </p:nvSpPr>
        <p:spPr>
          <a:xfrm>
            <a:off x="23229" y="5959606"/>
            <a:ext cx="49377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cs typeface="Arial" panose="020B0604020202020204" pitchFamily="34" charset="0"/>
              </a:rPr>
              <a:t>Źródło:  </a:t>
            </a:r>
            <a:r>
              <a:rPr lang="pl-PL" sz="1200" dirty="0">
                <a:cs typeface="Arial" panose="020B0604020202020204" pitchFamily="34" charset="0"/>
                <a:hlinkClick r:id="rId4"/>
              </a:rPr>
              <a:t>https://www.nik.gov.pl/plik/id,18209,vp,20806.pdf</a:t>
            </a:r>
            <a:r>
              <a:rPr lang="pl-PL" sz="1200" dirty="0">
                <a:cs typeface="Arial" panose="020B0604020202020204" pitchFamily="34" charset="0"/>
              </a:rPr>
              <a:t> </a:t>
            </a:r>
          </a:p>
        </p:txBody>
      </p:sp>
      <p:sp>
        <p:nvSpPr>
          <p:cNvPr id="8" name="Symbol zastępczy numeru slajdu 7">
            <a:extLst>
              <a:ext uri="{FF2B5EF4-FFF2-40B4-BE49-F238E27FC236}">
                <a16:creationId xmlns:a16="http://schemas.microsoft.com/office/drawing/2014/main" id="{18E71E42-2A7B-E501-2832-816F91EF8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C0DE7FCD-74FC-4D3A-9665-54A6D3DBFCED}" type="slidenum">
              <a:rPr lang="pl-PL" smtClean="0"/>
              <a:t>8</a:t>
            </a:fld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97FFF4AF-80F9-0591-8EA9-D2479C9D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926" y="5084208"/>
            <a:ext cx="772617" cy="77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050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99401E1-0E39-E02B-E6DC-91A1903C7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"/>
            <a:ext cx="5173133" cy="725085"/>
          </a:xfrm>
        </p:spPr>
        <p:txBody>
          <a:bodyPr>
            <a:normAutofit/>
          </a:bodyPr>
          <a:lstStyle/>
          <a:p>
            <a:r>
              <a:rPr lang="pl-PL" sz="3600" b="1" dirty="0"/>
              <a:t>Dobre praktyki (2 z 2)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6E5FE0A-A073-8DF4-BFF4-363EEAE3C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01316"/>
            <a:ext cx="11945983" cy="189504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56870" lvl="1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2000" dirty="0"/>
              <a:t>warto w myśl zasady „kto pyta nie błądzi”, zwłaszcza jeśli mamy do czynienia z nowymi studentami lub widzimy, że mogą mieć problem np. z przeczytaniem tekstu, dopytać czy student ma szczególne potrzeby np. większą czcionkę. </a:t>
            </a:r>
          </a:p>
          <a:p>
            <a:pPr marL="356870" lvl="1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2000" dirty="0"/>
              <a:t>ponieważ nie każdy będzie chciał przyznać na forum, należy wykazać się dyskrecją.</a:t>
            </a:r>
            <a:endParaRPr lang="pl-PL" sz="2000" dirty="0">
              <a:cs typeface="Arial"/>
            </a:endParaRPr>
          </a:p>
        </p:txBody>
      </p:sp>
      <p:sp>
        <p:nvSpPr>
          <p:cNvPr id="5" name="Prostokąt 4" descr="&quot; &quot;">
            <a:extLst>
              <a:ext uri="{FF2B5EF4-FFF2-40B4-BE49-F238E27FC236}">
                <a16:creationId xmlns:a16="http://schemas.microsoft.com/office/drawing/2014/main" id="{56515535-5DF6-E6D3-6999-4AAA56C5A791}"/>
              </a:ext>
            </a:extLst>
          </p:cNvPr>
          <p:cNvSpPr/>
          <p:nvPr/>
        </p:nvSpPr>
        <p:spPr>
          <a:xfrm>
            <a:off x="3357154" y="4709160"/>
            <a:ext cx="8834846" cy="1307484"/>
          </a:xfrm>
          <a:prstGeom prst="rect">
            <a:avLst/>
          </a:prstGeom>
          <a:solidFill>
            <a:srgbClr val="0049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719455"/>
            <a:r>
              <a:rPr lang="pl-PL" sz="2000" dirty="0"/>
              <a:t>Uwaga! Należy być czujnym, warto poprosić o okazanie jakiegoś dokumentu np. zaświadczenia od lekarza, co ważne - nie jest istotne jaką przypadłość ma student, tych danych nie powinniśmy przetwarzać, istotna jest szczególna potrzeba np. większa czcionka, wydłużenie czasu trwania egzaminu</a:t>
            </a:r>
            <a:endParaRPr lang="en-US" sz="2000" dirty="0">
              <a:cs typeface="Arial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37E13F9-3E8A-829D-3898-1B3A92B9F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55234" y="6492875"/>
            <a:ext cx="1336766" cy="365125"/>
          </a:xfrm>
        </p:spPr>
        <p:txBody>
          <a:bodyPr/>
          <a:lstStyle/>
          <a:p>
            <a:fld id="{C0DE7FCD-74FC-4D3A-9665-54A6D3DBFCED}" type="slidenum">
              <a:rPr lang="pl-PL" smtClean="0"/>
              <a:t>9</a:t>
            </a:fld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97FFF4AF-80F9-0591-8EA9-D2479C9D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154" y="4897878"/>
            <a:ext cx="772617" cy="77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44579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 2013–2022">
  <a:themeElements>
    <a:clrScheme name="Motyw pakietu Office 2013–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 2013–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 2013–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19723</TotalTime>
  <Words>1858</Words>
  <Application>Microsoft Office PowerPoint</Application>
  <PresentationFormat>Panoramiczny</PresentationFormat>
  <Paragraphs>131</Paragraphs>
  <Slides>22</Slides>
  <Notes>8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22</vt:i4>
      </vt:variant>
    </vt:vector>
  </HeadingPairs>
  <TitlesOfParts>
    <vt:vector size="29" baseType="lpstr">
      <vt:lpstr>Inter Medium</vt:lpstr>
      <vt:lpstr>Noto Sans Symbols</vt:lpstr>
      <vt:lpstr>Arial</vt:lpstr>
      <vt:lpstr>Calibri</vt:lpstr>
      <vt:lpstr>Calibri Light</vt:lpstr>
      <vt:lpstr>Wingdings</vt:lpstr>
      <vt:lpstr>Motyw pakietu Office 2013–2022</vt:lpstr>
      <vt:lpstr>Projekt „Uniwersytet otwarty na potrzeby osób z niepełnosprawnościami” dofinansowany ze środków Programu Operacyjnego Wiedza Edukacja Rozwój POWR.03.05.00-00-A023/19</vt:lpstr>
      <vt:lpstr>Zasady wsparcia edukacyjnego i nauczanie studentów z niepełnosprawnościami</vt:lpstr>
      <vt:lpstr>Zasady wsparcia edukacyjnego (1 z 4)</vt:lpstr>
      <vt:lpstr>Zasady wsparcia edukacyjnego (2 z 4) </vt:lpstr>
      <vt:lpstr>Zasady wsparcia edukacyjnego (3 z 4) </vt:lpstr>
      <vt:lpstr>Zasady wsparcia edukacyjnego (4 z 4) </vt:lpstr>
      <vt:lpstr>Przykłady wsparcia szczególnych potrzeb</vt:lpstr>
      <vt:lpstr>Dobre praktyki (1 z 2)</vt:lpstr>
      <vt:lpstr>Dobre praktyki (2 z 2)</vt:lpstr>
      <vt:lpstr>Inne dobre praktyki</vt:lpstr>
      <vt:lpstr>Jak aktywizować studentów? (1 z 4)  </vt:lpstr>
      <vt:lpstr>Jak aktywizować studentów? (2 z 4)  </vt:lpstr>
      <vt:lpstr>Jak aktywizować studentów? (3 z 4)</vt:lpstr>
      <vt:lpstr>Jak aktywizować studentów? (4 z 4)</vt:lpstr>
      <vt:lpstr>Normy etyczne</vt:lpstr>
      <vt:lpstr>Zanim pomożesz - zapytaj</vt:lpstr>
      <vt:lpstr>Bądź taktowny inicjując kontakt fizyczny</vt:lpstr>
      <vt:lpstr>Pomyśl zanim coś powiesz</vt:lpstr>
      <vt:lpstr>Nie rób żadnych założeń</vt:lpstr>
      <vt:lpstr>Reaguj uprzejmie na prośby  </vt:lpstr>
      <vt:lpstr>Podsumowanie 1 z 2</vt:lpstr>
      <vt:lpstr>Podsumowanie 2 z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Dydaktycy i Lektorzy Moduł 4. Wsparcie edukacyjne OzN</dc:title>
  <dc:creator>Monika Knefel</dc:creator>
  <cp:keywords>Szkolenie; Wsparcie edukacyjne OzN</cp:keywords>
  <cp:lastModifiedBy>Sebastian Grabek</cp:lastModifiedBy>
  <cp:revision>134</cp:revision>
  <cp:lastPrinted>2024-01-16T11:48:49Z</cp:lastPrinted>
  <dcterms:created xsi:type="dcterms:W3CDTF">2024-01-08T18:10:14Z</dcterms:created>
  <dcterms:modified xsi:type="dcterms:W3CDTF">2026-02-25T07:37:36Z</dcterms:modified>
</cp:coreProperties>
</file>